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2"/>
  </p:notesMasterIdLst>
  <p:sldIdLst>
    <p:sldId id="268" r:id="rId4"/>
    <p:sldId id="285" r:id="rId5"/>
    <p:sldId id="269" r:id="rId6"/>
    <p:sldId id="359" r:id="rId7"/>
    <p:sldId id="270" r:id="rId8"/>
    <p:sldId id="271" r:id="rId9"/>
    <p:sldId id="272" r:id="rId10"/>
    <p:sldId id="273" r:id="rId11"/>
    <p:sldId id="274" r:id="rId12"/>
    <p:sldId id="360" r:id="rId13"/>
    <p:sldId id="318" r:id="rId14"/>
    <p:sldId id="319" r:id="rId15"/>
    <p:sldId id="276" r:id="rId16"/>
    <p:sldId id="277" r:id="rId17"/>
    <p:sldId id="282" r:id="rId18"/>
    <p:sldId id="283" r:id="rId19"/>
    <p:sldId id="278" r:id="rId20"/>
    <p:sldId id="362" r:id="rId21"/>
    <p:sldId id="366" r:id="rId23"/>
    <p:sldId id="409" r:id="rId24"/>
    <p:sldId id="410" r:id="rId25"/>
    <p:sldId id="361" r:id="rId26"/>
    <p:sldId id="279" r:id="rId27"/>
    <p:sldId id="280" r:id="rId28"/>
    <p:sldId id="281"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16" r:id="rId47"/>
    <p:sldId id="521" r:id="rId48"/>
    <p:sldId id="446" r:id="rId49"/>
    <p:sldId id="497" r:id="rId50"/>
    <p:sldId id="498" r:id="rId51"/>
    <p:sldId id="499" r:id="rId52"/>
    <p:sldId id="500" r:id="rId53"/>
    <p:sldId id="501" r:id="rId54"/>
    <p:sldId id="522" r:id="rId55"/>
    <p:sldId id="523" r:id="rId56"/>
    <p:sldId id="524" r:id="rId57"/>
    <p:sldId id="525" r:id="rId58"/>
    <p:sldId id="526" r:id="rId59"/>
    <p:sldId id="527" r:id="rId60"/>
    <p:sldId id="530" r:id="rId61"/>
    <p:sldId id="528" r:id="rId62"/>
    <p:sldId id="532" r:id="rId63"/>
    <p:sldId id="529" r:id="rId64"/>
    <p:sldId id="533" r:id="rId65"/>
    <p:sldId id="503" r:id="rId66"/>
    <p:sldId id="562" r:id="rId67"/>
    <p:sldId id="563" r:id="rId68"/>
    <p:sldId id="564" r:id="rId69"/>
    <p:sldId id="504" r:id="rId70"/>
    <p:sldId id="505" r:id="rId71"/>
    <p:sldId id="506" r:id="rId72"/>
    <p:sldId id="507" r:id="rId73"/>
    <p:sldId id="508" r:id="rId74"/>
    <p:sldId id="509" r:id="rId75"/>
    <p:sldId id="510" r:id="rId76"/>
    <p:sldId id="511" r:id="rId77"/>
    <p:sldId id="512" r:id="rId78"/>
    <p:sldId id="534" r:id="rId79"/>
    <p:sldId id="513" r:id="rId80"/>
    <p:sldId id="514" r:id="rId81"/>
    <p:sldId id="515" r:id="rId82"/>
    <p:sldId id="535" r:id="rId83"/>
    <p:sldId id="517" r:id="rId84"/>
    <p:sldId id="518" r:id="rId85"/>
    <p:sldId id="519" r:id="rId86"/>
    <p:sldId id="520" r:id="rId87"/>
    <p:sldId id="476" r:id="rId88"/>
    <p:sldId id="477" r:id="rId89"/>
    <p:sldId id="478" r:id="rId9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6600"/>
    <a:srgbClr val="FF0000"/>
    <a:srgbClr val="00FFFF"/>
    <a:srgbClr val="A50021"/>
    <a:srgbClr val="333399"/>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2" d="100"/>
          <a:sy n="92" d="100"/>
        </p:scale>
        <p:origin x="-1186" y="-91"/>
      </p:cViewPr>
      <p:guideLst>
        <p:guide orient="horz" pos="218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notesMaster" Target="notesMasters/notes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39.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png"/></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5.png"/></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png"/></Relationships>
</file>

<file path=ppt/drawings/_rels/vmlDrawing16.vml.rels><?xml version="1.0" encoding="UTF-8" standalone="yes"?>
<Relationships xmlns="http://schemas.openxmlformats.org/package/2006/relationships"><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69.png"/><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65.png"/><Relationship Id="rId4" Type="http://schemas.openxmlformats.org/officeDocument/2006/relationships/image" Target="../media/image72.png"/><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65.png"/><Relationship Id="rId3" Type="http://schemas.openxmlformats.org/officeDocument/2006/relationships/image" Target="../media/image68.wmf"/><Relationship Id="rId2" Type="http://schemas.openxmlformats.org/officeDocument/2006/relationships/image" Target="../media/image73.wmf"/><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01.png"/><Relationship Id="rId4" Type="http://schemas.openxmlformats.org/officeDocument/2006/relationships/image" Target="../media/image100.wmf"/><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wmf"/><Relationship Id="rId1" Type="http://schemas.openxmlformats.org/officeDocument/2006/relationships/image" Target="../media/image103.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5.png"/></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image" Target="../media/image116.png"/></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png"/></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wmf"/><Relationship Id="rId1" Type="http://schemas.openxmlformats.org/officeDocument/2006/relationships/image" Target="../media/image118.png"/></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3.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image" Target="../media/image127.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image" Target="../media/image13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4.png"/></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6.vml.rels><?xml version="1.0" encoding="UTF-8" standalone="yes"?>
<Relationships xmlns="http://schemas.openxmlformats.org/package/2006/relationships"><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71800" cy="457200"/>
          </a:xfrm>
          <a:prstGeom prst="rect">
            <a:avLst/>
          </a:prstGeom>
          <a:noFill/>
          <a:ln w="9525">
            <a:noFill/>
          </a:ln>
        </p:spPr>
        <p:txBody>
          <a:bodyPr/>
          <a:lstStyle/>
          <a:p>
            <a:pPr lvl="0" eaLnBrk="1" fontAlgn="base" hangingPunct="1"/>
            <a:endParaRPr lang="en-US" altLang="x-none" sz="1200" strike="noStrike" noProof="1"/>
          </a:p>
        </p:txBody>
      </p:sp>
      <p:sp>
        <p:nvSpPr>
          <p:cNvPr id="2051" name="Rectangle 3"/>
          <p:cNvSpPr>
            <a:spLocks noGrp="1"/>
          </p:cNvSpPr>
          <p:nvPr>
            <p:ph type="dt" idx="1"/>
          </p:nvPr>
        </p:nvSpPr>
        <p:spPr>
          <a:xfrm>
            <a:off x="3884613" y="0"/>
            <a:ext cx="2971800" cy="457200"/>
          </a:xfrm>
          <a:prstGeom prst="rect">
            <a:avLst/>
          </a:prstGeom>
          <a:noFill/>
          <a:ln w="9525">
            <a:noFill/>
          </a:ln>
        </p:spPr>
        <p:txBody>
          <a:bodyPr/>
          <a:lstStyle/>
          <a:p>
            <a:pPr lvl="0" algn="r" eaLnBrk="1" fontAlgn="base" hangingPunct="1"/>
            <a:endParaRPr lang="en-US" altLang="x-none" sz="1200" strike="noStrike" noProof="1"/>
          </a:p>
        </p:txBody>
      </p:sp>
      <p:sp>
        <p:nvSpPr>
          <p:cNvPr id="2052" name="Rectangle 4"/>
          <p:cNvSpPr>
            <a:spLocks noGrp="1" noRot="1" noChangeAspect="1"/>
          </p:cNvSpPr>
          <p:nvPr>
            <p:ph type="sldImg"/>
          </p:nvPr>
        </p:nvSpPr>
        <p:spPr>
          <a:xfrm>
            <a:off x="1143000" y="685800"/>
            <a:ext cx="4572000" cy="3429000"/>
          </a:xfrm>
          <a:prstGeom prst="rect">
            <a:avLst/>
          </a:prstGeom>
          <a:noFill/>
          <a:ln w="9525">
            <a:noFill/>
          </a:ln>
        </p:spPr>
      </p:sp>
      <p:sp>
        <p:nvSpPr>
          <p:cNvPr id="2053" name="Rectangle 5"/>
          <p:cNvSpPr>
            <a:spLocks noGrp="1"/>
          </p:cNvSpPr>
          <p:nvPr>
            <p:ph type="body" sz="quarter"/>
          </p:nvPr>
        </p:nvSpPr>
        <p:spPr>
          <a:xfrm>
            <a:off x="685800" y="4343400"/>
            <a:ext cx="5486400" cy="4114800"/>
          </a:xfrm>
          <a:prstGeom prst="rect">
            <a:avLst/>
          </a:prstGeom>
          <a:noFill/>
          <a:ln w="9525">
            <a:noFill/>
          </a:ln>
        </p:spPr>
        <p:txBody>
          <a:bodyPr anchor="ctr"/>
          <a:lstStyle/>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2054" name="Rectangle 6"/>
          <p:cNvSpPr>
            <a:spLocks noGrp="1"/>
          </p:cNvSpPr>
          <p:nvPr>
            <p:ph type="ftr" sz="quarter" idx="4"/>
          </p:nvPr>
        </p:nvSpPr>
        <p:spPr>
          <a:xfrm>
            <a:off x="0" y="8685213"/>
            <a:ext cx="2971800" cy="457200"/>
          </a:xfrm>
          <a:prstGeom prst="rect">
            <a:avLst/>
          </a:prstGeom>
          <a:noFill/>
          <a:ln w="9525">
            <a:noFill/>
          </a:ln>
        </p:spPr>
        <p:txBody>
          <a:bodyPr anchor="b"/>
          <a:lstStyle/>
          <a:p>
            <a:pPr lvl="0" eaLnBrk="1" fontAlgn="base" hangingPunct="1"/>
            <a:endParaRPr lang="en-US" altLang="x-none" sz="1200" strike="noStrike" noProof="1"/>
          </a:p>
        </p:txBody>
      </p:sp>
      <p:sp>
        <p:nvSpPr>
          <p:cNvPr id="2055" name="Rectangle 7"/>
          <p:cNvSpPr>
            <a:spLocks noGrp="1"/>
          </p:cNvSpPr>
          <p:nvPr>
            <p:ph type="sldNum" sz="quarter" idx="5"/>
          </p:nvPr>
        </p:nvSpPr>
        <p:spPr>
          <a:xfrm>
            <a:off x="3884613" y="8685213"/>
            <a:ext cx="2971800" cy="457200"/>
          </a:xfrm>
          <a:prstGeom prst="rect">
            <a:avLst/>
          </a:prstGeom>
          <a:noFill/>
          <a:ln w="9525">
            <a:noFill/>
          </a:ln>
        </p:spPr>
        <p:txBody>
          <a:bodyPr anchor="b"/>
          <a:lstStyle/>
          <a:p>
            <a:pPr lvl="0" algn="r" eaLnBrk="1" fontAlgn="base" hangingPunct="1"/>
            <a:fld id="{9A0DB2DC-4C9A-4742-B13C-FB6460FD3503}" type="slidenum">
              <a:rPr lang="en-US" altLang="x-none" sz="1200" strike="noStrike" noProof="1" dirty="0">
                <a:latin typeface="Arial" panose="020B0604020202020204" pitchFamily="34" charset="0"/>
                <a:ea typeface="宋体" panose="02010600030101010101" pitchFamily="2" charset="-122"/>
                <a:cs typeface="+mn-cs"/>
              </a:rPr>
            </a:fld>
            <a:endParaRPr lang="en-US" altLang="x-none"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a:t>CMOS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lvl="0" eaLnBrk="1" fontAlgn="base" hangingPunct="1"/>
            <a:endParaRPr lang="en-US" altLang="x-none"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fontAlgn="base" hangingPunct="1"/>
            <a:endParaRPr lang="en-US" altLang="x-none"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indent="0"/>
            <a:r>
              <a:rPr lang="zh-CN" altLang="en-US"/>
              <a:t>单击此处编辑母版标题样式</a:t>
            </a:r>
            <a:endParaRPr lang="zh-CN" altLang="en-US"/>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eaLnBrk="1" fontAlgn="base" hangingPunct="1"/>
            <a:endParaRPr lang="en-US" altLang="x-none" strike="noStrike" noProof="1">
              <a:latin typeface="Arial" panose="020B0604020202020204" pitchFamily="34" charset="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eaLnBrk="1" fontAlgn="base" hangingPunct="1"/>
            <a:endParaRPr lang="en-US" altLang="x-none" strike="noStrike" noProof="1">
              <a:latin typeface="Arial" panose="020B0604020202020204" pitchFamily="34" charset="0"/>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pic>
        <p:nvPicPr>
          <p:cNvPr id="1031" name="Picture 7" descr="73"/>
          <p:cNvPicPr>
            <a:picLocks noChangeAspect="1"/>
          </p:cNvPicPr>
          <p:nvPr userDrawn="1"/>
        </p:nvPicPr>
        <p:blipFill>
          <a:blip r:embed="rId12" cstate="print"/>
          <a:srcRect r="20525" b="20706"/>
          <a:stretch>
            <a:fillRect/>
          </a:stretch>
        </p:blipFill>
        <p:spPr>
          <a:xfrm>
            <a:off x="0" y="0"/>
            <a:ext cx="9144000" cy="686498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indent="0"/>
            <a:r>
              <a:rPr lang="zh-CN" altLang="en-US"/>
              <a:t>单击此处编辑母版标题样式</a:t>
            </a:r>
            <a:endParaRPr lang="zh-CN" altLang="en-US"/>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eaLnBrk="1" fontAlgn="base" hangingPunct="1"/>
            <a:endParaRPr lang="en-US" altLang="x-none" strike="noStrike" noProof="1">
              <a:latin typeface="Arial" panose="020B0604020202020204" pitchFamily="34" charset="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eaLnBrk="1" fontAlgn="base" hangingPunct="1"/>
            <a:endParaRPr lang="en-US" altLang="x-none" strike="noStrike" noProof="1">
              <a:latin typeface="Arial" panose="020B0604020202020204" pitchFamily="34" charset="0"/>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eaLnBrk="1" fontAlgn="base" hangingPunct="1"/>
            <a:fld id="{9A0DB2DC-4C9A-4742-B13C-FB6460FD3503}" type="slidenum">
              <a:rPr lang="en-US" altLang="x-none" strike="noStrike" noProof="1" dirty="0">
                <a:latin typeface="Arial" panose="020B0604020202020204" pitchFamily="34" charset="0"/>
                <a:ea typeface="宋体" panose="02010600030101010101" pitchFamily="2" charset="-122"/>
                <a:cs typeface="+mn-cs"/>
              </a:rPr>
            </a:fld>
            <a:endParaRPr lang="en-US" altLang="x-none" strike="noStrike" noProof="1">
              <a:latin typeface="Arial" panose="020B0604020202020204" pitchFamily="34" charset="0"/>
            </a:endParaRPr>
          </a:p>
        </p:txBody>
      </p:sp>
      <p:pic>
        <p:nvPicPr>
          <p:cNvPr id="1031" name="Picture 7" descr="73"/>
          <p:cNvPicPr>
            <a:picLocks noChangeAspect="1"/>
          </p:cNvPicPr>
          <p:nvPr userDrawn="1"/>
        </p:nvPicPr>
        <p:blipFill>
          <a:blip r:embed="rId12" cstate="print"/>
          <a:srcRect r="20525" b="20706"/>
          <a:stretch>
            <a:fillRect/>
          </a:stretch>
        </p:blipFill>
        <p:spPr>
          <a:xfrm>
            <a:off x="0" y="0"/>
            <a:ext cx="9144000" cy="6864985"/>
          </a:xfrm>
          <a:prstGeom prst="rect">
            <a:avLst/>
          </a:prstGeom>
          <a:noFill/>
          <a:ln w="9525">
            <a:noFill/>
          </a:ln>
        </p:spPr>
      </p:pic>
      <p:sp>
        <p:nvSpPr>
          <p:cNvPr id="1032" name="AutoShape 14">
            <a:hlinkClick r:id="" action="ppaction://hlinkshowjump?jump=firstslide"/>
          </p:cNvPr>
          <p:cNvSpPr/>
          <p:nvPr userDrawn="1"/>
        </p:nvSpPr>
        <p:spPr>
          <a:xfrm>
            <a:off x="8388350" y="6237288"/>
            <a:ext cx="215900" cy="215900"/>
          </a:xfrm>
          <a:prstGeom prst="actionButtonHome">
            <a:avLst/>
          </a:prstGeom>
          <a:solidFill>
            <a:schemeClr val="hlink"/>
          </a:solidFill>
          <a:ln w="9525" cap="flat" cmpd="sng">
            <a:solidFill>
              <a:schemeClr val="tx1"/>
            </a:solidFill>
            <a:prstDash val="solid"/>
            <a:miter/>
            <a:headEnd type="none" w="med" len="med"/>
            <a:tailEnd type="none" w="med" len="med"/>
          </a:ln>
        </p:spPr>
        <p:txBody>
          <a:bodyPr wrap="none" anchor="ctr"/>
          <a:lstStyle/>
          <a:p>
            <a:pPr lvl="0" indent="0"/>
            <a:endParaRPr lang="zh-CN" altLang="en-US" dirty="0">
              <a:latin typeface="Arial" panose="020B0604020202020204" pitchFamily="34" charset="0"/>
              <a:ea typeface="宋体" panose="02010600030101010101" pitchFamily="2" charset="-122"/>
            </a:endParaRPr>
          </a:p>
        </p:txBody>
      </p:sp>
      <p:sp>
        <p:nvSpPr>
          <p:cNvPr id="1033" name="AutoShape 15">
            <a:hlinkClick r:id="" action="ppaction://hlinkshowjump?jump=endshow"/>
          </p:cNvPr>
          <p:cNvSpPr/>
          <p:nvPr userDrawn="1"/>
        </p:nvSpPr>
        <p:spPr>
          <a:xfrm>
            <a:off x="8748713" y="6237288"/>
            <a:ext cx="215900" cy="215900"/>
          </a:xfrm>
          <a:prstGeom prst="actionButtonBlank">
            <a:avLst/>
          </a:prstGeom>
          <a:solidFill>
            <a:schemeClr val="hlink"/>
          </a:solidFill>
          <a:ln w="9525" cap="flat" cmpd="sng">
            <a:solidFill>
              <a:schemeClr val="tx1"/>
            </a:solidFill>
            <a:prstDash val="solid"/>
            <a:miter/>
            <a:headEnd type="none" w="med" len="med"/>
            <a:tailEnd type="none" w="med" len="med"/>
          </a:ln>
        </p:spPr>
        <p:txBody>
          <a:bodyPr wrap="none" anchor="ctr"/>
          <a:lstStyle/>
          <a:p>
            <a:pPr lvl="0" indent="0"/>
            <a:endParaRPr lang="zh-CN" altLang="en-US"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7.xml"/><Relationship Id="rId7" Type="http://schemas.openxmlformats.org/officeDocument/2006/relationships/image" Target="../media/image22.wmf"/><Relationship Id="rId6" Type="http://schemas.openxmlformats.org/officeDocument/2006/relationships/oleObject" Target="../embeddings/oleObject13.bin"/><Relationship Id="rId5" Type="http://schemas.openxmlformats.org/officeDocument/2006/relationships/image" Target="../media/image21.wmf"/><Relationship Id="rId4" Type="http://schemas.openxmlformats.org/officeDocument/2006/relationships/oleObject" Target="../embeddings/oleObject12.bin"/><Relationship Id="rId3" Type="http://schemas.openxmlformats.org/officeDocument/2006/relationships/image" Target="../media/image20.wmf"/><Relationship Id="rId2" Type="http://schemas.openxmlformats.org/officeDocument/2006/relationships/oleObject" Target="../embeddings/oleObject11.bin"/><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27.wmf"/><Relationship Id="rId7" Type="http://schemas.openxmlformats.org/officeDocument/2006/relationships/oleObject" Target="../embeddings/oleObject16.bin"/><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 Id="rId3" Type="http://schemas.openxmlformats.org/officeDocument/2006/relationships/oleObject" Target="../embeddings/oleObject14.bin"/><Relationship Id="rId2" Type="http://schemas.openxmlformats.org/officeDocument/2006/relationships/image" Target="../media/image24.png"/><Relationship Id="rId12" Type="http://schemas.openxmlformats.org/officeDocument/2006/relationships/vmlDrawing" Target="../drawings/vmlDrawing6.vml"/><Relationship Id="rId11" Type="http://schemas.openxmlformats.org/officeDocument/2006/relationships/slideLayout" Target="../slideLayouts/slideLayout7.xml"/><Relationship Id="rId10" Type="http://schemas.openxmlformats.org/officeDocument/2006/relationships/image" Target="../media/image28.wmf"/><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wmf"/><Relationship Id="rId3" Type="http://schemas.openxmlformats.org/officeDocument/2006/relationships/oleObject" Target="../embeddings/oleObject19.bin"/><Relationship Id="rId2" Type="http://schemas.openxmlformats.org/officeDocument/2006/relationships/image" Target="../media/image29.wmf"/><Relationship Id="rId1"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6.xml"/><Relationship Id="rId2" Type="http://schemas.openxmlformats.org/officeDocument/2006/relationships/slide" Target="slide24.xml"/><Relationship Id="rId1" Type="http://schemas.openxmlformats.org/officeDocument/2006/relationships/slide" Target="slide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 Id="rId3" Type="http://schemas.openxmlformats.org/officeDocument/2006/relationships/oleObject" Target="../embeddings/oleObject21.bin"/><Relationship Id="rId2" Type="http://schemas.openxmlformats.org/officeDocument/2006/relationships/image" Target="../media/image32.png"/><Relationship Id="rId1" Type="http://schemas.openxmlformats.org/officeDocument/2006/relationships/oleObject" Target="../embeddings/oleObject20.bin"/></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17.xml"/><Relationship Id="rId2" Type="http://schemas.openxmlformats.org/officeDocument/2006/relationships/slide" Target="slide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oleObject" Target="../embeddings/oleObject24.bin"/><Relationship Id="rId2" Type="http://schemas.openxmlformats.org/officeDocument/2006/relationships/image" Target="../media/image33.png"/><Relationship Id="rId1" Type="http://schemas.openxmlformats.org/officeDocument/2006/relationships/oleObject" Target="../embeddings/oleObject23.bin"/></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slide" Target="slide40.xml"/><Relationship Id="rId3" Type="http://schemas.openxmlformats.org/officeDocument/2006/relationships/slide" Target="slide38.xml"/><Relationship Id="rId2" Type="http://schemas.openxmlformats.org/officeDocument/2006/relationships/slide" Target="slide31.xml"/><Relationship Id="rId1" Type="http://schemas.openxmlformats.org/officeDocument/2006/relationships/slide" Target="slide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39.wmf"/><Relationship Id="rId2" Type="http://schemas.openxmlformats.org/officeDocument/2006/relationships/oleObject" Target="../embeddings/oleObject25.bin"/><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39.wmf"/><Relationship Id="rId7" Type="http://schemas.openxmlformats.org/officeDocument/2006/relationships/oleObject" Target="../embeddings/oleObject29.bin"/><Relationship Id="rId6" Type="http://schemas.openxmlformats.org/officeDocument/2006/relationships/image" Target="../media/image42.wmf"/><Relationship Id="rId5" Type="http://schemas.openxmlformats.org/officeDocument/2006/relationships/oleObject" Target="../embeddings/oleObject28.bin"/><Relationship Id="rId4" Type="http://schemas.openxmlformats.org/officeDocument/2006/relationships/image" Target="../media/image41.wmf"/><Relationship Id="rId3" Type="http://schemas.openxmlformats.org/officeDocument/2006/relationships/oleObject" Target="../embeddings/oleObject27.bin"/><Relationship Id="rId2" Type="http://schemas.openxmlformats.org/officeDocument/2006/relationships/image" Target="../media/image40.png"/><Relationship Id="rId14" Type="http://schemas.openxmlformats.org/officeDocument/2006/relationships/vmlDrawing" Target="../drawings/vmlDrawing12.vml"/><Relationship Id="rId13" Type="http://schemas.openxmlformats.org/officeDocument/2006/relationships/slideLayout" Target="../slideLayouts/slideLayout7.xml"/><Relationship Id="rId12" Type="http://schemas.openxmlformats.org/officeDocument/2006/relationships/image" Target="../media/image44.wmf"/><Relationship Id="rId11" Type="http://schemas.openxmlformats.org/officeDocument/2006/relationships/oleObject" Target="../embeddings/oleObject31.bin"/><Relationship Id="rId10" Type="http://schemas.openxmlformats.org/officeDocument/2006/relationships/image" Target="../media/image43.wmf"/><Relationship Id="rId1"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36.bin"/><Relationship Id="rId8" Type="http://schemas.openxmlformats.org/officeDocument/2006/relationships/image" Target="../media/image48.wmf"/><Relationship Id="rId7" Type="http://schemas.openxmlformats.org/officeDocument/2006/relationships/oleObject" Target="../embeddings/oleObject35.bin"/><Relationship Id="rId6" Type="http://schemas.openxmlformats.org/officeDocument/2006/relationships/image" Target="../media/image47.wmf"/><Relationship Id="rId5" Type="http://schemas.openxmlformats.org/officeDocument/2006/relationships/oleObject" Target="../embeddings/oleObject34.bin"/><Relationship Id="rId4" Type="http://schemas.openxmlformats.org/officeDocument/2006/relationships/image" Target="../media/image46.wmf"/><Relationship Id="rId3" Type="http://schemas.openxmlformats.org/officeDocument/2006/relationships/oleObject" Target="../embeddings/oleObject33.bin"/><Relationship Id="rId2" Type="http://schemas.openxmlformats.org/officeDocument/2006/relationships/image" Target="../media/image45.png"/><Relationship Id="rId12" Type="http://schemas.openxmlformats.org/officeDocument/2006/relationships/vmlDrawing" Target="../drawings/vmlDrawing13.vml"/><Relationship Id="rId11" Type="http://schemas.openxmlformats.org/officeDocument/2006/relationships/slideLayout" Target="../slideLayouts/slideLayout7.xml"/><Relationship Id="rId10" Type="http://schemas.openxmlformats.org/officeDocument/2006/relationships/image" Target="../media/image49.wmf"/><Relationship Id="rId1" Type="http://schemas.openxmlformats.org/officeDocument/2006/relationships/oleObject" Target="../embeddings/oleObject32.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50.wmf"/><Relationship Id="rId3" Type="http://schemas.openxmlformats.org/officeDocument/2006/relationships/oleObject" Target="../embeddings/oleObject38.bin"/><Relationship Id="rId2" Type="http://schemas.openxmlformats.org/officeDocument/2006/relationships/image" Target="../media/image45.png"/><Relationship Id="rId1" Type="http://schemas.openxmlformats.org/officeDocument/2006/relationships/oleObject" Target="../embeddings/oleObject37.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43.bin"/><Relationship Id="rId8" Type="http://schemas.openxmlformats.org/officeDocument/2006/relationships/image" Target="../media/image54.wmf"/><Relationship Id="rId7" Type="http://schemas.openxmlformats.org/officeDocument/2006/relationships/oleObject" Target="../embeddings/oleObject42.bin"/><Relationship Id="rId6" Type="http://schemas.openxmlformats.org/officeDocument/2006/relationships/image" Target="../media/image53.wmf"/><Relationship Id="rId5" Type="http://schemas.openxmlformats.org/officeDocument/2006/relationships/oleObject" Target="../embeddings/oleObject41.bin"/><Relationship Id="rId4" Type="http://schemas.openxmlformats.org/officeDocument/2006/relationships/image" Target="../media/image52.wmf"/><Relationship Id="rId3" Type="http://schemas.openxmlformats.org/officeDocument/2006/relationships/oleObject" Target="../embeddings/oleObject40.bin"/><Relationship Id="rId2" Type="http://schemas.openxmlformats.org/officeDocument/2006/relationships/image" Target="../media/image51.png"/><Relationship Id="rId12" Type="http://schemas.openxmlformats.org/officeDocument/2006/relationships/vmlDrawing" Target="../drawings/vmlDrawing15.vml"/><Relationship Id="rId11" Type="http://schemas.openxmlformats.org/officeDocument/2006/relationships/slideLayout" Target="../slideLayouts/slideLayout7.xml"/><Relationship Id="rId10" Type="http://schemas.openxmlformats.org/officeDocument/2006/relationships/image" Target="../media/image55.wmf"/><Relationship Id="rId1" Type="http://schemas.openxmlformats.org/officeDocument/2006/relationships/oleObject" Target="../embeddings/oleObject39.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8.xml"/><Relationship Id="rId1" Type="http://schemas.openxmlformats.org/officeDocument/2006/relationships/slide" Target="slide5.xml"/></Relationships>
</file>

<file path=ppt/slides/_rels/slide30.xml.rels><?xml version="1.0" encoding="UTF-8" standalone="yes"?>
<Relationships xmlns="http://schemas.openxmlformats.org/package/2006/relationships"><Relationship Id="rId9" Type="http://schemas.openxmlformats.org/officeDocument/2006/relationships/image" Target="../media/image60.wmf"/><Relationship Id="rId8" Type="http://schemas.openxmlformats.org/officeDocument/2006/relationships/oleObject" Target="../embeddings/oleObject47.bin"/><Relationship Id="rId7" Type="http://schemas.openxmlformats.org/officeDocument/2006/relationships/image" Target="../media/image59.wmf"/><Relationship Id="rId6" Type="http://schemas.openxmlformats.org/officeDocument/2006/relationships/oleObject" Target="../embeddings/oleObject46.bin"/><Relationship Id="rId5" Type="http://schemas.openxmlformats.org/officeDocument/2006/relationships/image" Target="../media/image58.wmf"/><Relationship Id="rId4" Type="http://schemas.openxmlformats.org/officeDocument/2006/relationships/oleObject" Target="../embeddings/oleObject45.bin"/><Relationship Id="rId3" Type="http://schemas.openxmlformats.org/officeDocument/2006/relationships/image" Target="../media/image57.wmf"/><Relationship Id="rId2" Type="http://schemas.openxmlformats.org/officeDocument/2006/relationships/oleObject" Target="../embeddings/oleObject44.bin"/><Relationship Id="rId15" Type="http://schemas.openxmlformats.org/officeDocument/2006/relationships/vmlDrawing" Target="../drawings/vmlDrawing16.vml"/><Relationship Id="rId14" Type="http://schemas.openxmlformats.org/officeDocument/2006/relationships/slideLayout" Target="../slideLayouts/slideLayout7.xml"/><Relationship Id="rId13" Type="http://schemas.openxmlformats.org/officeDocument/2006/relationships/image" Target="../media/image62.png"/><Relationship Id="rId12" Type="http://schemas.openxmlformats.org/officeDocument/2006/relationships/oleObject" Target="../embeddings/oleObject49.bin"/><Relationship Id="rId11" Type="http://schemas.openxmlformats.org/officeDocument/2006/relationships/image" Target="../media/image61.wmf"/><Relationship Id="rId10" Type="http://schemas.openxmlformats.org/officeDocument/2006/relationships/oleObject" Target="../embeddings/oleObject48.bin"/><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63.wmf"/><Relationship Id="rId1" Type="http://schemas.openxmlformats.org/officeDocument/2006/relationships/oleObject" Target="../embeddings/oleObject50.bin"/></Relationships>
</file>

<file path=ppt/slides/_rels/slide32.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oleObject" Target="../embeddings/oleObject52.bin"/><Relationship Id="rId2" Type="http://schemas.openxmlformats.org/officeDocument/2006/relationships/image" Target="../media/image64.wmf"/><Relationship Id="rId1" Type="http://schemas.openxmlformats.org/officeDocument/2006/relationships/oleObject" Target="../embeddings/oleObject51.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9.png"/><Relationship Id="rId7" Type="http://schemas.openxmlformats.org/officeDocument/2006/relationships/oleObject" Target="../embeddings/oleObject56.bin"/><Relationship Id="rId6" Type="http://schemas.openxmlformats.org/officeDocument/2006/relationships/image" Target="../media/image68.wmf"/><Relationship Id="rId5" Type="http://schemas.openxmlformats.org/officeDocument/2006/relationships/oleObject" Target="../embeddings/oleObject55.bin"/><Relationship Id="rId4" Type="http://schemas.openxmlformats.org/officeDocument/2006/relationships/image" Target="../media/image67.wmf"/><Relationship Id="rId3" Type="http://schemas.openxmlformats.org/officeDocument/2006/relationships/oleObject" Target="../embeddings/oleObject54.bin"/><Relationship Id="rId2" Type="http://schemas.openxmlformats.org/officeDocument/2006/relationships/image" Target="../media/image65.png"/><Relationship Id="rId10" Type="http://schemas.openxmlformats.org/officeDocument/2006/relationships/vmlDrawing" Target="../drawings/vmlDrawing19.vml"/><Relationship Id="rId1" Type="http://schemas.openxmlformats.org/officeDocument/2006/relationships/oleObject" Target="../embeddings/oleObject53.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61.bin"/><Relationship Id="rId8" Type="http://schemas.openxmlformats.org/officeDocument/2006/relationships/image" Target="../media/image72.png"/><Relationship Id="rId7" Type="http://schemas.openxmlformats.org/officeDocument/2006/relationships/oleObject" Target="../embeddings/oleObject60.bin"/><Relationship Id="rId6" Type="http://schemas.openxmlformats.org/officeDocument/2006/relationships/image" Target="../media/image71.wmf"/><Relationship Id="rId5" Type="http://schemas.openxmlformats.org/officeDocument/2006/relationships/oleObject" Target="../embeddings/oleObject59.bin"/><Relationship Id="rId4" Type="http://schemas.openxmlformats.org/officeDocument/2006/relationships/image" Target="../media/image70.wmf"/><Relationship Id="rId3" Type="http://schemas.openxmlformats.org/officeDocument/2006/relationships/oleObject" Target="../embeddings/oleObject58.bin"/><Relationship Id="rId2" Type="http://schemas.openxmlformats.org/officeDocument/2006/relationships/image" Target="../media/image67.wmf"/><Relationship Id="rId12" Type="http://schemas.openxmlformats.org/officeDocument/2006/relationships/vmlDrawing" Target="../drawings/vmlDrawing20.vml"/><Relationship Id="rId11" Type="http://schemas.openxmlformats.org/officeDocument/2006/relationships/slideLayout" Target="../slideLayouts/slideLayout7.xml"/><Relationship Id="rId10" Type="http://schemas.openxmlformats.org/officeDocument/2006/relationships/image" Target="../media/image65.png"/><Relationship Id="rId1" Type="http://schemas.openxmlformats.org/officeDocument/2006/relationships/oleObject" Target="../embeddings/oleObject57.bin"/></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5.png"/><Relationship Id="rId7" Type="http://schemas.openxmlformats.org/officeDocument/2006/relationships/oleObject" Target="../embeddings/oleObject65.bin"/><Relationship Id="rId6" Type="http://schemas.openxmlformats.org/officeDocument/2006/relationships/image" Target="../media/image68.wmf"/><Relationship Id="rId5" Type="http://schemas.openxmlformats.org/officeDocument/2006/relationships/oleObject" Target="../embeddings/oleObject64.bin"/><Relationship Id="rId4" Type="http://schemas.openxmlformats.org/officeDocument/2006/relationships/image" Target="../media/image73.wmf"/><Relationship Id="rId3" Type="http://schemas.openxmlformats.org/officeDocument/2006/relationships/oleObject" Target="../embeddings/oleObject63.bin"/><Relationship Id="rId2" Type="http://schemas.openxmlformats.org/officeDocument/2006/relationships/image" Target="../media/image67.wmf"/><Relationship Id="rId10" Type="http://schemas.openxmlformats.org/officeDocument/2006/relationships/vmlDrawing" Target="../drawings/vmlDrawing21.vml"/><Relationship Id="rId1" Type="http://schemas.openxmlformats.org/officeDocument/2006/relationships/oleObject" Target="../embeddings/oleObject62.bin"/></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7.xml"/><Relationship Id="rId4" Type="http://schemas.openxmlformats.org/officeDocument/2006/relationships/image" Target="../media/image76.wmf"/><Relationship Id="rId3" Type="http://schemas.openxmlformats.org/officeDocument/2006/relationships/oleObject" Target="../embeddings/oleObject66.bin"/><Relationship Id="rId2" Type="http://schemas.openxmlformats.org/officeDocument/2006/relationships/image" Target="../media/image75.png"/><Relationship Id="rId1" Type="http://schemas.openxmlformats.org/officeDocument/2006/relationships/image" Target="../media/image74.pn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7.xml"/><Relationship Id="rId3" Type="http://schemas.openxmlformats.org/officeDocument/2006/relationships/image" Target="../media/image77.wmf"/><Relationship Id="rId2" Type="http://schemas.openxmlformats.org/officeDocument/2006/relationships/oleObject" Target="../embeddings/oleObject67.bin"/><Relationship Id="rId1" Type="http://schemas.openxmlformats.org/officeDocument/2006/relationships/image" Target="../media/image74.png"/></Relationships>
</file>

<file path=ppt/slides/_rels/slide38.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7.xml"/><Relationship Id="rId4" Type="http://schemas.openxmlformats.org/officeDocument/2006/relationships/image" Target="../media/image79.wmf"/><Relationship Id="rId3" Type="http://schemas.openxmlformats.org/officeDocument/2006/relationships/oleObject" Target="../embeddings/oleObject69.bin"/><Relationship Id="rId2" Type="http://schemas.openxmlformats.org/officeDocument/2006/relationships/image" Target="../media/image78.wmf"/><Relationship Id="rId1" Type="http://schemas.openxmlformats.org/officeDocument/2006/relationships/oleObject" Target="../embeddings/oleObject6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oleObject" Target="../embeddings/oleObject71.bin"/><Relationship Id="rId3" Type="http://schemas.openxmlformats.org/officeDocument/2006/relationships/image" Target="../media/image81.wmf"/><Relationship Id="rId2" Type="http://schemas.openxmlformats.org/officeDocument/2006/relationships/oleObject" Target="../embeddings/oleObject70.bin"/><Relationship Id="rId1" Type="http://schemas.openxmlformats.org/officeDocument/2006/relationships/image" Target="../media/image80.png"/></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7.xml"/><Relationship Id="rId5" Type="http://schemas.openxmlformats.org/officeDocument/2006/relationships/image" Target="../media/image85.wmf"/><Relationship Id="rId4" Type="http://schemas.openxmlformats.org/officeDocument/2006/relationships/oleObject" Target="../embeddings/oleObject73.bin"/><Relationship Id="rId3" Type="http://schemas.openxmlformats.org/officeDocument/2006/relationships/image" Target="../media/image84.wmf"/><Relationship Id="rId2" Type="http://schemas.openxmlformats.org/officeDocument/2006/relationships/oleObject" Target="../embeddings/oleObject72.bin"/><Relationship Id="rId1" Type="http://schemas.openxmlformats.org/officeDocument/2006/relationships/image" Target="../media/image83.png"/></Relationships>
</file>

<file path=ppt/slides/_rels/slide42.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7.xml"/><Relationship Id="rId3" Type="http://schemas.openxmlformats.org/officeDocument/2006/relationships/image" Target="../media/image87.wmf"/><Relationship Id="rId2" Type="http://schemas.openxmlformats.org/officeDocument/2006/relationships/oleObject" Target="../embeddings/oleObject74.bin"/><Relationship Id="rId1" Type="http://schemas.openxmlformats.org/officeDocument/2006/relationships/image" Target="../media/image86.png"/></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7.xml"/><Relationship Id="rId3" Type="http://schemas.openxmlformats.org/officeDocument/2006/relationships/image" Target="../media/image89.wmf"/><Relationship Id="rId2" Type="http://schemas.openxmlformats.org/officeDocument/2006/relationships/oleObject" Target="../embeddings/oleObject75.bin"/><Relationship Id="rId1" Type="http://schemas.openxmlformats.org/officeDocument/2006/relationships/image" Target="../media/image8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 Target="slide8.xml"/></Relationships>
</file>

<file path=ppt/slides/_rels/slide45.xml.rels><?xml version="1.0" encoding="UTF-8" standalone="yes"?>
<Relationships xmlns="http://schemas.openxmlformats.org/package/2006/relationships"><Relationship Id="rId9" Type="http://schemas.openxmlformats.org/officeDocument/2006/relationships/image" Target="../media/image94.wmf"/><Relationship Id="rId8" Type="http://schemas.openxmlformats.org/officeDocument/2006/relationships/oleObject" Target="../embeddings/oleObject79.bin"/><Relationship Id="rId7" Type="http://schemas.openxmlformats.org/officeDocument/2006/relationships/image" Target="../media/image93.png"/><Relationship Id="rId6" Type="http://schemas.openxmlformats.org/officeDocument/2006/relationships/image" Target="../media/image92.wmf"/><Relationship Id="rId5" Type="http://schemas.openxmlformats.org/officeDocument/2006/relationships/oleObject" Target="../embeddings/oleObject78.bin"/><Relationship Id="rId4" Type="http://schemas.openxmlformats.org/officeDocument/2006/relationships/image" Target="../media/image91.wmf"/><Relationship Id="rId3" Type="http://schemas.openxmlformats.org/officeDocument/2006/relationships/oleObject" Target="../embeddings/oleObject77.bin"/><Relationship Id="rId2" Type="http://schemas.openxmlformats.org/officeDocument/2006/relationships/image" Target="../media/image90.wmf"/><Relationship Id="rId15" Type="http://schemas.openxmlformats.org/officeDocument/2006/relationships/vmlDrawing" Target="../drawings/vmlDrawing29.vml"/><Relationship Id="rId14" Type="http://schemas.openxmlformats.org/officeDocument/2006/relationships/slideLayout" Target="../slideLayouts/slideLayout7.xml"/><Relationship Id="rId13" Type="http://schemas.openxmlformats.org/officeDocument/2006/relationships/image" Target="../media/image96.wmf"/><Relationship Id="rId12" Type="http://schemas.openxmlformats.org/officeDocument/2006/relationships/oleObject" Target="../embeddings/oleObject81.bin"/><Relationship Id="rId11" Type="http://schemas.openxmlformats.org/officeDocument/2006/relationships/image" Target="../media/image95.wmf"/><Relationship Id="rId10" Type="http://schemas.openxmlformats.org/officeDocument/2006/relationships/oleObject" Target="../embeddings/oleObject80.bin"/><Relationship Id="rId1" Type="http://schemas.openxmlformats.org/officeDocument/2006/relationships/oleObject" Target="../embeddings/oleObject76.bin"/></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86.bin"/><Relationship Id="rId8" Type="http://schemas.openxmlformats.org/officeDocument/2006/relationships/image" Target="../media/image100.wmf"/><Relationship Id="rId7" Type="http://schemas.openxmlformats.org/officeDocument/2006/relationships/oleObject" Target="../embeddings/oleObject85.bin"/><Relationship Id="rId6" Type="http://schemas.openxmlformats.org/officeDocument/2006/relationships/image" Target="../media/image99.wmf"/><Relationship Id="rId5" Type="http://schemas.openxmlformats.org/officeDocument/2006/relationships/oleObject" Target="../embeddings/oleObject84.bin"/><Relationship Id="rId4" Type="http://schemas.openxmlformats.org/officeDocument/2006/relationships/image" Target="../media/image98.wmf"/><Relationship Id="rId3" Type="http://schemas.openxmlformats.org/officeDocument/2006/relationships/oleObject" Target="../embeddings/oleObject83.bin"/><Relationship Id="rId2" Type="http://schemas.openxmlformats.org/officeDocument/2006/relationships/image" Target="../media/image97.wmf"/><Relationship Id="rId12" Type="http://schemas.openxmlformats.org/officeDocument/2006/relationships/vmlDrawing" Target="../drawings/vmlDrawing30.vml"/><Relationship Id="rId11" Type="http://schemas.openxmlformats.org/officeDocument/2006/relationships/slideLayout" Target="../slideLayouts/slideLayout2.xml"/><Relationship Id="rId10" Type="http://schemas.openxmlformats.org/officeDocument/2006/relationships/image" Target="../media/image101.png"/><Relationship Id="rId1" Type="http://schemas.openxmlformats.org/officeDocument/2006/relationships/oleObject" Target="../embeddings/oleObject82.bin"/></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31.vml"/><Relationship Id="rId7"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oleObject" Target="../embeddings/oleObject89.bin"/><Relationship Id="rId4" Type="http://schemas.openxmlformats.org/officeDocument/2006/relationships/image" Target="../media/image104.wmf"/><Relationship Id="rId3" Type="http://schemas.openxmlformats.org/officeDocument/2006/relationships/oleObject" Target="../embeddings/oleObject88.bin"/><Relationship Id="rId2" Type="http://schemas.openxmlformats.org/officeDocument/2006/relationships/image" Target="../media/image103.png"/><Relationship Id="rId1" Type="http://schemas.openxmlformats.org/officeDocument/2006/relationships/oleObject" Target="../embeddings/oleObject87.bin"/></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107.wmf"/><Relationship Id="rId2" Type="http://schemas.openxmlformats.org/officeDocument/2006/relationships/oleObject" Target="../embeddings/oleObject90.bin"/><Relationship Id="rId1" Type="http://schemas.openxmlformats.org/officeDocument/2006/relationships/image" Target="../media/image106.png"/></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9.wmf"/><Relationship Id="rId2" Type="http://schemas.openxmlformats.org/officeDocument/2006/relationships/oleObject" Target="../embeddings/oleObject91.bin"/><Relationship Id="rId1" Type="http://schemas.openxmlformats.org/officeDocument/2006/relationships/image" Target="../media/image108.png"/></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96.bin"/><Relationship Id="rId8" Type="http://schemas.openxmlformats.org/officeDocument/2006/relationships/image" Target="../media/image113.wmf"/><Relationship Id="rId7" Type="http://schemas.openxmlformats.org/officeDocument/2006/relationships/oleObject" Target="../embeddings/oleObject95.bin"/><Relationship Id="rId6" Type="http://schemas.openxmlformats.org/officeDocument/2006/relationships/image" Target="../media/image112.wmf"/><Relationship Id="rId5" Type="http://schemas.openxmlformats.org/officeDocument/2006/relationships/oleObject" Target="../embeddings/oleObject94.bin"/><Relationship Id="rId4" Type="http://schemas.openxmlformats.org/officeDocument/2006/relationships/image" Target="../media/image111.wmf"/><Relationship Id="rId3" Type="http://schemas.openxmlformats.org/officeDocument/2006/relationships/oleObject" Target="../embeddings/oleObject93.bin"/><Relationship Id="rId2" Type="http://schemas.openxmlformats.org/officeDocument/2006/relationships/image" Target="../media/image110.png"/><Relationship Id="rId12" Type="http://schemas.openxmlformats.org/officeDocument/2006/relationships/vmlDrawing" Target="../drawings/vmlDrawing34.vml"/><Relationship Id="rId11" Type="http://schemas.openxmlformats.org/officeDocument/2006/relationships/slideLayout" Target="../slideLayouts/slideLayout7.xml"/><Relationship Id="rId10" Type="http://schemas.openxmlformats.org/officeDocument/2006/relationships/image" Target="../media/image114.wmf"/><Relationship Id="rId1" Type="http://schemas.openxmlformats.org/officeDocument/2006/relationships/oleObject" Target="../embeddings/oleObject92.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xml"/><Relationship Id="rId1" Type="http://schemas.openxmlformats.org/officeDocument/2006/relationships/slide" Target="slide82.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7.xml"/><Relationship Id="rId2" Type="http://schemas.openxmlformats.org/officeDocument/2006/relationships/image" Target="../media/image115.png"/><Relationship Id="rId1" Type="http://schemas.openxmlformats.org/officeDocument/2006/relationships/oleObject" Target="../embeddings/oleObject97.bin"/></Relationships>
</file>

<file path=ppt/slides/_rels/slide54.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7.xml"/><Relationship Id="rId4" Type="http://schemas.openxmlformats.org/officeDocument/2006/relationships/image" Target="../media/image117.png"/><Relationship Id="rId3" Type="http://schemas.openxmlformats.org/officeDocument/2006/relationships/oleObject" Target="../embeddings/oleObject99.bin"/><Relationship Id="rId2" Type="http://schemas.openxmlformats.org/officeDocument/2006/relationships/image" Target="../media/image116.png"/><Relationship Id="rId1" Type="http://schemas.openxmlformats.org/officeDocument/2006/relationships/oleObject" Target="../embeddings/oleObject98.bin"/></Relationships>
</file>

<file path=ppt/slides/_rels/slide55.xml.rels><?xml version="1.0" encoding="UTF-8" standalone="yes"?>
<Relationships xmlns="http://schemas.openxmlformats.org/package/2006/relationships"><Relationship Id="rId7" Type="http://schemas.openxmlformats.org/officeDocument/2006/relationships/vmlDrawing" Target="../drawings/vmlDrawing37.vml"/><Relationship Id="rId6" Type="http://schemas.openxmlformats.org/officeDocument/2006/relationships/slideLayout" Target="../slideLayouts/slideLayout7.xml"/><Relationship Id="rId5" Type="http://schemas.openxmlformats.org/officeDocument/2006/relationships/oleObject" Target="../embeddings/oleObject102.bin"/><Relationship Id="rId4" Type="http://schemas.openxmlformats.org/officeDocument/2006/relationships/image" Target="../media/image119.wmf"/><Relationship Id="rId3" Type="http://schemas.openxmlformats.org/officeDocument/2006/relationships/oleObject" Target="../embeddings/oleObject101.bin"/><Relationship Id="rId2" Type="http://schemas.openxmlformats.org/officeDocument/2006/relationships/image" Target="../media/image118.png"/><Relationship Id="rId1" Type="http://schemas.openxmlformats.org/officeDocument/2006/relationships/oleObject" Target="../embeddings/oleObject100.bin"/></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1.png"/><Relationship Id="rId7" Type="http://schemas.openxmlformats.org/officeDocument/2006/relationships/oleObject" Target="../embeddings/oleObject106.bin"/><Relationship Id="rId6" Type="http://schemas.openxmlformats.org/officeDocument/2006/relationships/oleObject" Target="../embeddings/oleObject105.bin"/><Relationship Id="rId5" Type="http://schemas.openxmlformats.org/officeDocument/2006/relationships/image" Target="../media/image119.wmf"/><Relationship Id="rId4" Type="http://schemas.openxmlformats.org/officeDocument/2006/relationships/oleObject" Target="../embeddings/oleObject104.bin"/><Relationship Id="rId3" Type="http://schemas.openxmlformats.org/officeDocument/2006/relationships/image" Target="../media/image120.png"/><Relationship Id="rId2" Type="http://schemas.openxmlformats.org/officeDocument/2006/relationships/image" Target="../media/image118.png"/><Relationship Id="rId10" Type="http://schemas.openxmlformats.org/officeDocument/2006/relationships/vmlDrawing" Target="../drawings/vmlDrawing38.vml"/><Relationship Id="rId1" Type="http://schemas.openxmlformats.org/officeDocument/2006/relationships/oleObject" Target="../embeddings/oleObject103.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39.vml"/><Relationship Id="rId7" Type="http://schemas.openxmlformats.org/officeDocument/2006/relationships/slideLayout" Target="../slideLayouts/slideLayout7.xml"/><Relationship Id="rId6" Type="http://schemas.openxmlformats.org/officeDocument/2006/relationships/image" Target="../media/image125.wmf"/><Relationship Id="rId5" Type="http://schemas.openxmlformats.org/officeDocument/2006/relationships/oleObject" Target="../embeddings/oleObject108.bin"/><Relationship Id="rId4" Type="http://schemas.openxmlformats.org/officeDocument/2006/relationships/image" Target="../media/image124.png"/><Relationship Id="rId3" Type="http://schemas.openxmlformats.org/officeDocument/2006/relationships/image" Target="../media/image123.wmf"/><Relationship Id="rId2" Type="http://schemas.openxmlformats.org/officeDocument/2006/relationships/oleObject" Target="../embeddings/oleObject107.bin"/><Relationship Id="rId1" Type="http://schemas.openxmlformats.org/officeDocument/2006/relationships/image" Target="../media/image122.png"/></Relationships>
</file>

<file path=ppt/slides/_rels/slide59.xml.rels><?xml version="1.0" encoding="UTF-8" standalone="yes"?>
<Relationships xmlns="http://schemas.openxmlformats.org/package/2006/relationships"><Relationship Id="rId9" Type="http://schemas.openxmlformats.org/officeDocument/2006/relationships/vmlDrawing" Target="../drawings/vmlDrawing40.vml"/><Relationship Id="rId8" Type="http://schemas.openxmlformats.org/officeDocument/2006/relationships/slideLayout" Target="../slideLayouts/slideLayout2.xml"/><Relationship Id="rId7" Type="http://schemas.openxmlformats.org/officeDocument/2006/relationships/image" Target="../media/image129.png"/><Relationship Id="rId6" Type="http://schemas.openxmlformats.org/officeDocument/2006/relationships/oleObject" Target="../embeddings/oleObject111.bin"/><Relationship Id="rId5" Type="http://schemas.openxmlformats.org/officeDocument/2006/relationships/image" Target="../media/image128.wmf"/><Relationship Id="rId4" Type="http://schemas.openxmlformats.org/officeDocument/2006/relationships/oleObject" Target="../embeddings/oleObject110.bin"/><Relationship Id="rId3" Type="http://schemas.openxmlformats.org/officeDocument/2006/relationships/image" Target="../media/image127.wmf"/><Relationship Id="rId2" Type="http://schemas.openxmlformats.org/officeDocument/2006/relationships/oleObject" Target="../embeddings/oleObject109.bin"/><Relationship Id="rId1" Type="http://schemas.openxmlformats.org/officeDocument/2006/relationships/image" Target="../media/image126.png"/></Relationships>
</file>

<file path=ppt/slides/_rels/slide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oleObject" Target="../embeddings/oleObject5.bin"/><Relationship Id="rId7" Type="http://schemas.openxmlformats.org/officeDocument/2006/relationships/image" Target="../media/image6.png"/><Relationship Id="rId6" Type="http://schemas.openxmlformats.org/officeDocument/2006/relationships/oleObject" Target="../embeddings/oleObject4.bin"/><Relationship Id="rId5" Type="http://schemas.openxmlformats.org/officeDocument/2006/relationships/image" Target="../media/image5.png"/><Relationship Id="rId4" Type="http://schemas.openxmlformats.org/officeDocument/2006/relationships/oleObject" Target="../embeddings/oleObject3.bin"/><Relationship Id="rId3" Type="http://schemas.openxmlformats.org/officeDocument/2006/relationships/image" Target="../media/image4.png"/><Relationship Id="rId2" Type="http://schemas.openxmlformats.org/officeDocument/2006/relationships/oleObject" Target="../embeddings/oleObject2.bin"/><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oleObject" Target="../embeddings/oleObject112.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42.vml"/><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oleObject" Target="../embeddings/oleObject113.bin"/></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3.png"/><Relationship Id="rId7" Type="http://schemas.openxmlformats.org/officeDocument/2006/relationships/oleObject" Target="../embeddings/oleObject117.bin"/><Relationship Id="rId6" Type="http://schemas.openxmlformats.org/officeDocument/2006/relationships/image" Target="../media/image132.png"/><Relationship Id="rId5" Type="http://schemas.openxmlformats.org/officeDocument/2006/relationships/oleObject" Target="../embeddings/oleObject116.bin"/><Relationship Id="rId4" Type="http://schemas.openxmlformats.org/officeDocument/2006/relationships/image" Target="../media/image131.png"/><Relationship Id="rId3" Type="http://schemas.openxmlformats.org/officeDocument/2006/relationships/oleObject" Target="../embeddings/oleObject115.bin"/><Relationship Id="rId2" Type="http://schemas.openxmlformats.org/officeDocument/2006/relationships/image" Target="../media/image130.png"/><Relationship Id="rId10" Type="http://schemas.openxmlformats.org/officeDocument/2006/relationships/vmlDrawing" Target="../drawings/vmlDrawing43.vml"/><Relationship Id="rId1" Type="http://schemas.openxmlformats.org/officeDocument/2006/relationships/oleObject" Target="../embeddings/oleObject114.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oleObject" Target="../embeddings/oleObject118.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45.vml"/><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oleObject" Target="../embeddings/oleObject119.bin"/></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oleObject" Target="../embeddings/oleObject120.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oleObject" Target="../embeddings/oleObject121.bin"/></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oleObject" Target="../embeddings/oleObject6.bin"/><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2.xml"/><Relationship Id="rId2" Type="http://schemas.openxmlformats.org/officeDocument/2006/relationships/image" Target="../media/image137.wmf"/><Relationship Id="rId1" Type="http://schemas.openxmlformats.org/officeDocument/2006/relationships/oleObject" Target="../embeddings/oleObject122.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oleObject" Target="../embeddings/oleObject123.bin"/></Relationships>
</file>

<file path=ppt/slides/_rels/slide72.xml.rels><?xml version="1.0" encoding="UTF-8" standalone="yes"?>
<Relationships xmlns="http://schemas.openxmlformats.org/package/2006/relationships"><Relationship Id="rId6" Type="http://schemas.openxmlformats.org/officeDocument/2006/relationships/vmlDrawing" Target="../drawings/vmlDrawing50.vml"/><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oleObject" Target="../embeddings/oleObject125.bin"/><Relationship Id="rId2" Type="http://schemas.openxmlformats.org/officeDocument/2006/relationships/image" Target="../media/image139.wmf"/><Relationship Id="rId1" Type="http://schemas.openxmlformats.org/officeDocument/2006/relationships/oleObject" Target="../embeddings/oleObject124.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131.bin"/><Relationship Id="rId8" Type="http://schemas.openxmlformats.org/officeDocument/2006/relationships/oleObject" Target="../embeddings/oleObject130.bin"/><Relationship Id="rId7" Type="http://schemas.openxmlformats.org/officeDocument/2006/relationships/image" Target="../media/image141.wmf"/><Relationship Id="rId6" Type="http://schemas.openxmlformats.org/officeDocument/2006/relationships/oleObject" Target="../embeddings/oleObject129.bin"/><Relationship Id="rId5" Type="http://schemas.openxmlformats.org/officeDocument/2006/relationships/oleObject" Target="../embeddings/oleObject128.bin"/><Relationship Id="rId4" Type="http://schemas.openxmlformats.org/officeDocument/2006/relationships/image" Target="../media/image140.wmf"/><Relationship Id="rId3" Type="http://schemas.openxmlformats.org/officeDocument/2006/relationships/oleObject" Target="../embeddings/oleObject127.bin"/><Relationship Id="rId2" Type="http://schemas.openxmlformats.org/officeDocument/2006/relationships/image" Target="../media/image134.png"/><Relationship Id="rId14" Type="http://schemas.openxmlformats.org/officeDocument/2006/relationships/vmlDrawing" Target="../drawings/vmlDrawing51.vml"/><Relationship Id="rId13" Type="http://schemas.openxmlformats.org/officeDocument/2006/relationships/slideLayout" Target="../slideLayouts/slideLayout2.xml"/><Relationship Id="rId12" Type="http://schemas.openxmlformats.org/officeDocument/2006/relationships/oleObject" Target="../embeddings/oleObject134.bin"/><Relationship Id="rId11" Type="http://schemas.openxmlformats.org/officeDocument/2006/relationships/oleObject" Target="../embeddings/oleObject133.bin"/><Relationship Id="rId10" Type="http://schemas.openxmlformats.org/officeDocument/2006/relationships/oleObject" Target="../embeddings/oleObject132.bin"/><Relationship Id="rId1" Type="http://schemas.openxmlformats.org/officeDocument/2006/relationships/oleObject" Target="../embeddings/oleObject126.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vmlDrawing" Target="../drawings/vmlDrawing52.vml"/><Relationship Id="rId7" Type="http://schemas.openxmlformats.org/officeDocument/2006/relationships/slideLayout" Target="../slideLayouts/slideLayout2.xml"/><Relationship Id="rId6" Type="http://schemas.openxmlformats.org/officeDocument/2006/relationships/image" Target="../media/image144.wmf"/><Relationship Id="rId5" Type="http://schemas.openxmlformats.org/officeDocument/2006/relationships/oleObject" Target="../embeddings/oleObject137.bin"/><Relationship Id="rId4" Type="http://schemas.openxmlformats.org/officeDocument/2006/relationships/image" Target="../media/image143.wmf"/><Relationship Id="rId3" Type="http://schemas.openxmlformats.org/officeDocument/2006/relationships/oleObject" Target="../embeddings/oleObject136.bin"/><Relationship Id="rId2" Type="http://schemas.openxmlformats.org/officeDocument/2006/relationships/image" Target="../media/image142.wmf"/><Relationship Id="rId1" Type="http://schemas.openxmlformats.org/officeDocument/2006/relationships/oleObject" Target="../embeddings/oleObject135.bin"/></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2.xml"/><Relationship Id="rId2" Type="http://schemas.openxmlformats.org/officeDocument/2006/relationships/image" Target="../media/image145.wmf"/><Relationship Id="rId1" Type="http://schemas.openxmlformats.org/officeDocument/2006/relationships/oleObject" Target="../embeddings/oleObject138.bin"/></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2.xml"/><Relationship Id="rId2" Type="http://schemas.openxmlformats.org/officeDocument/2006/relationships/image" Target="../media/image146.wmf"/><Relationship Id="rId1" Type="http://schemas.openxmlformats.org/officeDocument/2006/relationships/oleObject" Target="../embeddings/oleObject139.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55.vml"/><Relationship Id="rId5" Type="http://schemas.openxmlformats.org/officeDocument/2006/relationships/slideLayout" Target="../slideLayouts/slideLayout2.xml"/><Relationship Id="rId4" Type="http://schemas.openxmlformats.org/officeDocument/2006/relationships/image" Target="../media/image148.wmf"/><Relationship Id="rId3" Type="http://schemas.openxmlformats.org/officeDocument/2006/relationships/oleObject" Target="../embeddings/oleObject141.bin"/><Relationship Id="rId2" Type="http://schemas.openxmlformats.org/officeDocument/2006/relationships/image" Target="../media/image147.wmf"/><Relationship Id="rId1" Type="http://schemas.openxmlformats.org/officeDocument/2006/relationships/oleObject" Target="../embeddings/oleObject140.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5" Type="http://schemas.openxmlformats.org/officeDocument/2006/relationships/vmlDrawing" Target="../drawings/vmlDrawing56.vml"/><Relationship Id="rId4" Type="http://schemas.openxmlformats.org/officeDocument/2006/relationships/slideLayout" Target="../slideLayouts/slideLayout2.xml"/><Relationship Id="rId3" Type="http://schemas.openxmlformats.org/officeDocument/2006/relationships/oleObject" Target="../embeddings/oleObject143.bin"/><Relationship Id="rId2" Type="http://schemas.openxmlformats.org/officeDocument/2006/relationships/image" Target="../media/image149.png"/><Relationship Id="rId1" Type="http://schemas.openxmlformats.org/officeDocument/2006/relationships/oleObject" Target="../embeddings/oleObject142.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9.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oleObject" Target="../embeddings/oleObject10.bin"/><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 Id="rId3" Type="http://schemas.openxmlformats.org/officeDocument/2006/relationships/oleObject" Target="../embeddings/oleObject8.bin"/><Relationship Id="rId2" Type="http://schemas.openxmlformats.org/officeDocument/2006/relationships/image" Target="../media/image10.png"/><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15.png"/><Relationship Id="rId1"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3"/>
          <p:cNvSpPr>
            <a:spLocks noGrp="1"/>
          </p:cNvSpPr>
          <p:nvPr>
            <p:ph type="ctrTitle"/>
          </p:nvPr>
        </p:nvSpPr>
        <p:spPr>
          <a:xfrm>
            <a:off x="614363" y="3352800"/>
            <a:ext cx="7772400" cy="1470025"/>
          </a:xfrm>
        </p:spPr>
        <p:txBody>
          <a:bodyPr wrap="square" anchor="ctr"/>
          <a:lstStyle>
            <a:lvl1pPr lvl="0">
              <a:defRPr/>
            </a:lvl1pPr>
          </a:lstStyle>
          <a:p>
            <a:pPr lvl="0" indent="0" eaLnBrk="1" hangingPunct="1"/>
            <a:r>
              <a:rPr lang="zh-CN" altLang="en-US" sz="4800">
                <a:solidFill>
                  <a:schemeClr val="tx1"/>
                </a:solidFill>
                <a:latin typeface="华文行楷" panose="02010800040101010101" pitchFamily="2" charset="-122"/>
                <a:ea typeface="华文行楷" panose="02010800040101010101" pitchFamily="2" charset="-122"/>
              </a:rPr>
              <a:t>第三章 集成运算放大电路</a:t>
            </a:r>
            <a:endParaRPr lang="zh-CN" altLang="en-US" sz="4800">
              <a:solidFill>
                <a:schemeClr val="tx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4" name="文本框 39943"/>
          <p:cNvSpPr txBox="1"/>
          <p:nvPr/>
        </p:nvSpPr>
        <p:spPr>
          <a:xfrm>
            <a:off x="762000" y="1600200"/>
            <a:ext cx="7620000" cy="1124585"/>
          </a:xfrm>
          <a:prstGeom prst="rect">
            <a:avLst/>
          </a:prstGeom>
          <a:noFill/>
          <a:ln w="9525">
            <a:noFill/>
          </a:ln>
        </p:spPr>
        <p:txBody>
          <a:bodyPr>
            <a:spAutoFit/>
          </a:bodyPr>
          <a:lstStyle/>
          <a:p>
            <a:pPr>
              <a:lnSpc>
                <a:spcPct val="120000"/>
              </a:lnSpc>
            </a:pPr>
            <a:r>
              <a:rPr lang="en-US" altLang="zh-CN" dirty="0">
                <a:latin typeface="Times New Roman" panose="02020603050405020304" pitchFamily="2" charset="0"/>
              </a:rPr>
              <a:t>      </a:t>
            </a:r>
            <a:r>
              <a:rPr lang="zh-CN" altLang="en-US" sz="2800" b="1" dirty="0">
                <a:latin typeface="Times New Roman" panose="02020603050405020304" pitchFamily="2" charset="0"/>
              </a:rPr>
              <a:t>以光信号为媒介来实现电信号的耦合和传递</a:t>
            </a:r>
            <a:endParaRPr lang="zh-CN" altLang="en-US" sz="2800" b="1" dirty="0">
              <a:latin typeface="Times New Roman" panose="02020603050405020304" pitchFamily="2" charset="0"/>
            </a:endParaRPr>
          </a:p>
          <a:p>
            <a:pPr>
              <a:lnSpc>
                <a:spcPct val="120000"/>
              </a:lnSpc>
            </a:pPr>
            <a:endParaRPr lang="zh-CN" altLang="en-US" sz="2800" b="1">
              <a:latin typeface="Times New Roman" panose="02020603050405020304" pitchFamily="2" charset="0"/>
            </a:endParaRPr>
          </a:p>
        </p:txBody>
      </p:sp>
      <p:sp>
        <p:nvSpPr>
          <p:cNvPr id="4" name="Rectangle 3"/>
          <p:cNvSpPr>
            <a:spLocks noGrp="1"/>
          </p:cNvSpPr>
          <p:nvPr>
            <p:ph type="title"/>
          </p:nvPr>
        </p:nvSpPr>
        <p:spPr>
          <a:xfrm>
            <a:off x="609918" y="836613"/>
            <a:ext cx="7340600" cy="650875"/>
          </a:xfrm>
        </p:spPr>
        <p:txBody>
          <a:bodyPr wrap="square" anchor="ctr"/>
          <a:lstStyle/>
          <a:p>
            <a:pPr algn="l" eaLnBrk="1" hangingPunct="1"/>
            <a:r>
              <a:rPr lang="en-US" altLang="zh-CN" sz="3600" dirty="0">
                <a:solidFill>
                  <a:schemeClr val="tx1"/>
                </a:solidFill>
                <a:latin typeface="华文行楷" panose="02010800040101010101" pitchFamily="2" charset="-122"/>
                <a:ea typeface="华文行楷" panose="02010800040101010101" pitchFamily="2" charset="-122"/>
              </a:rPr>
              <a:t>4</a:t>
            </a:r>
            <a:r>
              <a:rPr lang="zh-CN" altLang="en-US" sz="3600" dirty="0">
                <a:solidFill>
                  <a:schemeClr val="tx1"/>
                </a:solidFill>
                <a:latin typeface="华文行楷" panose="02010800040101010101" pitchFamily="2" charset="-122"/>
                <a:ea typeface="华文行楷" panose="02010800040101010101" pitchFamily="2" charset="-122"/>
              </a:rPr>
              <a:t>、光电耦合</a:t>
            </a:r>
            <a:endParaRPr lang="zh-CN" altLang="en-US" sz="3600" dirty="0">
              <a:solidFill>
                <a:schemeClr val="tx1"/>
              </a:solidFill>
              <a:latin typeface="华文行楷" panose="02010800040101010101" pitchFamily="2" charset="-122"/>
              <a:ea typeface="华文行楷" panose="02010800040101010101" pitchFamily="2" charset="-122"/>
            </a:endParaRPr>
          </a:p>
        </p:txBody>
      </p:sp>
      <p:sp>
        <p:nvSpPr>
          <p:cNvPr id="5" name="文本框 4"/>
          <p:cNvSpPr txBox="1"/>
          <p:nvPr/>
        </p:nvSpPr>
        <p:spPr>
          <a:xfrm>
            <a:off x="914400" y="2375535"/>
            <a:ext cx="2059305" cy="607695"/>
          </a:xfrm>
          <a:prstGeom prst="rect">
            <a:avLst/>
          </a:prstGeom>
          <a:noFill/>
        </p:spPr>
        <p:txBody>
          <a:bodyPr wrap="none" rtlCol="0">
            <a:spAutoFit/>
          </a:bodyPr>
          <a:lstStyle/>
          <a:p>
            <a:pPr algn="l">
              <a:lnSpc>
                <a:spcPct val="120000"/>
              </a:lnSpc>
            </a:pPr>
            <a:r>
              <a:rPr lang="zh-CN" altLang="en-US" sz="2800" b="1">
                <a:latin typeface="Times New Roman" panose="02020603050405020304" pitchFamily="2" charset="0"/>
                <a:sym typeface="+mn-ea"/>
              </a:rPr>
              <a:t>光电耦合器 </a:t>
            </a:r>
            <a:endParaRPr lang="zh-CN" altLang="en-US" sz="2800" b="1">
              <a:latin typeface="Times New Roman" panose="02020603050405020304" pitchFamily="2" charset="0"/>
            </a:endParaRPr>
          </a:p>
        </p:txBody>
      </p:sp>
      <p:sp>
        <p:nvSpPr>
          <p:cNvPr id="6" name="文本框 5"/>
          <p:cNvSpPr txBox="1"/>
          <p:nvPr/>
        </p:nvSpPr>
        <p:spPr>
          <a:xfrm>
            <a:off x="914400" y="3284220"/>
            <a:ext cx="3259455" cy="607695"/>
          </a:xfrm>
          <a:prstGeom prst="rect">
            <a:avLst/>
          </a:prstGeom>
          <a:noFill/>
        </p:spPr>
        <p:txBody>
          <a:bodyPr wrap="square" rtlCol="0">
            <a:spAutoFit/>
          </a:bodyPr>
          <a:lstStyle/>
          <a:p>
            <a:pPr algn="l">
              <a:lnSpc>
                <a:spcPct val="120000"/>
              </a:lnSpc>
            </a:pPr>
            <a:r>
              <a:rPr lang="zh-CN" altLang="en-US" sz="2800" b="1" dirty="0">
                <a:latin typeface="Times New Roman" panose="02020603050405020304" pitchFamily="2" charset="0"/>
                <a:sym typeface="+mn-ea"/>
              </a:rPr>
              <a:t>光电耦合放大电路</a:t>
            </a:r>
            <a:endParaRPr lang="zh-CN" altLang="en-US" sz="2800" b="1" dirty="0">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4">
                                            <p:txEl>
                                              <p:pRg st="0" end="0"/>
                                            </p:txEl>
                                          </p:spTgt>
                                        </p:tgtEl>
                                        <p:attrNameLst>
                                          <p:attrName>style.visibility</p:attrName>
                                        </p:attrNameLst>
                                      </p:cBhvr>
                                      <p:to>
                                        <p:strVal val="visible"/>
                                      </p:to>
                                    </p:set>
                                    <p:animEffect transition="in" filter="wipe(left)">
                                      <p:cBhvr>
                                        <p:cTn id="7" dur="500"/>
                                        <p:tgtEl>
                                          <p:spTgt spid="399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3"/>
          <p:cNvSpPr>
            <a:spLocks noGrp="1"/>
          </p:cNvSpPr>
          <p:nvPr>
            <p:ph type="title"/>
          </p:nvPr>
        </p:nvSpPr>
        <p:spPr>
          <a:xfrm>
            <a:off x="755650" y="188913"/>
            <a:ext cx="5184775" cy="431800"/>
          </a:xfrm>
          <a:solidFill>
            <a:schemeClr val="bg1"/>
          </a:solidFill>
        </p:spPr>
        <p:txBody>
          <a:bodyPr wrap="square" anchor="ctr"/>
          <a:lstStyle/>
          <a:p>
            <a:pPr algn="l" eaLnBrk="1" hangingPunct="1"/>
            <a:r>
              <a:rPr lang="zh-CN" altLang="en-US" sz="2800">
                <a:ea typeface="华文行楷" panose="02010800040101010101" pitchFamily="2" charset="-122"/>
              </a:rPr>
              <a:t>讨论：两级直接耦合放大电路</a:t>
            </a:r>
            <a:endParaRPr lang="zh-CN" altLang="en-US" sz="2800">
              <a:ea typeface="华文行楷" panose="02010800040101010101" pitchFamily="2" charset="-122"/>
            </a:endParaRPr>
          </a:p>
        </p:txBody>
      </p:sp>
      <p:pic>
        <p:nvPicPr>
          <p:cNvPr id="11266" name="Picture 12"/>
          <p:cNvPicPr>
            <a:picLocks noGrp="1" noChangeAspect="1"/>
          </p:cNvPicPr>
          <p:nvPr>
            <p:ph idx="4294967295"/>
          </p:nvPr>
        </p:nvPicPr>
        <p:blipFill>
          <a:blip r:embed="rId1" cstate="print"/>
          <a:srcRect l="15190" t="19807" r="32730" b="20084"/>
          <a:stretch>
            <a:fillRect/>
          </a:stretch>
        </p:blipFill>
        <p:spPr>
          <a:xfrm>
            <a:off x="827088" y="765175"/>
            <a:ext cx="7632700" cy="5726113"/>
          </a:xfrm>
        </p:spPr>
      </p:pic>
      <p:sp>
        <p:nvSpPr>
          <p:cNvPr id="11268" name="Text Box 15"/>
          <p:cNvSpPr txBox="1"/>
          <p:nvPr/>
        </p:nvSpPr>
        <p:spPr>
          <a:xfrm>
            <a:off x="250825" y="981075"/>
            <a:ext cx="2449513" cy="822325"/>
          </a:xfrm>
          <a:prstGeom prst="rect">
            <a:avLst/>
          </a:prstGeom>
          <a:noFill/>
          <a:ln w="9525">
            <a:noFill/>
          </a:ln>
        </p:spPr>
        <p:txBody>
          <a:bodyPr anchor="t">
            <a:spAutoFit/>
          </a:bodyPr>
          <a:lstStyle/>
          <a:p>
            <a:pPr>
              <a:spcBef>
                <a:spcPct val="50000"/>
              </a:spcBef>
            </a:pPr>
            <a:r>
              <a:rPr lang="zh-CN" altLang="en-US" sz="2400" b="1" dirty="0">
                <a:latin typeface="Arial" panose="020B0604020202020204" pitchFamily="34" charset="0"/>
                <a:ea typeface="宋体" panose="02010600030101010101" pitchFamily="2" charset="-122"/>
              </a:rPr>
              <a:t>选择合适参数使电路正常工作</a:t>
            </a:r>
            <a:endParaRPr lang="zh-CN" altLang="en-US" sz="2400" b="1" dirty="0">
              <a:latin typeface="Arial" panose="020B0604020202020204" pitchFamily="34" charset="0"/>
              <a:ea typeface="宋体" panose="02010600030101010101" pitchFamily="2" charset="-122"/>
            </a:endParaRPr>
          </a:p>
        </p:txBody>
      </p:sp>
      <p:sp>
        <p:nvSpPr>
          <p:cNvPr id="11269" name="AutoShape 16"/>
          <p:cNvSpPr/>
          <p:nvPr/>
        </p:nvSpPr>
        <p:spPr>
          <a:xfrm>
            <a:off x="7600950" y="1298575"/>
            <a:ext cx="1074738" cy="762000"/>
          </a:xfrm>
          <a:prstGeom prst="borderCallout1">
            <a:avLst>
              <a:gd name="adj1" fmla="val 15000"/>
              <a:gd name="adj2" fmla="val -7088"/>
              <a:gd name="adj3" fmla="val 267917"/>
              <a:gd name="adj4" fmla="val -107236"/>
            </a:avLst>
          </a:prstGeom>
          <a:solidFill>
            <a:srgbClr val="00FFFF"/>
          </a:solidFill>
          <a:ln w="19050" cap="flat" cmpd="sng">
            <a:solidFill>
              <a:schemeClr val="tx1"/>
            </a:solidFill>
            <a:prstDash val="solid"/>
            <a:miter/>
            <a:headEnd type="none" w="med" len="med"/>
            <a:tailEnd type="none" w="med" len="med"/>
          </a:ln>
        </p:spPr>
        <p:txBody>
          <a:bodyPr anchor="t"/>
          <a:lstStyle/>
          <a:p>
            <a:pPr algn="ctr"/>
            <a:r>
              <a:rPr lang="zh-CN" altLang="en-US" sz="2000" b="1" dirty="0">
                <a:latin typeface="Arial" panose="020B0604020202020204" pitchFamily="34" charset="0"/>
                <a:ea typeface="宋体" panose="02010600030101010101" pitchFamily="2" charset="-122"/>
              </a:rPr>
              <a:t>电位高低关系</a:t>
            </a:r>
            <a:endParaRPr lang="zh-CN" altLang="en-US" sz="2000" b="1" dirty="0">
              <a:latin typeface="Arial" panose="020B0604020202020204" pitchFamily="34" charset="0"/>
              <a:ea typeface="宋体" panose="02010600030101010101" pitchFamily="2" charset="-122"/>
            </a:endParaRPr>
          </a:p>
        </p:txBody>
      </p:sp>
      <p:sp>
        <p:nvSpPr>
          <p:cNvPr id="11270" name="Line 17"/>
          <p:cNvSpPr/>
          <p:nvPr/>
        </p:nvSpPr>
        <p:spPr>
          <a:xfrm flipV="1">
            <a:off x="4284663" y="1412875"/>
            <a:ext cx="3167062" cy="1368425"/>
          </a:xfrm>
          <a:prstGeom prst="line">
            <a:avLst/>
          </a:prstGeom>
          <a:ln w="19050" cap="flat" cmpd="sng">
            <a:solidFill>
              <a:schemeClr val="tx1"/>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ipe(left)">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wipe(down)">
                                      <p:cBhvr>
                                        <p:cTn id="12" dur="500"/>
                                        <p:tgtEl>
                                          <p:spTgt spid="11269"/>
                                        </p:tgtEl>
                                      </p:cBhvr>
                                    </p:animEffect>
                                  </p:childTnLst>
                                </p:cTn>
                              </p:par>
                              <p:par>
                                <p:cTn id="13" presetID="22" presetClass="entr" presetSubtype="4"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wipe(down)">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p:nvPr>
        </p:nvSpPr>
        <p:spPr>
          <a:xfrm>
            <a:off x="5003800" y="908050"/>
            <a:ext cx="4140200" cy="1800225"/>
          </a:xfrm>
        </p:spPr>
        <p:txBody>
          <a:bodyPr wrap="square" anchor="ctr"/>
          <a:lstStyle/>
          <a:p>
            <a:pPr algn="l" eaLnBrk="1" hangingPunct="1"/>
            <a:r>
              <a:rPr lang="en-US" altLang="x-none" sz="2800" dirty="0">
                <a:solidFill>
                  <a:schemeClr val="tx1"/>
                </a:solidFill>
                <a:latin typeface="华文行楷" panose="02010800040101010101" pitchFamily="2" charset="-122"/>
                <a:ea typeface="华文行楷" panose="02010800040101010101" pitchFamily="2" charset="-122"/>
              </a:rPr>
              <a:t>   </a:t>
            </a:r>
            <a:r>
              <a:rPr lang="zh-CN" altLang="en-US" sz="2400" b="1" dirty="0">
                <a:solidFill>
                  <a:schemeClr val="tx1"/>
                </a:solidFill>
                <a:latin typeface="宋体" panose="02010600030101010101" pitchFamily="2" charset="-122"/>
              </a:rPr>
              <a:t>从</a:t>
            </a:r>
            <a:r>
              <a:rPr lang="en-US" altLang="x-none" sz="2400" b="1" dirty="0">
                <a:solidFill>
                  <a:schemeClr val="tx1"/>
                </a:solidFill>
                <a:latin typeface="宋体" panose="02010600030101010101" pitchFamily="2" charset="-122"/>
              </a:rPr>
              <a:t>Multisim “</a:t>
            </a:r>
            <a:r>
              <a:rPr lang="zh-CN" altLang="en-US" sz="2400" b="1" dirty="0">
                <a:solidFill>
                  <a:schemeClr val="tx1"/>
                </a:solidFill>
                <a:latin typeface="宋体" panose="02010600030101010101" pitchFamily="2" charset="-122"/>
              </a:rPr>
              <a:t>参数扫描” 结果分析两级放大电路</a:t>
            </a:r>
            <a:r>
              <a:rPr lang="en-US" altLang="x-none" sz="2400" b="1" i="1" dirty="0">
                <a:solidFill>
                  <a:schemeClr val="tx1"/>
                </a:solidFill>
                <a:latin typeface="宋体" panose="02010600030101010101" pitchFamily="2" charset="-122"/>
              </a:rPr>
              <a:t>Q</a:t>
            </a:r>
            <a:r>
              <a:rPr lang="zh-CN" altLang="en-US" sz="2400" b="1" dirty="0">
                <a:solidFill>
                  <a:schemeClr val="tx1"/>
                </a:solidFill>
                <a:latin typeface="宋体" panose="02010600030101010101" pitchFamily="2" charset="-122"/>
              </a:rPr>
              <a:t>点的相互影响。</a:t>
            </a:r>
            <a:br>
              <a:rPr lang="zh-CN" altLang="en-US" sz="2400" b="1" dirty="0">
                <a:solidFill>
                  <a:schemeClr val="tx1"/>
                </a:solidFill>
                <a:latin typeface="宋体" panose="02010600030101010101" pitchFamily="2" charset="-122"/>
              </a:rPr>
            </a:br>
            <a:r>
              <a:rPr lang="zh-CN" altLang="en-US" sz="2400" b="1" dirty="0">
                <a:solidFill>
                  <a:schemeClr val="tx1"/>
                </a:solidFill>
                <a:latin typeface="宋体" panose="02010600030101010101" pitchFamily="2" charset="-122"/>
              </a:rPr>
              <a:t>  </a:t>
            </a:r>
            <a:r>
              <a:rPr lang="en-US" altLang="x-none" sz="2400" b="1" dirty="0">
                <a:solidFill>
                  <a:schemeClr val="tx1"/>
                </a:solidFill>
                <a:latin typeface="宋体" panose="02010600030101010101" pitchFamily="2" charset="-122"/>
              </a:rPr>
              <a:t>R1</a:t>
            </a:r>
            <a:r>
              <a:rPr lang="zh-CN" altLang="en-US" sz="2400" b="1" dirty="0">
                <a:solidFill>
                  <a:schemeClr val="tx1"/>
                </a:solidFill>
                <a:latin typeface="宋体" panose="02010600030101010101" pitchFamily="2" charset="-122"/>
              </a:rPr>
              <a:t>取何值时</a:t>
            </a:r>
            <a:r>
              <a:rPr lang="en-US" altLang="x-none" sz="2400" b="1" dirty="0">
                <a:solidFill>
                  <a:schemeClr val="tx1"/>
                </a:solidFill>
                <a:latin typeface="宋体" panose="02010600030101010101" pitchFamily="2" charset="-122"/>
              </a:rPr>
              <a:t>T2</a:t>
            </a:r>
            <a:r>
              <a:rPr lang="zh-CN" altLang="en-US" sz="2400" b="1" dirty="0">
                <a:solidFill>
                  <a:schemeClr val="tx1"/>
                </a:solidFill>
                <a:latin typeface="宋体" panose="02010600030101010101" pitchFamily="2" charset="-122"/>
              </a:rPr>
              <a:t>工作在饱和区？</a:t>
            </a:r>
            <a:endParaRPr lang="zh-CN" altLang="en-US" sz="2400" b="1" dirty="0">
              <a:solidFill>
                <a:schemeClr val="tx1"/>
              </a:solidFill>
              <a:latin typeface="宋体" panose="02010600030101010101" pitchFamily="2" charset="-122"/>
            </a:endParaRPr>
          </a:p>
        </p:txBody>
      </p:sp>
      <p:pic>
        <p:nvPicPr>
          <p:cNvPr id="12290" name="Picture 4"/>
          <p:cNvPicPr>
            <a:picLocks noGrp="1" noChangeAspect="1"/>
          </p:cNvPicPr>
          <p:nvPr>
            <p:ph sz="half" idx="4294967295"/>
          </p:nvPr>
        </p:nvPicPr>
        <p:blipFill>
          <a:blip r:embed="rId1" cstate="print"/>
          <a:srcRect l="15190" t="19807" r="32730" b="39719"/>
          <a:stretch>
            <a:fillRect/>
          </a:stretch>
        </p:blipFill>
        <p:spPr>
          <a:xfrm>
            <a:off x="468313" y="811213"/>
            <a:ext cx="4391025" cy="2112962"/>
          </a:xfrm>
        </p:spPr>
      </p:pic>
      <p:grpSp>
        <p:nvGrpSpPr>
          <p:cNvPr id="12292" name="Group 23"/>
          <p:cNvGrpSpPr/>
          <p:nvPr/>
        </p:nvGrpSpPr>
        <p:grpSpPr>
          <a:xfrm>
            <a:off x="1619250" y="2565400"/>
            <a:ext cx="7381875" cy="4065588"/>
            <a:chOff x="0" y="0"/>
            <a:chExt cx="4650" cy="2561"/>
          </a:xfrm>
        </p:grpSpPr>
        <p:pic>
          <p:nvPicPr>
            <p:cNvPr id="2" name="Picture 11"/>
            <p:cNvPicPr>
              <a:picLocks noChangeAspect="1"/>
            </p:cNvPicPr>
            <p:nvPr/>
          </p:nvPicPr>
          <p:blipFill>
            <a:blip r:embed="rId2" cstate="print"/>
            <a:srcRect l="25447" t="36755" r="33801" b="28403"/>
            <a:stretch>
              <a:fillRect/>
            </a:stretch>
          </p:blipFill>
          <p:spPr>
            <a:xfrm>
              <a:off x="0" y="226"/>
              <a:ext cx="3947" cy="2335"/>
            </a:xfrm>
            <a:prstGeom prst="rect">
              <a:avLst/>
            </a:prstGeom>
            <a:noFill/>
            <a:ln w="9525">
              <a:noFill/>
            </a:ln>
          </p:spPr>
        </p:pic>
        <p:sp>
          <p:nvSpPr>
            <p:cNvPr id="12293" name="AutoShape 8"/>
            <p:cNvSpPr/>
            <p:nvPr/>
          </p:nvSpPr>
          <p:spPr>
            <a:xfrm>
              <a:off x="4074" y="499"/>
              <a:ext cx="576" cy="344"/>
            </a:xfrm>
            <a:prstGeom prst="borderCallout1">
              <a:avLst>
                <a:gd name="adj1" fmla="val 20931"/>
                <a:gd name="adj2" fmla="val -8333"/>
                <a:gd name="adj3" fmla="val 142153"/>
                <a:gd name="adj4" fmla="val -80556"/>
              </a:avLst>
            </a:prstGeom>
            <a:solidFill>
              <a:srgbClr val="FFFFCC"/>
            </a:solidFill>
            <a:ln w="28575" cap="flat" cmpd="sng">
              <a:solidFill>
                <a:srgbClr val="FF0000"/>
              </a:solidFill>
              <a:prstDash val="solid"/>
              <a:miter/>
              <a:headEnd type="none" w="med" len="med"/>
              <a:tailEnd type="none" w="med" len="med"/>
            </a:ln>
          </p:spPr>
          <p:txBody>
            <a:bodyPr anchor="t"/>
            <a:lstStyle/>
            <a:p>
              <a:pPr algn="ct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C1</a:t>
              </a:r>
              <a:endParaRPr lang="en-US" altLang="x-none" sz="2400" b="1" dirty="0">
                <a:latin typeface="Times New Roman" panose="02020603050405020304" pitchFamily="2" charset="0"/>
                <a:ea typeface="宋体" panose="02010600030101010101" pitchFamily="2" charset="-122"/>
              </a:endParaRPr>
            </a:p>
          </p:txBody>
        </p:sp>
        <p:sp>
          <p:nvSpPr>
            <p:cNvPr id="12294" name="AutoShape 9"/>
            <p:cNvSpPr/>
            <p:nvPr/>
          </p:nvSpPr>
          <p:spPr>
            <a:xfrm>
              <a:off x="4037" y="0"/>
              <a:ext cx="576" cy="384"/>
            </a:xfrm>
            <a:prstGeom prst="borderCallout1">
              <a:avLst>
                <a:gd name="adj1" fmla="val 18750"/>
                <a:gd name="adj2" fmla="val -8333"/>
                <a:gd name="adj3" fmla="val 257032"/>
                <a:gd name="adj4" fmla="val -230556"/>
              </a:avLst>
            </a:prstGeom>
            <a:solidFill>
              <a:srgbClr val="FFFFCC"/>
            </a:solidFill>
            <a:ln w="28575" cap="flat" cmpd="sng">
              <a:solidFill>
                <a:srgbClr val="FF0000"/>
              </a:solidFill>
              <a:prstDash val="solid"/>
              <a:miter/>
              <a:headEnd type="none" w="med" len="med"/>
              <a:tailEnd type="none" w="med" len="med"/>
            </a:ln>
          </p:spPr>
          <p:txBody>
            <a:bodyPr anchor="t"/>
            <a:lstStyle/>
            <a:p>
              <a:pPr algn="ctr"/>
              <a:r>
                <a:rPr lang="en-US" altLang="x-none" sz="2400" b="1" i="1" dirty="0">
                  <a:latin typeface="Arial" panose="020B0604020202020204" pitchFamily="34" charset="0"/>
                  <a:ea typeface="宋体" panose="02010600030101010101" pitchFamily="2" charset="-122"/>
                </a:rPr>
                <a:t>u</a:t>
              </a:r>
              <a:r>
                <a:rPr lang="en-US" altLang="x-none" sz="2400" b="1" baseline="-25000" dirty="0">
                  <a:latin typeface="Arial" panose="020B0604020202020204" pitchFamily="34" charset="0"/>
                  <a:ea typeface="宋体" panose="02010600030101010101" pitchFamily="2" charset="-122"/>
                </a:rPr>
                <a:t>C2</a:t>
              </a:r>
              <a:endParaRPr lang="en-US" altLang="x-none" sz="2400" dirty="0">
                <a:solidFill>
                  <a:srgbClr val="FF0000"/>
                </a:solidFill>
                <a:latin typeface="Arial" panose="020B0604020202020204" pitchFamily="34" charset="0"/>
                <a:ea typeface="宋体" panose="02010600030101010101" pitchFamily="2" charset="-122"/>
              </a:endParaRPr>
            </a:p>
          </p:txBody>
        </p:sp>
        <p:pic>
          <p:nvPicPr>
            <p:cNvPr id="12295" name="Picture 16"/>
            <p:cNvPicPr>
              <a:picLocks noChangeAspect="1"/>
            </p:cNvPicPr>
            <p:nvPr/>
          </p:nvPicPr>
          <p:blipFill>
            <a:blip r:embed="rId3" cstate="print"/>
            <a:srcRect l="48680" t="48309" r="43896" b="28772"/>
            <a:stretch>
              <a:fillRect/>
            </a:stretch>
          </p:blipFill>
          <p:spPr>
            <a:xfrm>
              <a:off x="3221" y="997"/>
              <a:ext cx="685" cy="1542"/>
            </a:xfrm>
            <a:prstGeom prst="rect">
              <a:avLst/>
            </a:prstGeom>
            <a:noFill/>
            <a:ln w="9525">
              <a:noFill/>
            </a:ln>
          </p:spPr>
        </p:pic>
      </p:grpSp>
      <p:grpSp>
        <p:nvGrpSpPr>
          <p:cNvPr id="12297" name="Group 21"/>
          <p:cNvGrpSpPr/>
          <p:nvPr/>
        </p:nvGrpSpPr>
        <p:grpSpPr>
          <a:xfrm>
            <a:off x="0" y="3962400"/>
            <a:ext cx="7885113" cy="1338263"/>
            <a:chOff x="0" y="0"/>
            <a:chExt cx="4967" cy="843"/>
          </a:xfrm>
        </p:grpSpPr>
        <p:sp>
          <p:nvSpPr>
            <p:cNvPr id="3" name="Rectangle 19"/>
            <p:cNvSpPr/>
            <p:nvPr/>
          </p:nvSpPr>
          <p:spPr>
            <a:xfrm>
              <a:off x="1020" y="254"/>
              <a:ext cx="3947" cy="589"/>
            </a:xfrm>
            <a:prstGeom prst="rect">
              <a:avLst/>
            </a:prstGeom>
            <a:solidFill>
              <a:srgbClr val="00FFFF">
                <a:alpha val="37000"/>
              </a:srgbClr>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2298" name="AutoShape 20"/>
            <p:cNvSpPr/>
            <p:nvPr/>
          </p:nvSpPr>
          <p:spPr>
            <a:xfrm>
              <a:off x="0" y="0"/>
              <a:ext cx="791" cy="480"/>
            </a:xfrm>
            <a:prstGeom prst="borderCallout1">
              <a:avLst>
                <a:gd name="adj1" fmla="val 15000"/>
                <a:gd name="adj2" fmla="val 106069"/>
                <a:gd name="adj3" fmla="val 100000"/>
                <a:gd name="adj4" fmla="val 128949"/>
              </a:avLst>
            </a:prstGeom>
            <a:solidFill>
              <a:srgbClr val="00FFFF"/>
            </a:solidFill>
            <a:ln w="19050" cap="flat" cmpd="sng">
              <a:solidFill>
                <a:srgbClr val="FF0000"/>
              </a:solidFill>
              <a:prstDash val="solid"/>
              <a:miter/>
              <a:headEnd type="none" w="med" len="med"/>
              <a:tailEnd type="none" w="med" len="med"/>
            </a:ln>
          </p:spPr>
          <p:txBody>
            <a:bodyPr anchor="t"/>
            <a:lstStyle/>
            <a:p>
              <a:pPr algn="ctr"/>
              <a:r>
                <a:rPr lang="en-US" altLang="x-none" sz="2000" b="1" dirty="0">
                  <a:latin typeface="Arial" panose="020B0604020202020204" pitchFamily="34" charset="0"/>
                  <a:ea typeface="宋体" panose="02010600030101010101" pitchFamily="2" charset="-122"/>
                </a:rPr>
                <a:t>T</a:t>
              </a:r>
              <a:r>
                <a:rPr lang="en-US" altLang="x-none" sz="2000" b="1" baseline="-25000" dirty="0">
                  <a:latin typeface="Arial" panose="020B0604020202020204" pitchFamily="34" charset="0"/>
                  <a:ea typeface="宋体" panose="02010600030101010101" pitchFamily="2" charset="-122"/>
                </a:rPr>
                <a:t>2</a:t>
              </a:r>
              <a:r>
                <a:rPr lang="zh-CN" altLang="en-US" sz="2000" b="1" dirty="0">
                  <a:latin typeface="Arial" panose="020B0604020202020204" pitchFamily="34" charset="0"/>
                  <a:ea typeface="宋体" panose="02010600030101010101" pitchFamily="2" charset="-122"/>
                </a:rPr>
                <a:t>工作在放大区</a:t>
              </a:r>
              <a:endParaRPr lang="zh-CN" altLang="en-US" sz="2000" b="1" dirty="0">
                <a:latin typeface="Arial" panose="020B0604020202020204" pitchFamily="34" charset="0"/>
                <a:ea typeface="宋体" panose="02010600030101010101" pitchFamily="2" charset="-122"/>
              </a:endParaRPr>
            </a:p>
          </p:txBody>
        </p:sp>
      </p:grpSp>
      <p:sp>
        <p:nvSpPr>
          <p:cNvPr id="12299" name="Text Box 22"/>
          <p:cNvSpPr txBox="1"/>
          <p:nvPr/>
        </p:nvSpPr>
        <p:spPr>
          <a:xfrm>
            <a:off x="5148263" y="1268413"/>
            <a:ext cx="3671887" cy="457200"/>
          </a:xfrm>
          <a:prstGeom prst="rect">
            <a:avLst/>
          </a:prstGeom>
          <a:noFill/>
          <a:ln w="9525">
            <a:noFill/>
          </a:ln>
        </p:spPr>
        <p:txBody>
          <a:bodyPr anchor="t">
            <a:spAutoFit/>
          </a:bodyPr>
          <a:lstStyle/>
          <a:p>
            <a:pPr>
              <a:spcBef>
                <a:spcPct val="50000"/>
              </a:spcBef>
            </a:pPr>
            <a:r>
              <a:rPr lang="en-US" altLang="x-none" sz="2400" b="1" dirty="0">
                <a:latin typeface="Arial" panose="020B0604020202020204" pitchFamily="34" charset="0"/>
                <a:ea typeface="宋体" panose="02010600030101010101" pitchFamily="2" charset="-122"/>
              </a:rPr>
              <a:t>    </a:t>
            </a:r>
            <a:endParaRPr lang="en-US" altLang="x-none" sz="2400" b="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500"/>
                                        <p:tgtEl>
                                          <p:spTgt spid="122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97"/>
                                        </p:tgtEl>
                                        <p:attrNameLst>
                                          <p:attrName>style.visibility</p:attrName>
                                        </p:attrNameLst>
                                      </p:cBhvr>
                                      <p:to>
                                        <p:strVal val="visible"/>
                                      </p:to>
                                    </p:set>
                                    <p:animEffect transition="in" filter="wipe(down)">
                                      <p:cBhvr>
                                        <p:cTn id="12"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a:xfrm>
            <a:off x="179388" y="836613"/>
            <a:ext cx="7073900" cy="425450"/>
          </a:xfrm>
        </p:spPr>
        <p:txBody>
          <a:bodyPr wrap="square" anchor="ctr"/>
          <a:lstStyle/>
          <a:p>
            <a:pPr algn="l" eaLnBrk="1" hangingPunct="1"/>
            <a:r>
              <a:rPr lang="zh-CN" altLang="en-US" sz="3200" b="1">
                <a:solidFill>
                  <a:schemeClr val="tx1"/>
                </a:solidFill>
                <a:ea typeface="华文行楷" panose="02010800040101010101" pitchFamily="2" charset="-122"/>
              </a:rPr>
              <a:t>二、多级放大电路的动态分析</a:t>
            </a:r>
            <a:endParaRPr lang="zh-CN" altLang="en-US" sz="3200" b="1">
              <a:solidFill>
                <a:schemeClr val="tx1"/>
              </a:solidFill>
              <a:ea typeface="华文行楷" panose="02010800040101010101" pitchFamily="2" charset="-122"/>
            </a:endParaRPr>
          </a:p>
        </p:txBody>
      </p:sp>
      <p:pic>
        <p:nvPicPr>
          <p:cNvPr id="14338" name="Picture 3" descr="Dz030201"/>
          <p:cNvPicPr>
            <a:picLocks noChangeAspect="1"/>
          </p:cNvPicPr>
          <p:nvPr/>
        </p:nvPicPr>
        <p:blipFill>
          <a:blip r:embed="rId1" cstate="print">
            <a:clrChange>
              <a:clrFrom>
                <a:srgbClr val="FFFFFF"/>
              </a:clrFrom>
              <a:clrTo>
                <a:srgbClr val="FFFFFF">
                  <a:alpha val="0"/>
                </a:srgbClr>
              </a:clrTo>
            </a:clrChange>
          </a:blip>
          <a:srcRect t="-8511" b="-10638"/>
          <a:stretch>
            <a:fillRect/>
          </a:stretch>
        </p:blipFill>
        <p:spPr>
          <a:xfrm>
            <a:off x="1295400" y="1828800"/>
            <a:ext cx="6400800" cy="1066800"/>
          </a:xfrm>
          <a:prstGeom prst="rect">
            <a:avLst/>
          </a:prstGeom>
          <a:solidFill>
            <a:srgbClr val="FFFFFF"/>
          </a:solidFill>
          <a:ln w="9525">
            <a:noFill/>
          </a:ln>
        </p:spPr>
      </p:pic>
      <p:sp>
        <p:nvSpPr>
          <p:cNvPr id="14339" name="Text Box 4"/>
          <p:cNvSpPr txBox="1"/>
          <p:nvPr/>
        </p:nvSpPr>
        <p:spPr>
          <a:xfrm>
            <a:off x="684213" y="1268413"/>
            <a:ext cx="4419600" cy="519112"/>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1.</a:t>
            </a:r>
            <a:r>
              <a:rPr lang="zh-CN" altLang="en-US" sz="2800" b="1" dirty="0">
                <a:latin typeface="华文行楷" panose="02010800040101010101" pitchFamily="2" charset="-122"/>
                <a:ea typeface="华文行楷" panose="02010800040101010101" pitchFamily="2" charset="-122"/>
              </a:rPr>
              <a:t>电压放大倍数</a:t>
            </a:r>
            <a:endParaRPr lang="zh-CN" altLang="en-US" sz="2800" b="1" dirty="0">
              <a:latin typeface="华文行楷" panose="02010800040101010101" pitchFamily="2" charset="-122"/>
              <a:ea typeface="华文行楷" panose="02010800040101010101" pitchFamily="2" charset="-122"/>
            </a:endParaRPr>
          </a:p>
        </p:txBody>
      </p:sp>
      <p:graphicFrame>
        <p:nvGraphicFramePr>
          <p:cNvPr id="14341" name="对象 14340"/>
          <p:cNvGraphicFramePr/>
          <p:nvPr/>
        </p:nvGraphicFramePr>
        <p:xfrm>
          <a:off x="2146300" y="2971800"/>
          <a:ext cx="4470400" cy="898525"/>
        </p:xfrm>
        <a:graphic>
          <a:graphicData uri="http://schemas.openxmlformats.org/presentationml/2006/ole">
            <mc:AlternateContent xmlns:mc="http://schemas.openxmlformats.org/markup-compatibility/2006">
              <mc:Choice xmlns:v="urn:schemas-microsoft-com:vml" Requires="v">
                <p:oleObj spid="_x0000_s5121" name="" r:id="rId2" imgW="56083200" imgH="11277600" progId="Equation.3">
                  <p:embed/>
                </p:oleObj>
              </mc:Choice>
              <mc:Fallback>
                <p:oleObj name="" r:id="rId2" imgW="56083200" imgH="11277600" progId="Equation.3">
                  <p:embed/>
                  <p:pic>
                    <p:nvPicPr>
                      <p:cNvPr id="0" name="图片 5120"/>
                      <p:cNvPicPr/>
                      <p:nvPr/>
                    </p:nvPicPr>
                    <p:blipFill>
                      <a:blip r:embed="rId3"/>
                      <a:stretch>
                        <a:fillRect/>
                      </a:stretch>
                    </p:blipFill>
                    <p:spPr>
                      <a:xfrm>
                        <a:off x="2146300" y="2971800"/>
                        <a:ext cx="4470400" cy="8985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4342" name="Text Box 6"/>
          <p:cNvSpPr txBox="1"/>
          <p:nvPr/>
        </p:nvSpPr>
        <p:spPr>
          <a:xfrm>
            <a:off x="685800" y="4038600"/>
            <a:ext cx="2743200" cy="519113"/>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2. </a:t>
            </a:r>
            <a:r>
              <a:rPr lang="zh-CN" altLang="en-US" sz="2800" b="1" dirty="0">
                <a:latin typeface="华文行楷" panose="02010800040101010101" pitchFamily="2" charset="-122"/>
                <a:ea typeface="华文行楷" panose="02010800040101010101" pitchFamily="2" charset="-122"/>
              </a:rPr>
              <a:t>输入电阻</a:t>
            </a:r>
            <a:endParaRPr lang="zh-CN" altLang="en-US" sz="2800" b="1" dirty="0">
              <a:latin typeface="华文行楷" panose="02010800040101010101" pitchFamily="2" charset="-122"/>
              <a:ea typeface="华文行楷" panose="02010800040101010101" pitchFamily="2" charset="-122"/>
            </a:endParaRPr>
          </a:p>
        </p:txBody>
      </p:sp>
      <p:graphicFrame>
        <p:nvGraphicFramePr>
          <p:cNvPr id="14343" name="对象 14342"/>
          <p:cNvGraphicFramePr/>
          <p:nvPr/>
        </p:nvGraphicFramePr>
        <p:xfrm>
          <a:off x="3048000" y="4038600"/>
          <a:ext cx="1066800" cy="463550"/>
        </p:xfrm>
        <a:graphic>
          <a:graphicData uri="http://schemas.openxmlformats.org/presentationml/2006/ole">
            <mc:AlternateContent xmlns:mc="http://schemas.openxmlformats.org/markup-compatibility/2006">
              <mc:Choice xmlns:v="urn:schemas-microsoft-com:vml" Requires="v">
                <p:oleObj spid="_x0000_s5122" name="" r:id="rId4" imgW="11887200" imgH="5181600" progId="Equation.3">
                  <p:embed/>
                </p:oleObj>
              </mc:Choice>
              <mc:Fallback>
                <p:oleObj name="" r:id="rId4" imgW="11887200" imgH="5181600" progId="Equation.3">
                  <p:embed/>
                  <p:pic>
                    <p:nvPicPr>
                      <p:cNvPr id="0" name="图片 5121"/>
                      <p:cNvPicPr/>
                      <p:nvPr/>
                    </p:nvPicPr>
                    <p:blipFill>
                      <a:blip r:embed="rId5"/>
                      <a:stretch>
                        <a:fillRect/>
                      </a:stretch>
                    </p:blipFill>
                    <p:spPr>
                      <a:xfrm>
                        <a:off x="3048000" y="4038600"/>
                        <a:ext cx="1066800" cy="4635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4344" name="Text Box 8"/>
          <p:cNvSpPr txBox="1"/>
          <p:nvPr/>
        </p:nvSpPr>
        <p:spPr>
          <a:xfrm>
            <a:off x="685800" y="4572000"/>
            <a:ext cx="2667000" cy="519113"/>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3. </a:t>
            </a:r>
            <a:r>
              <a:rPr lang="zh-CN" altLang="en-US" sz="2800" b="1" dirty="0">
                <a:latin typeface="华文行楷" panose="02010800040101010101" pitchFamily="2" charset="-122"/>
                <a:ea typeface="华文行楷" panose="02010800040101010101" pitchFamily="2" charset="-122"/>
              </a:rPr>
              <a:t>输出电阻</a:t>
            </a:r>
            <a:endParaRPr lang="zh-CN" altLang="en-US" sz="2800" b="1" dirty="0">
              <a:latin typeface="华文行楷" panose="02010800040101010101" pitchFamily="2" charset="-122"/>
              <a:ea typeface="华文行楷" panose="02010800040101010101" pitchFamily="2" charset="-122"/>
            </a:endParaRPr>
          </a:p>
        </p:txBody>
      </p:sp>
      <p:graphicFrame>
        <p:nvGraphicFramePr>
          <p:cNvPr id="14345" name="对象 14344"/>
          <p:cNvGraphicFramePr/>
          <p:nvPr/>
        </p:nvGraphicFramePr>
        <p:xfrm>
          <a:off x="3074988" y="4648200"/>
          <a:ext cx="1165225" cy="487363"/>
        </p:xfrm>
        <a:graphic>
          <a:graphicData uri="http://schemas.openxmlformats.org/presentationml/2006/ole">
            <mc:AlternateContent xmlns:mc="http://schemas.openxmlformats.org/markup-compatibility/2006">
              <mc:Choice xmlns:v="urn:schemas-microsoft-com:vml" Requires="v">
                <p:oleObj spid="_x0000_s5123" name="" r:id="rId6" imgW="13106400" imgH="5486400" progId="Equation.3">
                  <p:embed/>
                </p:oleObj>
              </mc:Choice>
              <mc:Fallback>
                <p:oleObj name="" r:id="rId6" imgW="13106400" imgH="5486400" progId="Equation.3">
                  <p:embed/>
                  <p:pic>
                    <p:nvPicPr>
                      <p:cNvPr id="0" name="图片 5122"/>
                      <p:cNvPicPr/>
                      <p:nvPr/>
                    </p:nvPicPr>
                    <p:blipFill>
                      <a:blip r:embed="rId7"/>
                      <a:stretch>
                        <a:fillRect/>
                      </a:stretch>
                    </p:blipFill>
                    <p:spPr>
                      <a:xfrm>
                        <a:off x="3074988" y="4648200"/>
                        <a:ext cx="1165225" cy="4873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4346" name="Text Box 10"/>
          <p:cNvSpPr txBox="1"/>
          <p:nvPr/>
        </p:nvSpPr>
        <p:spPr>
          <a:xfrm>
            <a:off x="609600" y="5181600"/>
            <a:ext cx="8229600" cy="1006475"/>
          </a:xfrm>
          <a:prstGeom prst="rect">
            <a:avLst/>
          </a:prstGeom>
          <a:noFill/>
          <a:ln w="9525">
            <a:noFill/>
          </a:ln>
        </p:spPr>
        <p:txBody>
          <a:bodyPr anchor="t">
            <a:spAutoFit/>
          </a:bodyPr>
          <a:lstStyle/>
          <a:p>
            <a:pPr>
              <a:spcBef>
                <a:spcPct val="50000"/>
              </a:spcBef>
            </a:pPr>
            <a:r>
              <a:rPr lang="en-US" altLang="x-none" sz="3200" b="1" dirty="0">
                <a:solidFill>
                  <a:srgbClr val="000000"/>
                </a:solidFill>
                <a:latin typeface="Times New Roman" panose="02020603050405020304" pitchFamily="2" charset="0"/>
                <a:ea typeface="隶书" panose="02010509060101010101" pitchFamily="1" charset="-122"/>
              </a:rPr>
              <a:t>    </a:t>
            </a:r>
            <a:r>
              <a:rPr lang="zh-CN" altLang="en-US" sz="2800" b="1" dirty="0">
                <a:latin typeface="宋体" panose="02010600030101010101" pitchFamily="2" charset="-122"/>
                <a:ea typeface="宋体" panose="02010600030101010101" pitchFamily="2" charset="-122"/>
              </a:rPr>
              <a:t>对电压放大电路的要求：</a:t>
            </a:r>
            <a:r>
              <a:rPr lang="en-US" altLang="x-none" sz="2800" b="1" i="1" dirty="0">
                <a:latin typeface="Times New Roman" panose="02020603050405020304" pitchFamily="2" charset="0"/>
                <a:ea typeface="宋体" panose="02010600030101010101" pitchFamily="2" charset="-122"/>
              </a:rPr>
              <a:t>R</a:t>
            </a:r>
            <a:r>
              <a:rPr lang="en-US" altLang="x-none" sz="2800" b="1" baseline="-25000" dirty="0">
                <a:latin typeface="Times New Roman" panose="02020603050405020304" pitchFamily="2" charset="0"/>
                <a:ea typeface="宋体" panose="02010600030101010101" pitchFamily="2" charset="-122"/>
              </a:rPr>
              <a:t>i</a:t>
            </a:r>
            <a:r>
              <a:rPr lang="zh-CN" altLang="en-US" sz="2800" b="1" dirty="0">
                <a:latin typeface="Times New Roman" panose="02020603050405020304" pitchFamily="2" charset="0"/>
                <a:ea typeface="宋体" panose="02010600030101010101" pitchFamily="2" charset="-122"/>
              </a:rPr>
              <a:t>大， </a:t>
            </a:r>
            <a:r>
              <a:rPr lang="en-US" altLang="x-none" sz="2800" b="1" i="1" dirty="0">
                <a:latin typeface="Times New Roman" panose="02020603050405020304" pitchFamily="2" charset="0"/>
                <a:ea typeface="宋体" panose="02010600030101010101" pitchFamily="2" charset="-122"/>
              </a:rPr>
              <a:t>R</a:t>
            </a:r>
            <a:r>
              <a:rPr lang="en-US" altLang="x-none" sz="2800" b="1" baseline="-25000" dirty="0">
                <a:latin typeface="Times New Roman" panose="02020603050405020304" pitchFamily="2" charset="0"/>
                <a:ea typeface="宋体" panose="02010600030101010101" pitchFamily="2" charset="-122"/>
              </a:rPr>
              <a:t>o</a:t>
            </a:r>
            <a:r>
              <a:rPr lang="zh-CN" altLang="en-US" sz="2800" b="1" dirty="0">
                <a:latin typeface="Times New Roman" panose="02020603050405020304" pitchFamily="2" charset="0"/>
                <a:ea typeface="宋体" panose="02010600030101010101" pitchFamily="2" charset="-122"/>
              </a:rPr>
              <a:t>小，</a:t>
            </a:r>
            <a:r>
              <a:rPr lang="en-US" altLang="x-none" sz="2800" b="1" i="1" dirty="0">
                <a:latin typeface="Times New Roman" panose="02020603050405020304" pitchFamily="2" charset="0"/>
                <a:ea typeface="宋体" panose="02010600030101010101" pitchFamily="2" charset="-122"/>
              </a:rPr>
              <a:t>A</a:t>
            </a:r>
            <a:r>
              <a:rPr lang="en-US" altLang="x-none" sz="2800" b="1" i="1" baseline="-25000" dirty="0">
                <a:latin typeface="Times New Roman" panose="02020603050405020304" pitchFamily="2" charset="0"/>
                <a:ea typeface="宋体" panose="02010600030101010101" pitchFamily="2" charset="-122"/>
              </a:rPr>
              <a:t>u</a:t>
            </a:r>
            <a:r>
              <a:rPr lang="zh-CN" altLang="en-US" sz="2800" b="1" dirty="0">
                <a:latin typeface="宋体" panose="02010600030101010101" pitchFamily="2" charset="-122"/>
                <a:ea typeface="宋体" panose="02010600030101010101" pitchFamily="2" charset="-122"/>
              </a:rPr>
              <a:t>的数值大，最大不失真输出电压大。</a:t>
            </a:r>
            <a:endParaRPr lang="zh-CN" altLang="en-US" sz="28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left)">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434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343"/>
                                        </p:tgtEl>
                                        <p:attrNameLst>
                                          <p:attrName>style.visibility</p:attrName>
                                        </p:attrNameLst>
                                      </p:cBhvr>
                                      <p:to>
                                        <p:strVal val="visible"/>
                                      </p:to>
                                    </p:set>
                                    <p:animEffect transition="in" filter="wipe(left)">
                                      <p:cBhvr>
                                        <p:cTn id="16" dur="500"/>
                                        <p:tgtEl>
                                          <p:spTgt spid="1434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34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345"/>
                                        </p:tgtEl>
                                        <p:attrNameLst>
                                          <p:attrName>style.visibility</p:attrName>
                                        </p:attrNameLst>
                                      </p:cBhvr>
                                      <p:to>
                                        <p:strVal val="visible"/>
                                      </p:to>
                                    </p:set>
                                    <p:animEffect transition="in" filter="wipe(left)">
                                      <p:cBhvr>
                                        <p:cTn id="25" dur="500"/>
                                        <p:tgtEl>
                                          <p:spTgt spid="1434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43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build="p"/>
      <p:bldP spid="14344" grpId="0" build="p"/>
      <p:bldP spid="1434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Dz030102"/>
          <p:cNvPicPr>
            <a:picLocks noChangeAspect="1"/>
          </p:cNvPicPr>
          <p:nvPr/>
        </p:nvPicPr>
        <p:blipFill>
          <a:blip r:embed="rId1" cstate="print"/>
          <a:stretch>
            <a:fillRect/>
          </a:stretch>
        </p:blipFill>
        <p:spPr>
          <a:xfrm>
            <a:off x="414338" y="1616075"/>
            <a:ext cx="3505200" cy="2028825"/>
          </a:xfrm>
          <a:prstGeom prst="rect">
            <a:avLst/>
          </a:prstGeom>
          <a:noFill/>
          <a:ln w="9525">
            <a:noFill/>
          </a:ln>
        </p:spPr>
      </p:pic>
      <p:pic>
        <p:nvPicPr>
          <p:cNvPr id="15363" name="Picture 3" descr="Dz030202"/>
          <p:cNvPicPr>
            <a:picLocks noChangeAspect="1"/>
          </p:cNvPicPr>
          <p:nvPr/>
        </p:nvPicPr>
        <p:blipFill>
          <a:blip r:embed="rId2" cstate="print"/>
          <a:stretch>
            <a:fillRect/>
          </a:stretch>
        </p:blipFill>
        <p:spPr>
          <a:xfrm>
            <a:off x="3995738" y="1844675"/>
            <a:ext cx="4876800" cy="1631950"/>
          </a:xfrm>
          <a:prstGeom prst="rect">
            <a:avLst/>
          </a:prstGeom>
          <a:noFill/>
          <a:ln w="9525">
            <a:noFill/>
          </a:ln>
        </p:spPr>
      </p:pic>
      <p:graphicFrame>
        <p:nvGraphicFramePr>
          <p:cNvPr id="15364" name="对象 15363"/>
          <p:cNvGraphicFramePr/>
          <p:nvPr/>
        </p:nvGraphicFramePr>
        <p:xfrm>
          <a:off x="4300538" y="3902075"/>
          <a:ext cx="3900487" cy="407988"/>
        </p:xfrm>
        <a:graphic>
          <a:graphicData uri="http://schemas.openxmlformats.org/presentationml/2006/ole">
            <mc:AlternateContent xmlns:mc="http://schemas.openxmlformats.org/markup-compatibility/2006">
              <mc:Choice xmlns:v="urn:schemas-microsoft-com:vml" Requires="v">
                <p:oleObj spid="_x0000_s6145" name="" r:id="rId3" imgW="52425600" imgH="5486400" progId="Equation.3">
                  <p:embed/>
                </p:oleObj>
              </mc:Choice>
              <mc:Fallback>
                <p:oleObj name="" r:id="rId3" imgW="52425600" imgH="5486400" progId="Equation.3">
                  <p:embed/>
                  <p:pic>
                    <p:nvPicPr>
                      <p:cNvPr id="0" name="图片 6144"/>
                      <p:cNvPicPr/>
                      <p:nvPr/>
                    </p:nvPicPr>
                    <p:blipFill>
                      <a:blip r:embed="rId4"/>
                      <a:stretch>
                        <a:fillRect/>
                      </a:stretch>
                    </p:blipFill>
                    <p:spPr>
                      <a:xfrm>
                        <a:off x="4300538" y="3902075"/>
                        <a:ext cx="3900487" cy="407988"/>
                      </a:xfrm>
                      <a:prstGeom prst="rect">
                        <a:avLst/>
                      </a:prstGeom>
                      <a:solidFill>
                        <a:srgbClr val="66FFFF"/>
                      </a:solid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15365" name="对象 15364"/>
          <p:cNvGraphicFramePr/>
          <p:nvPr/>
        </p:nvGraphicFramePr>
        <p:xfrm>
          <a:off x="871538" y="3902075"/>
          <a:ext cx="3124200" cy="1912938"/>
        </p:xfrm>
        <a:graphic>
          <a:graphicData uri="http://schemas.openxmlformats.org/presentationml/2006/ole">
            <mc:AlternateContent xmlns:mc="http://schemas.openxmlformats.org/markup-compatibility/2006">
              <mc:Choice xmlns:v="urn:schemas-microsoft-com:vml" Requires="v">
                <p:oleObj spid="_x0000_s6146" name="" r:id="rId5" imgW="44805600" imgH="27432000" progId="Equation.3">
                  <p:embed/>
                </p:oleObj>
              </mc:Choice>
              <mc:Fallback>
                <p:oleObj name="" r:id="rId5" imgW="44805600" imgH="27432000" progId="Equation.3">
                  <p:embed/>
                  <p:pic>
                    <p:nvPicPr>
                      <p:cNvPr id="0" name="图片 6145"/>
                      <p:cNvPicPr/>
                      <p:nvPr/>
                    </p:nvPicPr>
                    <p:blipFill>
                      <a:blip r:embed="rId6"/>
                      <a:stretch>
                        <a:fillRect/>
                      </a:stretch>
                    </p:blipFill>
                    <p:spPr>
                      <a:xfrm>
                        <a:off x="871538" y="3902075"/>
                        <a:ext cx="3124200" cy="1912938"/>
                      </a:xfrm>
                      <a:prstGeom prst="rect">
                        <a:avLst/>
                      </a:prstGeom>
                      <a:solidFill>
                        <a:srgbClr val="66FFFF"/>
                      </a:solid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15366" name="对象 15365"/>
          <p:cNvGraphicFramePr/>
          <p:nvPr/>
        </p:nvGraphicFramePr>
        <p:xfrm>
          <a:off x="4300538" y="4489450"/>
          <a:ext cx="2209800" cy="438150"/>
        </p:xfrm>
        <a:graphic>
          <a:graphicData uri="http://schemas.openxmlformats.org/presentationml/2006/ole">
            <mc:AlternateContent xmlns:mc="http://schemas.openxmlformats.org/markup-compatibility/2006">
              <mc:Choice xmlns:v="urn:schemas-microsoft-com:vml" Requires="v">
                <p:oleObj spid="_x0000_s6147" name="" r:id="rId7" imgW="27736800" imgH="5486400" progId="Equation.3">
                  <p:embed/>
                </p:oleObj>
              </mc:Choice>
              <mc:Fallback>
                <p:oleObj name="" r:id="rId7" imgW="27736800" imgH="5486400" progId="Equation.3">
                  <p:embed/>
                  <p:pic>
                    <p:nvPicPr>
                      <p:cNvPr id="0" name="图片 6146"/>
                      <p:cNvPicPr/>
                      <p:nvPr/>
                    </p:nvPicPr>
                    <p:blipFill>
                      <a:blip r:embed="rId8"/>
                      <a:stretch>
                        <a:fillRect/>
                      </a:stretch>
                    </p:blipFill>
                    <p:spPr>
                      <a:xfrm>
                        <a:off x="4300538" y="4489450"/>
                        <a:ext cx="2209800" cy="438150"/>
                      </a:xfrm>
                      <a:prstGeom prst="rect">
                        <a:avLst/>
                      </a:prstGeom>
                      <a:solidFill>
                        <a:srgbClr val="66FFFF"/>
                      </a:solid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15367" name="对象 15366"/>
          <p:cNvGraphicFramePr/>
          <p:nvPr/>
        </p:nvGraphicFramePr>
        <p:xfrm>
          <a:off x="4300538" y="5045075"/>
          <a:ext cx="2743200" cy="754063"/>
        </p:xfrm>
        <a:graphic>
          <a:graphicData uri="http://schemas.openxmlformats.org/presentationml/2006/ole">
            <mc:AlternateContent xmlns:mc="http://schemas.openxmlformats.org/markup-compatibility/2006">
              <mc:Choice xmlns:v="urn:schemas-microsoft-com:vml" Requires="v">
                <p:oleObj spid="_x0000_s6148" name="" r:id="rId9" imgW="36576000" imgH="10058400" progId="Equation.3">
                  <p:embed/>
                </p:oleObj>
              </mc:Choice>
              <mc:Fallback>
                <p:oleObj name="" r:id="rId9" imgW="36576000" imgH="10058400" progId="Equation.3">
                  <p:embed/>
                  <p:pic>
                    <p:nvPicPr>
                      <p:cNvPr id="0" name="图片 6147"/>
                      <p:cNvPicPr/>
                      <p:nvPr/>
                    </p:nvPicPr>
                    <p:blipFill>
                      <a:blip r:embed="rId10"/>
                      <a:stretch>
                        <a:fillRect/>
                      </a:stretch>
                    </p:blipFill>
                    <p:spPr>
                      <a:xfrm>
                        <a:off x="4300538" y="5045075"/>
                        <a:ext cx="2743200" cy="754063"/>
                      </a:xfrm>
                      <a:prstGeom prst="rect">
                        <a:avLst/>
                      </a:prstGeom>
                      <a:solidFill>
                        <a:srgbClr val="66FFFF"/>
                      </a:solidFill>
                      <a:ln w="9525" cap="flat" cmpd="sng">
                        <a:solidFill>
                          <a:srgbClr val="000000"/>
                        </a:solidFill>
                        <a:prstDash val="solid"/>
                        <a:miter/>
                        <a:headEnd type="none" w="med" len="med"/>
                        <a:tailEnd type="none" w="med" len="med"/>
                      </a:ln>
                    </p:spPr>
                  </p:pic>
                </p:oleObj>
              </mc:Fallback>
            </mc:AlternateContent>
          </a:graphicData>
        </a:graphic>
      </p:graphicFrame>
      <p:sp>
        <p:nvSpPr>
          <p:cNvPr id="2" name="Rectangle 8"/>
          <p:cNvSpPr>
            <a:spLocks noGrp="1"/>
          </p:cNvSpPr>
          <p:nvPr>
            <p:ph type="title"/>
          </p:nvPr>
        </p:nvSpPr>
        <p:spPr>
          <a:xfrm>
            <a:off x="323850" y="908050"/>
            <a:ext cx="6126163" cy="519113"/>
          </a:xfrm>
        </p:spPr>
        <p:txBody>
          <a:bodyPr wrap="square" anchor="ctr"/>
          <a:lstStyle/>
          <a:p>
            <a:pPr algn="l" eaLnBrk="1" hangingPunct="1"/>
            <a:r>
              <a:rPr lang="en-US" altLang="zh-CN" sz="3200" b="1">
                <a:solidFill>
                  <a:schemeClr val="tx1"/>
                </a:solidFill>
                <a:ea typeface="华文行楷" panose="02010800040101010101" pitchFamily="2" charset="-122"/>
              </a:rPr>
              <a:t>   </a:t>
            </a:r>
            <a:r>
              <a:rPr lang="zh-CN" altLang="en-US" sz="3200" b="1">
                <a:solidFill>
                  <a:schemeClr val="tx1"/>
                </a:solidFill>
                <a:ea typeface="华文行楷" panose="02010800040101010101" pitchFamily="2" charset="-122"/>
              </a:rPr>
              <a:t>分析举例</a:t>
            </a:r>
            <a:endParaRPr lang="zh-CN" altLang="en-US" sz="3200" b="1">
              <a:solidFill>
                <a:schemeClr val="tx1"/>
              </a:solidFill>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left)">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left)">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64"/>
                                        </p:tgtEl>
                                        <p:attrNameLst>
                                          <p:attrName>style.visibility</p:attrName>
                                        </p:attrNameLst>
                                      </p:cBhvr>
                                      <p:to>
                                        <p:strVal val="visible"/>
                                      </p:to>
                                    </p:set>
                                    <p:animEffect transition="in" filter="wipe(left)">
                                      <p:cBhvr>
                                        <p:cTn id="17" dur="500"/>
                                        <p:tgtEl>
                                          <p:spTgt spid="153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wipe(left)">
                                      <p:cBhvr>
                                        <p:cTn id="22" dur="500"/>
                                        <p:tgtEl>
                                          <p:spTgt spid="153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367"/>
                                        </p:tgtEl>
                                        <p:attrNameLst>
                                          <p:attrName>style.visibility</p:attrName>
                                        </p:attrNameLst>
                                      </p:cBhvr>
                                      <p:to>
                                        <p:strVal val="visible"/>
                                      </p:to>
                                    </p:set>
                                    <p:animEffect transition="in" filter="wipe(left)">
                                      <p:cBhvr>
                                        <p:cTn id="27"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a:xfrm>
            <a:off x="395288" y="981075"/>
            <a:ext cx="8382000" cy="762000"/>
          </a:xfrm>
        </p:spPr>
        <p:txBody>
          <a:bodyPr wrap="square" anchor="ctr"/>
          <a:lstStyle/>
          <a:p>
            <a:pPr algn="l" eaLnBrk="1" hangingPunct="1"/>
            <a:r>
              <a:rPr lang="zh-CN" altLang="en-US" sz="3600" b="1" dirty="0">
                <a:solidFill>
                  <a:schemeClr val="tx1"/>
                </a:solidFill>
                <a:ea typeface="华文行楷" panose="02010800040101010101" pitchFamily="2" charset="-122"/>
              </a:rPr>
              <a:t>讨论</a:t>
            </a:r>
            <a:r>
              <a:rPr lang="zh-CN" altLang="en-US" sz="3600" dirty="0">
                <a:solidFill>
                  <a:schemeClr val="tx1"/>
                </a:solidFill>
                <a:ea typeface="华文行楷" panose="02010800040101010101" pitchFamily="2" charset="-122"/>
              </a:rPr>
              <a:t>一</a:t>
            </a:r>
            <a:br>
              <a:rPr lang="zh-CN" altLang="en-US" sz="3600" dirty="0">
                <a:solidFill>
                  <a:schemeClr val="tx1"/>
                </a:solidFill>
                <a:ea typeface="华文行楷" panose="02010800040101010101" pitchFamily="2" charset="-122"/>
              </a:rPr>
            </a:br>
            <a:r>
              <a:rPr lang="zh-CN" altLang="en-US" sz="3600" b="1" dirty="0">
                <a:solidFill>
                  <a:schemeClr val="tx1"/>
                </a:solidFill>
                <a:ea typeface="隶书" panose="02010509060101010101" pitchFamily="1" charset="-122"/>
              </a:rPr>
              <a:t>  </a:t>
            </a:r>
            <a:r>
              <a:rPr lang="zh-CN" altLang="en-US" sz="2800" b="1" dirty="0">
                <a:solidFill>
                  <a:schemeClr val="tx1"/>
                </a:solidFill>
              </a:rPr>
              <a:t>失真分析：由</a:t>
            </a:r>
            <a:r>
              <a:rPr lang="en-US" altLang="x-none" sz="2800" b="1" dirty="0">
                <a:solidFill>
                  <a:schemeClr val="tx1"/>
                </a:solidFill>
              </a:rPr>
              <a:t>NPN</a:t>
            </a:r>
            <a:r>
              <a:rPr lang="zh-CN" altLang="en-US" sz="2800" b="1" dirty="0">
                <a:solidFill>
                  <a:schemeClr val="tx1"/>
                </a:solidFill>
              </a:rPr>
              <a:t>型管组成的两级共射放大电路</a:t>
            </a:r>
            <a:endParaRPr lang="zh-CN" altLang="en-US" sz="2800" b="1" dirty="0">
              <a:solidFill>
                <a:schemeClr val="tx1"/>
              </a:solidFill>
            </a:endParaRPr>
          </a:p>
        </p:txBody>
      </p:sp>
      <p:sp>
        <p:nvSpPr>
          <p:cNvPr id="16386" name="Rectangle 3"/>
          <p:cNvSpPr/>
          <p:nvPr/>
        </p:nvSpPr>
        <p:spPr>
          <a:xfrm>
            <a:off x="1838325" y="2136775"/>
            <a:ext cx="1447800" cy="914400"/>
          </a:xfrm>
          <a:prstGeom prst="rect">
            <a:avLst/>
          </a:prstGeom>
          <a:solidFill>
            <a:srgbClr val="CCFFFF"/>
          </a:solidFill>
          <a:ln w="28575" cap="flat" cmpd="sng">
            <a:solidFill>
              <a:schemeClr val="tx1"/>
            </a:solidFill>
            <a:prstDash val="solid"/>
            <a:miter/>
            <a:headEnd type="none" w="med" len="med"/>
            <a:tailEnd type="none" w="med" len="med"/>
          </a:ln>
        </p:spPr>
        <p:txBody>
          <a:bodyPr wrap="none" anchor="ctr"/>
          <a:lstStyle/>
          <a:p>
            <a:pPr algn="ctr"/>
            <a:endParaRPr lang="zh-CN" altLang="en-US" sz="2400" dirty="0">
              <a:latin typeface="Times New Roman" panose="02020603050405020304" pitchFamily="2" charset="0"/>
              <a:ea typeface="宋体" panose="02010600030101010101" pitchFamily="2" charset="-122"/>
            </a:endParaRPr>
          </a:p>
        </p:txBody>
      </p:sp>
      <p:sp>
        <p:nvSpPr>
          <p:cNvPr id="16387" name="Line 4"/>
          <p:cNvSpPr/>
          <p:nvPr/>
        </p:nvSpPr>
        <p:spPr>
          <a:xfrm>
            <a:off x="1381125" y="2365375"/>
            <a:ext cx="457200" cy="0"/>
          </a:xfrm>
          <a:prstGeom prst="line">
            <a:avLst/>
          </a:prstGeom>
          <a:ln w="9525" cap="flat" cmpd="sng">
            <a:solidFill>
              <a:schemeClr val="tx1"/>
            </a:solidFill>
            <a:prstDash val="solid"/>
            <a:round/>
            <a:headEnd type="none" w="med" len="med"/>
            <a:tailEnd type="none" w="med" len="med"/>
          </a:ln>
        </p:spPr>
      </p:sp>
      <p:sp>
        <p:nvSpPr>
          <p:cNvPr id="16388" name="Line 5"/>
          <p:cNvSpPr/>
          <p:nvPr/>
        </p:nvSpPr>
        <p:spPr>
          <a:xfrm flipV="1">
            <a:off x="1381125" y="2746375"/>
            <a:ext cx="457200" cy="0"/>
          </a:xfrm>
          <a:prstGeom prst="line">
            <a:avLst/>
          </a:prstGeom>
          <a:ln w="9525" cap="flat" cmpd="sng">
            <a:solidFill>
              <a:schemeClr val="tx1"/>
            </a:solidFill>
            <a:prstDash val="solid"/>
            <a:round/>
            <a:headEnd type="none" w="med" len="med"/>
            <a:tailEnd type="none" w="med" len="med"/>
          </a:ln>
        </p:spPr>
      </p:sp>
      <p:sp>
        <p:nvSpPr>
          <p:cNvPr id="16389" name="Text Box 6"/>
          <p:cNvSpPr txBox="1"/>
          <p:nvPr/>
        </p:nvSpPr>
        <p:spPr>
          <a:xfrm>
            <a:off x="1990725" y="2212975"/>
            <a:ext cx="1219200" cy="822325"/>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共射放大电路</a:t>
            </a:r>
            <a:endParaRPr lang="zh-CN" altLang="en-US" sz="2400" dirty="0">
              <a:latin typeface="Times New Roman" panose="02020603050405020304" pitchFamily="2" charset="0"/>
              <a:ea typeface="宋体" panose="02010600030101010101" pitchFamily="2" charset="-122"/>
            </a:endParaRPr>
          </a:p>
        </p:txBody>
      </p:sp>
      <p:sp>
        <p:nvSpPr>
          <p:cNvPr id="16390" name="Rectangle 7"/>
          <p:cNvSpPr/>
          <p:nvPr/>
        </p:nvSpPr>
        <p:spPr>
          <a:xfrm>
            <a:off x="4200525" y="2136775"/>
            <a:ext cx="1447800" cy="914400"/>
          </a:xfrm>
          <a:prstGeom prst="rect">
            <a:avLst/>
          </a:prstGeom>
          <a:solidFill>
            <a:srgbClr val="CCFFFF"/>
          </a:solidFill>
          <a:ln w="28575" cap="flat" cmpd="sng">
            <a:solidFill>
              <a:schemeClr val="tx1"/>
            </a:solidFill>
            <a:prstDash val="solid"/>
            <a:miter/>
            <a:headEnd type="none" w="med" len="med"/>
            <a:tailEnd type="none" w="med" len="med"/>
          </a:ln>
        </p:spPr>
        <p:txBody>
          <a:bodyPr wrap="none" anchor="ctr"/>
          <a:lstStyle/>
          <a:p>
            <a:pPr algn="ctr"/>
            <a:endParaRPr lang="zh-CN" altLang="en-US" sz="2400" dirty="0">
              <a:latin typeface="Times New Roman" panose="02020603050405020304" pitchFamily="2" charset="0"/>
              <a:ea typeface="宋体" panose="02010600030101010101" pitchFamily="2" charset="-122"/>
            </a:endParaRPr>
          </a:p>
        </p:txBody>
      </p:sp>
      <p:sp>
        <p:nvSpPr>
          <p:cNvPr id="16391" name="Text Box 8"/>
          <p:cNvSpPr txBox="1"/>
          <p:nvPr/>
        </p:nvSpPr>
        <p:spPr>
          <a:xfrm>
            <a:off x="4352925" y="2212975"/>
            <a:ext cx="1295400" cy="822325"/>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共射放大电路</a:t>
            </a:r>
            <a:endParaRPr lang="zh-CN" altLang="en-US" sz="2400" dirty="0">
              <a:latin typeface="Times New Roman" panose="02020603050405020304" pitchFamily="2" charset="0"/>
              <a:ea typeface="宋体" panose="02010600030101010101" pitchFamily="2" charset="-122"/>
            </a:endParaRPr>
          </a:p>
        </p:txBody>
      </p:sp>
      <p:sp>
        <p:nvSpPr>
          <p:cNvPr id="16392" name="Line 9"/>
          <p:cNvSpPr/>
          <p:nvPr/>
        </p:nvSpPr>
        <p:spPr>
          <a:xfrm>
            <a:off x="3286125" y="2365375"/>
            <a:ext cx="914400" cy="0"/>
          </a:xfrm>
          <a:prstGeom prst="line">
            <a:avLst/>
          </a:prstGeom>
          <a:ln w="9525" cap="flat" cmpd="sng">
            <a:solidFill>
              <a:schemeClr val="tx1"/>
            </a:solidFill>
            <a:prstDash val="solid"/>
            <a:round/>
            <a:headEnd type="none" w="med" len="med"/>
            <a:tailEnd type="none" w="med" len="med"/>
          </a:ln>
        </p:spPr>
      </p:sp>
      <p:sp>
        <p:nvSpPr>
          <p:cNvPr id="16393" name="Line 10"/>
          <p:cNvSpPr/>
          <p:nvPr/>
        </p:nvSpPr>
        <p:spPr>
          <a:xfrm>
            <a:off x="3286125" y="2822575"/>
            <a:ext cx="914400" cy="0"/>
          </a:xfrm>
          <a:prstGeom prst="line">
            <a:avLst/>
          </a:prstGeom>
          <a:ln w="9525" cap="flat" cmpd="sng">
            <a:solidFill>
              <a:schemeClr val="tx1"/>
            </a:solidFill>
            <a:prstDash val="solid"/>
            <a:round/>
            <a:headEnd type="none" w="med" len="med"/>
            <a:tailEnd type="none" w="med" len="med"/>
          </a:ln>
        </p:spPr>
      </p:sp>
      <p:sp>
        <p:nvSpPr>
          <p:cNvPr id="16394" name="Line 11"/>
          <p:cNvSpPr/>
          <p:nvPr/>
        </p:nvSpPr>
        <p:spPr>
          <a:xfrm>
            <a:off x="5648325" y="2365375"/>
            <a:ext cx="533400" cy="0"/>
          </a:xfrm>
          <a:prstGeom prst="line">
            <a:avLst/>
          </a:prstGeom>
          <a:ln w="9525" cap="flat" cmpd="sng">
            <a:solidFill>
              <a:schemeClr val="tx1"/>
            </a:solidFill>
            <a:prstDash val="solid"/>
            <a:round/>
            <a:headEnd type="none" w="med" len="med"/>
            <a:tailEnd type="none" w="med" len="med"/>
          </a:ln>
        </p:spPr>
      </p:sp>
      <p:sp>
        <p:nvSpPr>
          <p:cNvPr id="16395" name="Line 12"/>
          <p:cNvSpPr/>
          <p:nvPr/>
        </p:nvSpPr>
        <p:spPr>
          <a:xfrm>
            <a:off x="5648325" y="2822575"/>
            <a:ext cx="533400" cy="0"/>
          </a:xfrm>
          <a:prstGeom prst="line">
            <a:avLst/>
          </a:prstGeom>
          <a:ln w="9525" cap="flat" cmpd="sng">
            <a:solidFill>
              <a:schemeClr val="tx1"/>
            </a:solidFill>
            <a:prstDash val="solid"/>
            <a:round/>
            <a:headEnd type="none" w="med" len="med"/>
            <a:tailEnd type="none" w="med" len="med"/>
          </a:ln>
        </p:spPr>
      </p:sp>
      <p:graphicFrame>
        <p:nvGraphicFramePr>
          <p:cNvPr id="16396" name="对象 16396"/>
          <p:cNvGraphicFramePr/>
          <p:nvPr/>
        </p:nvGraphicFramePr>
        <p:xfrm>
          <a:off x="847725" y="2289175"/>
          <a:ext cx="398463" cy="565150"/>
        </p:xfrm>
        <a:graphic>
          <a:graphicData uri="http://schemas.openxmlformats.org/presentationml/2006/ole">
            <mc:AlternateContent xmlns:mc="http://schemas.openxmlformats.org/markup-compatibility/2006">
              <mc:Choice xmlns:v="urn:schemas-microsoft-com:vml" Requires="v">
                <p:oleObj spid="_x0000_s7169" name="" r:id="rId1" imgW="3657600" imgH="5181600" progId="Equation.3">
                  <p:embed/>
                </p:oleObj>
              </mc:Choice>
              <mc:Fallback>
                <p:oleObj name="" r:id="rId1" imgW="3657600" imgH="5181600" progId="Equation.3">
                  <p:embed/>
                  <p:pic>
                    <p:nvPicPr>
                      <p:cNvPr id="0" name="图片 7168"/>
                      <p:cNvPicPr/>
                      <p:nvPr/>
                    </p:nvPicPr>
                    <p:blipFill>
                      <a:blip r:embed="rId2"/>
                      <a:stretch>
                        <a:fillRect/>
                      </a:stretch>
                    </p:blipFill>
                    <p:spPr>
                      <a:xfrm>
                        <a:off x="847725" y="2289175"/>
                        <a:ext cx="398463" cy="565150"/>
                      </a:xfrm>
                      <a:prstGeom prst="rect">
                        <a:avLst/>
                      </a:prstGeom>
                      <a:noFill/>
                      <a:ln w="38100">
                        <a:noFill/>
                      </a:ln>
                    </p:spPr>
                  </p:pic>
                </p:oleObj>
              </mc:Fallback>
            </mc:AlternateContent>
          </a:graphicData>
        </a:graphic>
      </p:graphicFrame>
      <p:graphicFrame>
        <p:nvGraphicFramePr>
          <p:cNvPr id="16397" name="对象 16397"/>
          <p:cNvGraphicFramePr/>
          <p:nvPr/>
        </p:nvGraphicFramePr>
        <p:xfrm>
          <a:off x="6334125" y="2365375"/>
          <a:ext cx="465138" cy="603250"/>
        </p:xfrm>
        <a:graphic>
          <a:graphicData uri="http://schemas.openxmlformats.org/presentationml/2006/ole">
            <mc:AlternateContent xmlns:mc="http://schemas.openxmlformats.org/markup-compatibility/2006">
              <mc:Choice xmlns:v="urn:schemas-microsoft-com:vml" Requires="v">
                <p:oleObj spid="_x0000_s7170" name="" r:id="rId3" imgW="4267200" imgH="5486400" progId="Equation.3">
                  <p:embed/>
                </p:oleObj>
              </mc:Choice>
              <mc:Fallback>
                <p:oleObj name="" r:id="rId3" imgW="4267200" imgH="5486400" progId="Equation.3">
                  <p:embed/>
                  <p:pic>
                    <p:nvPicPr>
                      <p:cNvPr id="0" name="图片 7169"/>
                      <p:cNvPicPr/>
                      <p:nvPr/>
                    </p:nvPicPr>
                    <p:blipFill>
                      <a:blip r:embed="rId4"/>
                      <a:stretch>
                        <a:fillRect/>
                      </a:stretch>
                    </p:blipFill>
                    <p:spPr>
                      <a:xfrm>
                        <a:off x="6334125" y="2365375"/>
                        <a:ext cx="465138" cy="603250"/>
                      </a:xfrm>
                      <a:prstGeom prst="rect">
                        <a:avLst/>
                      </a:prstGeom>
                      <a:noFill/>
                      <a:ln w="38100">
                        <a:noFill/>
                      </a:ln>
                    </p:spPr>
                  </p:pic>
                </p:oleObj>
              </mc:Fallback>
            </mc:AlternateContent>
          </a:graphicData>
        </a:graphic>
      </p:graphicFrame>
      <p:pic>
        <p:nvPicPr>
          <p:cNvPr id="16398" name="Picture 15" descr="Dz02p208"/>
          <p:cNvPicPr>
            <a:picLocks noChangeAspect="1"/>
          </p:cNvPicPr>
          <p:nvPr/>
        </p:nvPicPr>
        <p:blipFill>
          <a:blip r:embed="rId5" cstate="print"/>
          <a:srcRect r="73563" b="27890"/>
          <a:stretch>
            <a:fillRect/>
          </a:stretch>
        </p:blipFill>
        <p:spPr>
          <a:xfrm>
            <a:off x="7019925" y="2060575"/>
            <a:ext cx="990600" cy="1041400"/>
          </a:xfrm>
          <a:prstGeom prst="rect">
            <a:avLst/>
          </a:prstGeom>
          <a:solidFill>
            <a:srgbClr val="CCECFF"/>
          </a:solidFill>
          <a:ln w="9525">
            <a:noFill/>
          </a:ln>
        </p:spPr>
      </p:pic>
      <p:sp>
        <p:nvSpPr>
          <p:cNvPr id="16399" name="Text Box 16"/>
          <p:cNvSpPr txBox="1"/>
          <p:nvPr/>
        </p:nvSpPr>
        <p:spPr>
          <a:xfrm>
            <a:off x="2743200" y="3276600"/>
            <a:ext cx="3886200" cy="457200"/>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饱和失真？截止失真？</a:t>
            </a:r>
            <a:endParaRPr lang="zh-CN" altLang="en-US" sz="2400" b="1" dirty="0">
              <a:latin typeface="Times New Roman" panose="02020603050405020304" pitchFamily="2" charset="0"/>
              <a:ea typeface="宋体" panose="02010600030101010101" pitchFamily="2" charset="-122"/>
            </a:endParaRPr>
          </a:p>
        </p:txBody>
      </p:sp>
      <p:sp>
        <p:nvSpPr>
          <p:cNvPr id="16401" name="Text Box 17"/>
          <p:cNvSpPr txBox="1"/>
          <p:nvPr/>
        </p:nvSpPr>
        <p:spPr>
          <a:xfrm>
            <a:off x="1066800" y="3810000"/>
            <a:ext cx="7620000" cy="457200"/>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首先确定在哪一级出现了失真，再判断是什么失真。</a:t>
            </a:r>
            <a:endParaRPr lang="zh-CN" altLang="en-US" sz="2400" b="1" dirty="0">
              <a:latin typeface="Times New Roman" panose="02020603050405020304" pitchFamily="2" charset="0"/>
              <a:ea typeface="宋体" panose="02010600030101010101" pitchFamily="2" charset="-122"/>
            </a:endParaRPr>
          </a:p>
        </p:txBody>
      </p:sp>
      <p:sp>
        <p:nvSpPr>
          <p:cNvPr id="16402" name="Text Box 18"/>
          <p:cNvSpPr txBox="1"/>
          <p:nvPr/>
        </p:nvSpPr>
        <p:spPr>
          <a:xfrm>
            <a:off x="990600" y="4343400"/>
            <a:ext cx="7239000" cy="822325"/>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比较</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om1</a:t>
            </a:r>
            <a:r>
              <a:rPr lang="zh-CN" altLang="en-US" sz="2400" b="1" dirty="0">
                <a:latin typeface="Times New Roman" panose="02020603050405020304" pitchFamily="2" charset="0"/>
                <a:ea typeface="宋体" panose="02010600030101010101" pitchFamily="2" charset="-122"/>
              </a:rPr>
              <a:t>和</a:t>
            </a:r>
            <a:r>
              <a:rPr lang="zh-CN" altLang="en-US" sz="2400" b="1" i="1" dirty="0">
                <a:latin typeface="Times New Roman" panose="02020603050405020304" pitchFamily="2" charset="0"/>
                <a:ea typeface="宋体" panose="02010600030101010101" pitchFamily="2" charset="-122"/>
              </a:rPr>
              <a:t>U</a:t>
            </a:r>
            <a:r>
              <a:rPr lang="zh-CN" altLang="en-US" sz="2400" b="1" baseline="-25000" dirty="0">
                <a:latin typeface="Times New Roman" panose="02020603050405020304" pitchFamily="2" charset="0"/>
                <a:ea typeface="宋体" panose="02010600030101010101" pitchFamily="2" charset="-122"/>
              </a:rPr>
              <a:t>im2</a:t>
            </a:r>
            <a:r>
              <a:rPr lang="zh-CN" altLang="en-US" sz="2400" b="1" dirty="0">
                <a:latin typeface="Times New Roman" panose="02020603050405020304" pitchFamily="2" charset="0"/>
                <a:ea typeface="宋体" panose="02010600030101010101" pitchFamily="2" charset="-122"/>
              </a:rPr>
              <a:t>，则可判断在输入信号逐渐增大时哪一级首先出现失真。</a:t>
            </a:r>
            <a:endParaRPr lang="zh-CN" altLang="en-US" sz="2400" b="1" dirty="0">
              <a:latin typeface="Times New Roman" panose="02020603050405020304" pitchFamily="2" charset="0"/>
              <a:ea typeface="宋体" panose="02010600030101010101" pitchFamily="2" charset="-122"/>
            </a:endParaRPr>
          </a:p>
        </p:txBody>
      </p:sp>
      <p:sp>
        <p:nvSpPr>
          <p:cNvPr id="16403" name="Text Box 19"/>
          <p:cNvSpPr txBox="1"/>
          <p:nvPr/>
        </p:nvSpPr>
        <p:spPr>
          <a:xfrm>
            <a:off x="990600" y="5181600"/>
            <a:ext cx="7315200" cy="822325"/>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在前级均未出现失真的情况下，多级放大电路的最大不失真电压等于输出级的最大不失真电压。</a:t>
            </a:r>
            <a:endParaRPr lang="zh-CN" altLang="en-US" sz="2400" b="1"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01"/>
                                        </p:tgtEl>
                                        <p:attrNameLst>
                                          <p:attrName>style.visibility</p:attrName>
                                        </p:attrNameLst>
                                      </p:cBhvr>
                                      <p:to>
                                        <p:strVal val="visible"/>
                                      </p:to>
                                    </p:set>
                                    <p:animEffect transition="in" filter="wipe(left)">
                                      <p:cBhvr>
                                        <p:cTn id="7" dur="500"/>
                                        <p:tgtEl>
                                          <p:spTgt spid="164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02"/>
                                        </p:tgtEl>
                                        <p:attrNameLst>
                                          <p:attrName>style.visibility</p:attrName>
                                        </p:attrNameLst>
                                      </p:cBhvr>
                                      <p:to>
                                        <p:strVal val="visible"/>
                                      </p:to>
                                    </p:set>
                                    <p:animEffect transition="in" filter="wipe(left)">
                                      <p:cBhvr>
                                        <p:cTn id="12" dur="500"/>
                                        <p:tgtEl>
                                          <p:spTgt spid="164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403">
                                            <p:txEl>
                                              <p:pRg st="0" end="0"/>
                                            </p:txEl>
                                          </p:spTgt>
                                        </p:tgtEl>
                                        <p:attrNameLst>
                                          <p:attrName>style.visibility</p:attrName>
                                        </p:attrNameLst>
                                      </p:cBhvr>
                                      <p:to>
                                        <p:strVal val="visible"/>
                                      </p:to>
                                    </p:set>
                                    <p:animEffect transition="in" filter="wipe(left)">
                                      <p:cBhvr>
                                        <p:cTn id="17" dur="500"/>
                                        <p:tgtEl>
                                          <p:spTgt spid="164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1" grpId="0"/>
      <p:bldP spid="16402" grpId="0"/>
      <p:bldP spid="1640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a:xfrm>
            <a:off x="250825" y="765175"/>
            <a:ext cx="8061325" cy="609600"/>
          </a:xfrm>
        </p:spPr>
        <p:txBody>
          <a:bodyPr wrap="square" anchor="ctr"/>
          <a:lstStyle/>
          <a:p>
            <a:pPr algn="l" eaLnBrk="1" hangingPunct="1">
              <a:lnSpc>
                <a:spcPct val="115000"/>
              </a:lnSpc>
            </a:pPr>
            <a:r>
              <a:rPr lang="zh-CN" altLang="en-US" sz="3600" b="1">
                <a:solidFill>
                  <a:schemeClr val="tx1"/>
                </a:solidFill>
                <a:ea typeface="华文行楷" panose="02010800040101010101" pitchFamily="2" charset="-122"/>
              </a:rPr>
              <a:t>讨论二：放大电路的选用</a:t>
            </a:r>
            <a:endParaRPr lang="zh-CN" altLang="en-US" sz="2800" b="1">
              <a:solidFill>
                <a:schemeClr val="tx1"/>
              </a:solidFill>
              <a:ea typeface="华文行楷" panose="02010800040101010101" pitchFamily="2" charset="-122"/>
            </a:endParaRPr>
          </a:p>
        </p:txBody>
      </p:sp>
      <p:sp>
        <p:nvSpPr>
          <p:cNvPr id="17410" name="Rectangle 3"/>
          <p:cNvSpPr>
            <a:spLocks noGrp="1"/>
          </p:cNvSpPr>
          <p:nvPr>
            <p:ph type="body"/>
          </p:nvPr>
        </p:nvSpPr>
        <p:spPr>
          <a:xfrm>
            <a:off x="755650" y="1412875"/>
            <a:ext cx="7467600" cy="2743200"/>
          </a:xfrm>
        </p:spPr>
        <p:txBody>
          <a:bodyPr wrap="square" anchor="t"/>
          <a:lstStyle/>
          <a:p>
            <a:pPr eaLnBrk="1" hangingPunct="1">
              <a:spcBef>
                <a:spcPct val="50000"/>
              </a:spcBef>
              <a:buNone/>
            </a:pPr>
            <a:r>
              <a:rPr lang="en-US" altLang="x-none" sz="2400" b="1" dirty="0"/>
              <a:t> </a:t>
            </a:r>
            <a:r>
              <a:rPr lang="zh-CN" altLang="en-US" sz="2400" b="1" dirty="0"/>
              <a:t>按下列要求组成两级放大电路：</a:t>
            </a:r>
            <a:endParaRPr lang="zh-CN" altLang="en-US" sz="2400" b="1" dirty="0"/>
          </a:p>
          <a:p>
            <a:pPr eaLnBrk="1" hangingPunct="1">
              <a:spcBef>
                <a:spcPct val="50000"/>
              </a:spcBef>
            </a:pPr>
            <a:r>
              <a:rPr lang="zh-CN" altLang="en-US" sz="2400" b="1" dirty="0"/>
              <a:t>① </a:t>
            </a:r>
            <a:r>
              <a:rPr lang="en-US" altLang="x-none" sz="2400" b="1" i="1" dirty="0"/>
              <a:t>R</a:t>
            </a:r>
            <a:r>
              <a:rPr lang="en-US" altLang="x-none" sz="2400" b="1" baseline="-25000" dirty="0"/>
              <a:t>i</a:t>
            </a:r>
            <a:r>
              <a:rPr lang="zh-CN" altLang="en-US" sz="2400" b="1" dirty="0"/>
              <a:t>＝</a:t>
            </a:r>
            <a:r>
              <a:rPr lang="en-US" altLang="x-none" sz="2400" b="1" dirty="0"/>
              <a:t>1</a:t>
            </a:r>
            <a:r>
              <a:rPr lang="zh-CN" altLang="en-US" sz="2400" b="1" dirty="0"/>
              <a:t>～</a:t>
            </a:r>
            <a:r>
              <a:rPr lang="en-US" altLang="x-none" sz="2400" b="1" dirty="0"/>
              <a:t>2kΩ</a:t>
            </a:r>
            <a:r>
              <a:rPr lang="zh-CN" altLang="en-US" sz="2400" b="1" dirty="0"/>
              <a:t>，</a:t>
            </a:r>
            <a:r>
              <a:rPr lang="en-US" altLang="x-none" sz="2400" b="1" i="1" dirty="0"/>
              <a:t>A</a:t>
            </a:r>
            <a:r>
              <a:rPr lang="en-US" altLang="x-none" sz="2400" b="1" i="1" baseline="-25000" dirty="0"/>
              <a:t>u</a:t>
            </a:r>
            <a:r>
              <a:rPr lang="en-US" altLang="x-none" sz="2400" b="1" baseline="-25000" dirty="0"/>
              <a:t> </a:t>
            </a:r>
            <a:r>
              <a:rPr lang="zh-CN" altLang="en-US" sz="2400" b="1" dirty="0"/>
              <a:t>的数值≥</a:t>
            </a:r>
            <a:r>
              <a:rPr lang="en-US" altLang="x-none" sz="2400" b="1" dirty="0"/>
              <a:t>3000</a:t>
            </a:r>
            <a:r>
              <a:rPr lang="zh-CN" altLang="en-US" sz="2400" b="1" dirty="0"/>
              <a:t>；</a:t>
            </a:r>
            <a:endParaRPr lang="zh-CN" altLang="en-US" sz="2400" b="1" dirty="0"/>
          </a:p>
          <a:p>
            <a:pPr eaLnBrk="1" hangingPunct="1">
              <a:spcBef>
                <a:spcPct val="50000"/>
              </a:spcBef>
            </a:pPr>
            <a:r>
              <a:rPr lang="zh-CN" altLang="en-US" sz="2400" b="1" dirty="0"/>
              <a:t>② </a:t>
            </a:r>
            <a:r>
              <a:rPr lang="en-US" altLang="x-none" sz="2400" b="1" i="1" dirty="0"/>
              <a:t>R</a:t>
            </a:r>
            <a:r>
              <a:rPr lang="en-US" altLang="x-none" sz="2400" b="1" baseline="-25000" dirty="0"/>
              <a:t>i </a:t>
            </a:r>
            <a:r>
              <a:rPr lang="en-US" altLang="x-none" sz="2400" b="1" dirty="0"/>
              <a:t>≥ 10MΩ</a:t>
            </a:r>
            <a:r>
              <a:rPr lang="zh-CN" altLang="en-US" sz="2400" b="1" dirty="0"/>
              <a:t>，</a:t>
            </a:r>
            <a:r>
              <a:rPr lang="en-US" altLang="x-none" sz="2400" b="1" i="1" dirty="0"/>
              <a:t>A</a:t>
            </a:r>
            <a:r>
              <a:rPr lang="en-US" altLang="x-none" sz="2400" b="1" i="1" baseline="-25000" dirty="0"/>
              <a:t>u</a:t>
            </a:r>
            <a:r>
              <a:rPr lang="zh-CN" altLang="en-US" sz="2400" b="1" dirty="0"/>
              <a:t>的数值≥</a:t>
            </a:r>
            <a:r>
              <a:rPr lang="en-US" altLang="x-none" sz="2400" b="1" dirty="0"/>
              <a:t>300</a:t>
            </a:r>
            <a:r>
              <a:rPr lang="zh-CN" altLang="en-US" sz="2400" b="1" dirty="0"/>
              <a:t>；</a:t>
            </a:r>
            <a:endParaRPr lang="zh-CN" altLang="en-US" sz="2400" b="1" dirty="0"/>
          </a:p>
          <a:p>
            <a:pPr eaLnBrk="1" hangingPunct="1">
              <a:spcBef>
                <a:spcPct val="50000"/>
              </a:spcBef>
            </a:pPr>
            <a:r>
              <a:rPr lang="zh-CN" altLang="en-US" sz="2400" b="1" dirty="0"/>
              <a:t>③ </a:t>
            </a:r>
            <a:r>
              <a:rPr lang="en-US" altLang="x-none" sz="2400" b="1" i="1" dirty="0"/>
              <a:t>R</a:t>
            </a:r>
            <a:r>
              <a:rPr lang="en-US" altLang="x-none" sz="2400" b="1" baseline="-25000" dirty="0"/>
              <a:t>i</a:t>
            </a:r>
            <a:r>
              <a:rPr lang="zh-CN" altLang="en-US" sz="2400" b="1" dirty="0"/>
              <a:t>＝</a:t>
            </a:r>
            <a:r>
              <a:rPr lang="en-US" altLang="x-none" sz="2400" b="1" dirty="0"/>
              <a:t>100</a:t>
            </a:r>
            <a:r>
              <a:rPr lang="zh-CN" altLang="en-US" sz="2400" b="1" dirty="0"/>
              <a:t>～</a:t>
            </a:r>
            <a:r>
              <a:rPr lang="en-US" altLang="x-none" sz="2400" b="1" dirty="0"/>
              <a:t>200kΩ</a:t>
            </a:r>
            <a:r>
              <a:rPr lang="zh-CN" altLang="en-US" sz="2400" b="1" dirty="0"/>
              <a:t>，</a:t>
            </a:r>
            <a:r>
              <a:rPr lang="en-US" altLang="x-none" sz="2400" b="1" i="1" dirty="0"/>
              <a:t>A</a:t>
            </a:r>
            <a:r>
              <a:rPr lang="en-US" altLang="x-none" sz="2400" b="1" i="1" baseline="-25000" dirty="0"/>
              <a:t>u</a:t>
            </a:r>
            <a:r>
              <a:rPr lang="zh-CN" altLang="en-US" sz="2400" b="1" dirty="0"/>
              <a:t>的数值≥</a:t>
            </a:r>
            <a:r>
              <a:rPr lang="en-US" altLang="x-none" sz="2400" b="1" dirty="0"/>
              <a:t>150</a:t>
            </a:r>
            <a:r>
              <a:rPr lang="zh-CN" altLang="en-US" sz="2400" b="1" dirty="0"/>
              <a:t>；</a:t>
            </a:r>
            <a:endParaRPr lang="zh-CN" altLang="en-US" sz="2400" b="1" dirty="0"/>
          </a:p>
          <a:p>
            <a:pPr eaLnBrk="1" hangingPunct="1">
              <a:spcBef>
                <a:spcPct val="50000"/>
              </a:spcBef>
            </a:pPr>
            <a:r>
              <a:rPr lang="zh-CN" altLang="en-US" sz="2400" b="1" dirty="0"/>
              <a:t>④ </a:t>
            </a:r>
            <a:r>
              <a:rPr lang="en-US" altLang="x-none" sz="2400" b="1" i="1" dirty="0"/>
              <a:t>R</a:t>
            </a:r>
            <a:r>
              <a:rPr lang="en-US" altLang="x-none" sz="2400" b="1" baseline="-25000" dirty="0"/>
              <a:t>i </a:t>
            </a:r>
            <a:r>
              <a:rPr lang="en-US" altLang="x-none" sz="2400" b="1" dirty="0"/>
              <a:t>≥ 10MΩ </a:t>
            </a:r>
            <a:r>
              <a:rPr lang="zh-CN" altLang="en-US" sz="2400" b="1" dirty="0"/>
              <a:t>，</a:t>
            </a:r>
            <a:r>
              <a:rPr lang="en-US" altLang="x-none" sz="2400" b="1" i="1" dirty="0"/>
              <a:t>A</a:t>
            </a:r>
            <a:r>
              <a:rPr lang="en-US" altLang="x-none" sz="2400" b="1" i="1" baseline="-25000" dirty="0"/>
              <a:t>u</a:t>
            </a:r>
            <a:r>
              <a:rPr lang="zh-CN" altLang="en-US" sz="2400" b="1" dirty="0"/>
              <a:t>的数值≥</a:t>
            </a:r>
            <a:r>
              <a:rPr lang="en-US" altLang="x-none" sz="2400" b="1" dirty="0"/>
              <a:t>10</a:t>
            </a:r>
            <a:r>
              <a:rPr lang="zh-CN" altLang="en-US" sz="2400" b="1" dirty="0"/>
              <a:t>，</a:t>
            </a:r>
            <a:r>
              <a:rPr lang="en-US" altLang="x-none" sz="2400" b="1" i="1" dirty="0"/>
              <a:t>R</a:t>
            </a:r>
            <a:r>
              <a:rPr lang="en-US" altLang="x-none" sz="2400" b="1" baseline="-25000" dirty="0"/>
              <a:t>o</a:t>
            </a:r>
            <a:r>
              <a:rPr lang="en-US" altLang="x-none" sz="2400" b="1" dirty="0"/>
              <a:t>≤100Ω</a:t>
            </a:r>
            <a:r>
              <a:rPr lang="zh-CN" altLang="en-US" sz="2400" b="1" dirty="0"/>
              <a:t>。</a:t>
            </a:r>
            <a:endParaRPr lang="zh-CN" altLang="en-US" sz="2400" b="1" dirty="0"/>
          </a:p>
        </p:txBody>
      </p:sp>
      <p:sp>
        <p:nvSpPr>
          <p:cNvPr id="17412" name="Text Box 4"/>
          <p:cNvSpPr txBox="1"/>
          <p:nvPr/>
        </p:nvSpPr>
        <p:spPr>
          <a:xfrm>
            <a:off x="2339975" y="4148138"/>
            <a:ext cx="4572000" cy="822325"/>
          </a:xfrm>
          <a:prstGeom prst="rect">
            <a:avLst/>
          </a:prstGeom>
          <a:noFill/>
          <a:ln w="9525">
            <a:noFill/>
          </a:ln>
        </p:spPr>
        <p:txBody>
          <a:bodyPr anchor="t">
            <a:spAutoFit/>
          </a:bodyPr>
          <a:lstStyle/>
          <a:p>
            <a:pPr>
              <a:spcBef>
                <a:spcPct val="50000"/>
              </a:spcBef>
            </a:pPr>
            <a:r>
              <a:rPr lang="en-US" altLang="x-none" sz="2400" b="1" dirty="0">
                <a:solidFill>
                  <a:srgbClr val="A50021"/>
                </a:solidFill>
                <a:latin typeface="Times New Roman" panose="02020603050405020304" pitchFamily="2" charset="0"/>
                <a:ea typeface="宋体" panose="02010600030101010101" pitchFamily="2" charset="-122"/>
              </a:rPr>
              <a:t>①</a:t>
            </a:r>
            <a:r>
              <a:rPr lang="zh-CN" altLang="en-US" sz="2400" b="1" dirty="0">
                <a:solidFill>
                  <a:srgbClr val="A50021"/>
                </a:solidFill>
                <a:latin typeface="Times New Roman" panose="02020603050405020304" pitchFamily="2" charset="0"/>
                <a:ea typeface="宋体" panose="02010600030101010101" pitchFamily="2" charset="-122"/>
              </a:rPr>
              <a:t>共射、共射；②共源、共射；③共集、共射；④共源、共集。</a:t>
            </a:r>
            <a:endParaRPr lang="zh-CN" altLang="en-US" sz="2400" b="1" dirty="0">
              <a:solidFill>
                <a:srgbClr val="A50021"/>
              </a:solidFill>
              <a:latin typeface="Times New Roman" panose="02020603050405020304" pitchFamily="2" charset="0"/>
              <a:ea typeface="宋体" panose="02010600030101010101" pitchFamily="2" charset="-122"/>
            </a:endParaRPr>
          </a:p>
        </p:txBody>
      </p:sp>
      <p:sp>
        <p:nvSpPr>
          <p:cNvPr id="17414" name="Text Box 6"/>
          <p:cNvSpPr txBox="1"/>
          <p:nvPr/>
        </p:nvSpPr>
        <p:spPr>
          <a:xfrm>
            <a:off x="6227763" y="1412875"/>
            <a:ext cx="2519362" cy="822325"/>
          </a:xfrm>
          <a:prstGeom prst="rect">
            <a:avLst/>
          </a:prstGeom>
          <a:noFill/>
          <a:ln w="9525">
            <a:noFill/>
          </a:ln>
        </p:spPr>
        <p:txBody>
          <a:bodyPr anchor="t">
            <a:spAutoFit/>
          </a:bodyPr>
          <a:lstStyle/>
          <a:p>
            <a:pPr>
              <a:spcBef>
                <a:spcPct val="50000"/>
              </a:spcBef>
            </a:pPr>
            <a:r>
              <a:rPr lang="zh-CN" altLang="en-US" sz="2400" b="1" dirty="0">
                <a:solidFill>
                  <a:srgbClr val="A50021"/>
                </a:solidFill>
                <a:latin typeface="Times New Roman" panose="02020603050405020304" pitchFamily="2" charset="0"/>
                <a:ea typeface="宋体" panose="02010600030101010101" pitchFamily="2" charset="-122"/>
              </a:rPr>
              <a:t>注意级联时两级的相互影响！</a:t>
            </a:r>
            <a:endParaRPr lang="zh-CN" altLang="en-US" sz="2400" b="1"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wipe(left)">
                                      <p:cBhvr>
                                        <p:cTn id="7" dur="500"/>
                                        <p:tgtEl>
                                          <p:spTgt spid="174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2">
                                            <p:txEl>
                                              <p:pRg st="0" end="0"/>
                                            </p:txEl>
                                          </p:spTgt>
                                        </p:tgtEl>
                                        <p:attrNameLst>
                                          <p:attrName>style.visibility</p:attrName>
                                        </p:attrNameLst>
                                      </p:cBhvr>
                                      <p:to>
                                        <p:strVal val="visible"/>
                                      </p:to>
                                    </p:set>
                                    <p:animEffect transition="in" filter="wipe(left)">
                                      <p:cBhvr>
                                        <p:cTn id="12" dur="500"/>
                                        <p:tgtEl>
                                          <p:spTgt spid="174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P spid="174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ctrTitle"/>
          </p:nvPr>
        </p:nvSpPr>
        <p:spPr>
          <a:xfrm>
            <a:off x="457200" y="1341438"/>
            <a:ext cx="7772400" cy="863600"/>
          </a:xfrm>
        </p:spPr>
        <p:txBody>
          <a:bodyPr wrap="square" anchor="ctr"/>
          <a:lstStyle>
            <a:lvl1pPr lvl="0">
              <a:defRPr/>
            </a:lvl1pPr>
          </a:lstStyle>
          <a:p>
            <a:pPr lvl="0" indent="0" eaLnBrk="1" hangingPunct="1"/>
            <a:r>
              <a:rPr lang="en-US" altLang="x-none" sz="4000" dirty="0">
                <a:latin typeface="华文行楷" panose="02010800040101010101" pitchFamily="2" charset="-122"/>
                <a:ea typeface="华文行楷" panose="02010800040101010101" pitchFamily="2" charset="-122"/>
              </a:rPr>
              <a:t>§3.2 </a:t>
            </a:r>
            <a:r>
              <a:rPr lang="zh-CN" altLang="en-US" sz="4000" dirty="0">
                <a:latin typeface="华文行楷" panose="02010800040101010101" pitchFamily="2" charset="-122"/>
                <a:ea typeface="华文行楷" panose="02010800040101010101" pitchFamily="2" charset="-122"/>
              </a:rPr>
              <a:t>集成运算放大电路概述</a:t>
            </a:r>
            <a:endParaRPr lang="zh-CN" altLang="en-US" sz="4000" dirty="0">
              <a:latin typeface="华文行楷" panose="02010800040101010101" pitchFamily="2" charset="-122"/>
              <a:ea typeface="华文行楷" panose="02010800040101010101" pitchFamily="2" charset="-122"/>
            </a:endParaRPr>
          </a:p>
        </p:txBody>
      </p:sp>
      <p:sp>
        <p:nvSpPr>
          <p:cNvPr id="18434" name="Text Box 9">
            <a:hlinkClick r:id="rId1" action="ppaction://hlinksldjump"/>
          </p:cNvPr>
          <p:cNvSpPr txBox="1"/>
          <p:nvPr/>
        </p:nvSpPr>
        <p:spPr>
          <a:xfrm>
            <a:off x="1547813" y="2433638"/>
            <a:ext cx="5761037" cy="521970"/>
          </a:xfrm>
          <a:prstGeom prst="rect">
            <a:avLst/>
          </a:prstGeom>
          <a:noFill/>
          <a:ln w="9525">
            <a:noFill/>
          </a:ln>
        </p:spPr>
        <p:txBody>
          <a:bodyPr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一、集成运放的电路特点</a:t>
            </a:r>
            <a:endParaRPr lang="zh-CN" altLang="en-US" sz="2800" b="1" dirty="0">
              <a:latin typeface="Times New Roman" panose="02020603050405020304" pitchFamily="2" charset="0"/>
              <a:ea typeface="华文楷体" panose="02010600040101010101" pitchFamily="2" charset="-122"/>
            </a:endParaRPr>
          </a:p>
        </p:txBody>
      </p:sp>
      <p:sp>
        <p:nvSpPr>
          <p:cNvPr id="18435" name="Text Box 10">
            <a:hlinkClick r:id="rId2" action="ppaction://hlinksldjump"/>
          </p:cNvPr>
          <p:cNvSpPr txBox="1"/>
          <p:nvPr/>
        </p:nvSpPr>
        <p:spPr>
          <a:xfrm>
            <a:off x="1548130" y="2967355"/>
            <a:ext cx="6958330" cy="521970"/>
          </a:xfrm>
          <a:prstGeom prst="rect">
            <a:avLst/>
          </a:prstGeom>
          <a:noFill/>
          <a:ln w="9525">
            <a:noFill/>
          </a:ln>
        </p:spPr>
        <p:txBody>
          <a:bodyPr wrap="square"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二、集成运放电路的组成及其各部分作用</a:t>
            </a:r>
            <a:endParaRPr lang="zh-CN" altLang="en-US" sz="2800" b="1" dirty="0">
              <a:latin typeface="Times New Roman" panose="02020603050405020304" pitchFamily="2" charset="0"/>
              <a:ea typeface="华文楷体" panose="02010600040101010101" pitchFamily="2" charset="-122"/>
            </a:endParaRPr>
          </a:p>
        </p:txBody>
      </p:sp>
      <p:sp>
        <p:nvSpPr>
          <p:cNvPr id="18436" name="Text Box 11">
            <a:hlinkClick r:id="rId3" action="ppaction://hlinksldjump"/>
          </p:cNvPr>
          <p:cNvSpPr txBox="1"/>
          <p:nvPr/>
        </p:nvSpPr>
        <p:spPr>
          <a:xfrm>
            <a:off x="1547813" y="3500438"/>
            <a:ext cx="5545137" cy="521970"/>
          </a:xfrm>
          <a:prstGeom prst="rect">
            <a:avLst/>
          </a:prstGeom>
          <a:noFill/>
          <a:ln w="9525">
            <a:noFill/>
          </a:ln>
        </p:spPr>
        <p:txBody>
          <a:bodyPr anchor="t">
            <a:spAutoFit/>
          </a:bodyPr>
          <a:lstStyle/>
          <a:p>
            <a:pPr>
              <a:spcBef>
                <a:spcPct val="20000"/>
              </a:spcBef>
            </a:pPr>
            <a:r>
              <a:rPr lang="zh-CN" altLang="en-US" sz="2800" b="1" dirty="0">
                <a:latin typeface="Times New Roman" panose="02020603050405020304" pitchFamily="2" charset="0"/>
                <a:ea typeface="华文楷体" panose="02010600040101010101" pitchFamily="2" charset="-122"/>
              </a:rPr>
              <a:t>三、集成运放电路的电压传输特性</a:t>
            </a:r>
            <a:endParaRPr lang="zh-CN" altLang="en-US" sz="2800" b="1" dirty="0">
              <a:latin typeface="Times New Roman" panose="02020603050405020304" pitchFamily="2" charset="0"/>
              <a:ea typeface="华文楷体" panose="0201060004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标题 38918"/>
          <p:cNvSpPr>
            <a:spLocks noGrp="1"/>
          </p:cNvSpPr>
          <p:nvPr>
            <p:ph type="title"/>
          </p:nvPr>
        </p:nvSpPr>
        <p:spPr>
          <a:xfrm>
            <a:off x="533400" y="838200"/>
            <a:ext cx="8001000" cy="685800"/>
          </a:xfrm>
        </p:spPr>
        <p:txBody>
          <a:bodyPr anchor="ctr"/>
          <a:lstStyle/>
          <a:p>
            <a:pPr algn="l">
              <a:lnSpc>
                <a:spcPct val="70000"/>
              </a:lnSpc>
            </a:pPr>
            <a:r>
              <a:rPr lang="zh-CN" altLang="en-US" sz="3200" dirty="0">
                <a:solidFill>
                  <a:srgbClr val="000000"/>
                </a:solidFill>
                <a:latin typeface="华文行楷" panose="02010800040101010101" pitchFamily="2" charset="-122"/>
                <a:ea typeface="华文行楷" panose="02010800040101010101" pitchFamily="2" charset="-122"/>
              </a:rPr>
              <a:t>概述</a:t>
            </a:r>
            <a:endParaRPr lang="zh-CN" altLang="en-US" sz="3200" dirty="0">
              <a:solidFill>
                <a:srgbClr val="000000"/>
              </a:solidFill>
              <a:latin typeface="华文行楷" panose="02010800040101010101" pitchFamily="2" charset="-122"/>
              <a:ea typeface="华文行楷" panose="02010800040101010101" pitchFamily="2" charset="-122"/>
            </a:endParaRPr>
          </a:p>
        </p:txBody>
      </p:sp>
      <p:sp>
        <p:nvSpPr>
          <p:cNvPr id="38920" name="文本框 38919"/>
          <p:cNvSpPr txBox="1"/>
          <p:nvPr/>
        </p:nvSpPr>
        <p:spPr>
          <a:xfrm>
            <a:off x="647700" y="3338830"/>
            <a:ext cx="7772400" cy="3169285"/>
          </a:xfrm>
          <a:prstGeom prst="rect">
            <a:avLst/>
          </a:prstGeom>
          <a:noFill/>
          <a:ln w="9525">
            <a:noFill/>
          </a:ln>
        </p:spPr>
        <p:txBody>
          <a:bodyPr wrap="square">
            <a:spAutoFit/>
          </a:bodyPr>
          <a:lstStyle/>
          <a:p>
            <a:pPr algn="l">
              <a:lnSpc>
                <a:spcPts val="3000"/>
              </a:lnSpc>
              <a:spcBef>
                <a:spcPts val="0"/>
              </a:spcBef>
              <a:buNone/>
            </a:pPr>
            <a:r>
              <a:rPr lang="zh-CN" altLang="en-US" sz="2400" b="1" dirty="0">
                <a:solidFill>
                  <a:srgbClr val="000000"/>
                </a:solidFill>
                <a:latin typeface="宋体" panose="02010600030101010101" pitchFamily="2" charset="-122"/>
              </a:rPr>
              <a:t>（1）采用直接耦合方式。</a:t>
            </a:r>
            <a:endParaRPr lang="en-US" altLang="zh-CN" sz="2400" b="1" dirty="0">
              <a:solidFill>
                <a:srgbClr val="000000"/>
              </a:solidFill>
              <a:latin typeface="宋体" panose="02010600030101010101" pitchFamily="2" charset="-122"/>
            </a:endParaRPr>
          </a:p>
          <a:p>
            <a:pPr algn="l">
              <a:lnSpc>
                <a:spcPts val="3000"/>
              </a:lnSpc>
              <a:spcBef>
                <a:spcPts val="0"/>
              </a:spcBef>
              <a:buNone/>
            </a:pPr>
            <a:r>
              <a:rPr lang="zh-CN" altLang="en-US" sz="2400" b="1" dirty="0">
                <a:solidFill>
                  <a:srgbClr val="000000"/>
                </a:solidFill>
                <a:latin typeface="宋体" panose="02010600030101010101" pitchFamily="2" charset="-122"/>
                <a:sym typeface="+mn-ea"/>
              </a:rPr>
              <a:t>（2）</a:t>
            </a:r>
            <a:r>
              <a:rPr lang="zh-CN" altLang="en-US" sz="2400" b="1" dirty="0">
                <a:solidFill>
                  <a:srgbClr val="000000"/>
                </a:solidFill>
                <a:latin typeface="宋体" panose="02010600030101010101" pitchFamily="2" charset="-122"/>
              </a:rPr>
              <a:t>充分利用管子性能良好的一致性采用差分放大电路和电流源电路。</a:t>
            </a:r>
            <a:endParaRPr lang="zh-CN" altLang="en-US" sz="2400" b="1" dirty="0">
              <a:solidFill>
                <a:srgbClr val="000000"/>
              </a:solidFill>
              <a:latin typeface="宋体" panose="02010600030101010101" pitchFamily="2" charset="-122"/>
            </a:endParaRPr>
          </a:p>
          <a:p>
            <a:pPr algn="l">
              <a:lnSpc>
                <a:spcPts val="3000"/>
              </a:lnSpc>
              <a:spcBef>
                <a:spcPts val="0"/>
              </a:spcBef>
              <a:buNone/>
            </a:pPr>
            <a:r>
              <a:rPr lang="zh-CN" altLang="en-US" sz="2400" b="1" dirty="0">
                <a:solidFill>
                  <a:srgbClr val="000000"/>
                </a:solidFill>
                <a:latin typeface="宋体" panose="02010600030101010101" pitchFamily="2" charset="-122"/>
              </a:rPr>
              <a:t>（</a:t>
            </a:r>
            <a:r>
              <a:rPr lang="en-US" altLang="zh-CN" sz="2400" b="1" dirty="0">
                <a:solidFill>
                  <a:srgbClr val="000000"/>
                </a:solidFill>
                <a:latin typeface="宋体" panose="02010600030101010101" pitchFamily="2" charset="-122"/>
              </a:rPr>
              <a:t>3</a:t>
            </a:r>
            <a:r>
              <a:rPr lang="zh-CN" altLang="en-US" sz="2400" b="1" dirty="0">
                <a:solidFill>
                  <a:srgbClr val="000000"/>
                </a:solidFill>
                <a:latin typeface="宋体" panose="02010600030101010101" pitchFamily="2" charset="-122"/>
              </a:rPr>
              <a:t>）用复杂电路实现高性能的放大电路，因为电路复杂并不增加制造工序。</a:t>
            </a:r>
            <a:endParaRPr lang="zh-CN" altLang="en-US" sz="2400" b="1" dirty="0">
              <a:solidFill>
                <a:srgbClr val="000000"/>
              </a:solidFill>
              <a:latin typeface="宋体" panose="02010600030101010101" pitchFamily="2" charset="-122"/>
            </a:endParaRPr>
          </a:p>
          <a:p>
            <a:pPr algn="l">
              <a:lnSpc>
                <a:spcPts val="3000"/>
              </a:lnSpc>
              <a:spcBef>
                <a:spcPts val="0"/>
              </a:spcBef>
              <a:buNone/>
            </a:pPr>
            <a:r>
              <a:rPr lang="zh-CN" altLang="en-US" sz="2400" b="1" dirty="0">
                <a:solidFill>
                  <a:srgbClr val="000000"/>
                </a:solidFill>
                <a:latin typeface="宋体" panose="02010600030101010101" pitchFamily="2" charset="-122"/>
              </a:rPr>
              <a:t>（</a:t>
            </a:r>
            <a:r>
              <a:rPr lang="en-US" altLang="zh-CN" sz="2400" b="1" dirty="0">
                <a:solidFill>
                  <a:srgbClr val="000000"/>
                </a:solidFill>
                <a:latin typeface="宋体" panose="02010600030101010101" pitchFamily="2" charset="-122"/>
              </a:rPr>
              <a:t>4</a:t>
            </a:r>
            <a:r>
              <a:rPr lang="zh-CN" altLang="en-US" sz="2400" b="1" dirty="0">
                <a:solidFill>
                  <a:srgbClr val="000000"/>
                </a:solidFill>
                <a:latin typeface="宋体" panose="02010600030101010101" pitchFamily="2" charset="-122"/>
              </a:rPr>
              <a:t>）用有源元件替代无源元件，如用晶体管取代难于制作的大电阻。</a:t>
            </a:r>
            <a:endParaRPr lang="zh-CN" altLang="en-US" sz="2400" b="1" dirty="0">
              <a:solidFill>
                <a:srgbClr val="000000"/>
              </a:solidFill>
              <a:latin typeface="宋体" panose="02010600030101010101" pitchFamily="2" charset="-122"/>
            </a:endParaRPr>
          </a:p>
          <a:p>
            <a:pPr algn="l">
              <a:lnSpc>
                <a:spcPts val="3000"/>
              </a:lnSpc>
              <a:spcBef>
                <a:spcPts val="0"/>
              </a:spcBef>
              <a:buNone/>
            </a:pPr>
            <a:r>
              <a:rPr lang="zh-CN" altLang="en-US" sz="2400" b="1" dirty="0">
                <a:solidFill>
                  <a:srgbClr val="000000"/>
                </a:solidFill>
                <a:latin typeface="宋体" panose="02010600030101010101" pitchFamily="2" charset="-122"/>
              </a:rPr>
              <a:t>（</a:t>
            </a:r>
            <a:r>
              <a:rPr lang="en-US" altLang="zh-CN" sz="2400" b="1" dirty="0">
                <a:solidFill>
                  <a:srgbClr val="000000"/>
                </a:solidFill>
                <a:latin typeface="宋体" panose="02010600030101010101" pitchFamily="2" charset="-122"/>
              </a:rPr>
              <a:t>5</a:t>
            </a:r>
            <a:r>
              <a:rPr lang="zh-CN" altLang="en-US" sz="2400" b="1" dirty="0">
                <a:solidFill>
                  <a:srgbClr val="000000"/>
                </a:solidFill>
                <a:latin typeface="宋体" panose="02010600030101010101" pitchFamily="2" charset="-122"/>
              </a:rPr>
              <a:t>）采用复合管。</a:t>
            </a:r>
            <a:endParaRPr lang="zh-CN" altLang="en-US" sz="2400" b="1" dirty="0">
              <a:solidFill>
                <a:srgbClr val="000000"/>
              </a:solidFill>
              <a:latin typeface="宋体" panose="02010600030101010101" pitchFamily="2" charset="-122"/>
            </a:endParaRPr>
          </a:p>
        </p:txBody>
      </p:sp>
      <p:sp>
        <p:nvSpPr>
          <p:cNvPr id="38921" name="文本框 38920"/>
          <p:cNvSpPr txBox="1"/>
          <p:nvPr/>
        </p:nvSpPr>
        <p:spPr>
          <a:xfrm>
            <a:off x="1066800" y="2429510"/>
            <a:ext cx="7086600" cy="457200"/>
          </a:xfrm>
          <a:prstGeom prst="rect">
            <a:avLst/>
          </a:prstGeom>
          <a:noFill/>
          <a:ln w="9525">
            <a:noFill/>
          </a:ln>
        </p:spPr>
        <p:txBody>
          <a:bodyPr>
            <a:spAutoFit/>
          </a:bodyPr>
          <a:lstStyle/>
          <a:p>
            <a:pPr>
              <a:spcBef>
                <a:spcPct val="50000"/>
              </a:spcBef>
            </a:pPr>
            <a:r>
              <a:rPr lang="en-US" altLang="zh-CN" dirty="0">
                <a:latin typeface="Times New Roman" panose="02020603050405020304" pitchFamily="2" charset="0"/>
              </a:rPr>
              <a:t>    </a:t>
            </a:r>
            <a:endParaRPr lang="en-US" altLang="zh-CN">
              <a:latin typeface="Times New Roman" panose="02020603050405020304" pitchFamily="2" charset="0"/>
            </a:endParaRPr>
          </a:p>
        </p:txBody>
      </p:sp>
      <p:sp>
        <p:nvSpPr>
          <p:cNvPr id="38922" name="文本框 38921"/>
          <p:cNvSpPr txBox="1"/>
          <p:nvPr/>
        </p:nvSpPr>
        <p:spPr>
          <a:xfrm>
            <a:off x="647700" y="2815590"/>
            <a:ext cx="3505200" cy="519113"/>
          </a:xfrm>
          <a:prstGeom prst="rect">
            <a:avLst/>
          </a:prstGeom>
          <a:noFill/>
          <a:ln w="9525">
            <a:noFill/>
          </a:ln>
        </p:spPr>
        <p:txBody>
          <a:bodyPr>
            <a:spAutoFit/>
          </a:bodyPr>
          <a:lstStyle/>
          <a:p>
            <a:pPr>
              <a:spcBef>
                <a:spcPct val="50000"/>
              </a:spcBef>
            </a:pPr>
            <a:r>
              <a:rPr lang="en-US" altLang="zh-CN" sz="2800" b="1">
                <a:solidFill>
                  <a:srgbClr val="000000"/>
                </a:solidFill>
                <a:latin typeface="Times New Roman" panose="02020603050405020304" pitchFamily="2" charset="0"/>
              </a:rPr>
              <a:t>1.</a:t>
            </a:r>
            <a:r>
              <a:rPr lang="en-US" altLang="zh-CN" sz="2800" b="1" dirty="0">
                <a:solidFill>
                  <a:srgbClr val="000000"/>
                </a:solidFill>
                <a:latin typeface="宋体" panose="02010600030101010101" pitchFamily="2" charset="-122"/>
              </a:rPr>
              <a:t> </a:t>
            </a:r>
            <a:r>
              <a:rPr lang="zh-CN" altLang="en-US" sz="2800" b="1" dirty="0">
                <a:solidFill>
                  <a:srgbClr val="000000"/>
                </a:solidFill>
                <a:latin typeface="宋体" panose="02010600030101010101" pitchFamily="2" charset="-122"/>
              </a:rPr>
              <a:t>集成运放的特点</a:t>
            </a:r>
            <a:endParaRPr lang="zh-CN" altLang="en-US" sz="2800" b="1">
              <a:solidFill>
                <a:srgbClr val="000000"/>
              </a:solidFill>
              <a:latin typeface="宋体" panose="02010600030101010101" pitchFamily="2" charset="-122"/>
            </a:endParaRPr>
          </a:p>
        </p:txBody>
      </p:sp>
      <p:sp>
        <p:nvSpPr>
          <p:cNvPr id="38923" name="文本框 38922"/>
          <p:cNvSpPr txBox="1"/>
          <p:nvPr/>
        </p:nvSpPr>
        <p:spPr>
          <a:xfrm>
            <a:off x="533400" y="1461135"/>
            <a:ext cx="8153400" cy="1198880"/>
          </a:xfrm>
          <a:prstGeom prst="rect">
            <a:avLst/>
          </a:prstGeom>
          <a:noFill/>
          <a:ln w="9525">
            <a:noFill/>
          </a:ln>
        </p:spPr>
        <p:txBody>
          <a:bodyPr>
            <a:spAutoFit/>
          </a:bodyPr>
          <a:lstStyle/>
          <a:p>
            <a:pPr algn="l">
              <a:spcBef>
                <a:spcPct val="50000"/>
              </a:spcBef>
            </a:pPr>
            <a:r>
              <a:rPr lang="en-US" altLang="zh-CN" b="1" dirty="0">
                <a:latin typeface="Times New Roman" panose="02020603050405020304" pitchFamily="2" charset="0"/>
              </a:rPr>
              <a:t>        </a:t>
            </a:r>
            <a:r>
              <a:rPr lang="zh-CN" altLang="en-US" sz="2400" b="1" dirty="0">
                <a:latin typeface="Times New Roman" panose="02020603050405020304" pitchFamily="2" charset="0"/>
              </a:rPr>
              <a:t>集成电路是以半导体单晶硅为芯片</a:t>
            </a:r>
            <a:r>
              <a:rPr lang="en-US" altLang="zh-CN" sz="2400" b="1" dirty="0">
                <a:latin typeface="Times New Roman" panose="02020603050405020304" pitchFamily="2" charset="0"/>
              </a:rPr>
              <a:t>,</a:t>
            </a:r>
            <a:r>
              <a:rPr lang="zh-CN" altLang="en-US" sz="2400" b="1" dirty="0">
                <a:latin typeface="Times New Roman" panose="02020603050405020304" pitchFamily="2" charset="0"/>
              </a:rPr>
              <a:t>采用专门的制造工艺，把晶体管、场效应管、二极管、电阻和电容等元件及其之间连线组成的完整电路制作在一起</a:t>
            </a:r>
            <a:r>
              <a:rPr lang="en-US" altLang="zh-CN" sz="2400" b="1" dirty="0">
                <a:latin typeface="Times New Roman" panose="02020603050405020304" pitchFamily="2" charset="0"/>
              </a:rPr>
              <a:t>,</a:t>
            </a:r>
            <a:r>
              <a:rPr lang="zh-CN" altLang="en-US" sz="2400" b="1" dirty="0">
                <a:latin typeface="Times New Roman" panose="02020603050405020304" pitchFamily="2" charset="0"/>
              </a:rPr>
              <a:t>使之具有特定的功能 。</a:t>
            </a:r>
            <a:endParaRPr lang="zh-CN" altLang="en-US" sz="2400" b="1" dirty="0">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23">
                                            <p:txEl>
                                              <p:pRg st="0" end="0"/>
                                            </p:txEl>
                                          </p:spTgt>
                                        </p:tgtEl>
                                        <p:attrNameLst>
                                          <p:attrName>style.visibility</p:attrName>
                                        </p:attrNameLst>
                                      </p:cBhvr>
                                      <p:to>
                                        <p:strVal val="visible"/>
                                      </p:to>
                                    </p:set>
                                    <p:animEffect transition="in" filter="wipe(left)">
                                      <p:cBhvr>
                                        <p:cTn id="7" dur="500"/>
                                        <p:tgtEl>
                                          <p:spTgt spid="38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22">
                                            <p:txEl>
                                              <p:pRg st="0" end="0"/>
                                            </p:txEl>
                                          </p:spTgt>
                                        </p:tgtEl>
                                        <p:attrNameLst>
                                          <p:attrName>style.visibility</p:attrName>
                                        </p:attrNameLst>
                                      </p:cBhvr>
                                      <p:to>
                                        <p:strVal val="visible"/>
                                      </p:to>
                                    </p:set>
                                    <p:animEffect transition="in" filter="wipe(left)">
                                      <p:cBhvr>
                                        <p:cTn id="12" dur="500"/>
                                        <p:tgtEl>
                                          <p:spTgt spid="389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20">
                                            <p:txEl>
                                              <p:pRg st="0" end="0"/>
                                            </p:txEl>
                                          </p:spTgt>
                                        </p:tgtEl>
                                        <p:attrNameLst>
                                          <p:attrName>style.visibility</p:attrName>
                                        </p:attrNameLst>
                                      </p:cBhvr>
                                      <p:to>
                                        <p:strVal val="visible"/>
                                      </p:to>
                                    </p:set>
                                    <p:animEffect transition="in" filter="wipe(left)">
                                      <p:cBhvr>
                                        <p:cTn id="17" dur="500"/>
                                        <p:tgtEl>
                                          <p:spTgt spid="389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20">
                                            <p:txEl>
                                              <p:pRg st="1" end="1"/>
                                            </p:txEl>
                                          </p:spTgt>
                                        </p:tgtEl>
                                        <p:attrNameLst>
                                          <p:attrName>style.visibility</p:attrName>
                                        </p:attrNameLst>
                                      </p:cBhvr>
                                      <p:to>
                                        <p:strVal val="visible"/>
                                      </p:to>
                                    </p:set>
                                    <p:animEffect transition="in" filter="wipe(left)">
                                      <p:cBhvr>
                                        <p:cTn id="22" dur="500"/>
                                        <p:tgtEl>
                                          <p:spTgt spid="3892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20">
                                            <p:txEl>
                                              <p:pRg st="2" end="2"/>
                                            </p:txEl>
                                          </p:spTgt>
                                        </p:tgtEl>
                                        <p:attrNameLst>
                                          <p:attrName>style.visibility</p:attrName>
                                        </p:attrNameLst>
                                      </p:cBhvr>
                                      <p:to>
                                        <p:strVal val="visible"/>
                                      </p:to>
                                    </p:set>
                                    <p:animEffect transition="in" filter="wipe(left)">
                                      <p:cBhvr>
                                        <p:cTn id="27" dur="500"/>
                                        <p:tgtEl>
                                          <p:spTgt spid="3892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20">
                                            <p:txEl>
                                              <p:pRg st="3" end="3"/>
                                            </p:txEl>
                                          </p:spTgt>
                                        </p:tgtEl>
                                        <p:attrNameLst>
                                          <p:attrName>style.visibility</p:attrName>
                                        </p:attrNameLst>
                                      </p:cBhvr>
                                      <p:to>
                                        <p:strVal val="visible"/>
                                      </p:to>
                                    </p:set>
                                    <p:animEffect transition="in" filter="wipe(left)">
                                      <p:cBhvr>
                                        <p:cTn id="32" dur="500"/>
                                        <p:tgtEl>
                                          <p:spTgt spid="389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20">
                                            <p:txEl>
                                              <p:pRg st="4" end="4"/>
                                            </p:txEl>
                                          </p:spTgt>
                                        </p:tgtEl>
                                        <p:attrNameLst>
                                          <p:attrName>style.visibility</p:attrName>
                                        </p:attrNameLst>
                                      </p:cBhvr>
                                      <p:to>
                                        <p:strVal val="visible"/>
                                      </p:to>
                                    </p:set>
                                    <p:animEffect transition="in" filter="wipe(left)">
                                      <p:cBhvr>
                                        <p:cTn id="37" dur="500"/>
                                        <p:tgtEl>
                                          <p:spTgt spid="389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build="p"/>
      <p:bldP spid="38922" grpId="0" build="p"/>
      <p:bldP spid="389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p:nvPr/>
        </p:nvGraphicFramePr>
        <p:xfrm>
          <a:off x="1979613" y="1844675"/>
          <a:ext cx="5029200" cy="1751013"/>
        </p:xfrm>
        <a:graphic>
          <a:graphicData uri="http://schemas.openxmlformats.org/presentationml/2006/ole">
            <mc:AlternateContent xmlns:mc="http://schemas.openxmlformats.org/markup-compatibility/2006">
              <mc:Choice xmlns:v="urn:schemas-microsoft-com:vml" Requires="v">
                <p:oleObj spid="_x0000_s8193" name="" r:id="rId1" imgW="15287625" imgH="5572125" progId="">
                  <p:embed/>
                </p:oleObj>
              </mc:Choice>
              <mc:Fallback>
                <p:oleObj name="" r:id="rId1" imgW="15287625" imgH="5572125" progId="">
                  <p:embed/>
                  <p:pic>
                    <p:nvPicPr>
                      <p:cNvPr id="0" name="Object 4"/>
                      <p:cNvPicPr/>
                      <p:nvPr/>
                    </p:nvPicPr>
                    <p:blipFill>
                      <a:blip r:embed="rId2"/>
                      <a:stretch>
                        <a:fillRect/>
                      </a:stretch>
                    </p:blipFill>
                    <p:spPr>
                      <a:xfrm>
                        <a:off x="1979613" y="1844675"/>
                        <a:ext cx="5029200" cy="1751013"/>
                      </a:xfrm>
                      <a:prstGeom prst="rect">
                        <a:avLst/>
                      </a:prstGeom>
                      <a:noFill/>
                      <a:ln w="38100">
                        <a:noFill/>
                      </a:ln>
                    </p:spPr>
                  </p:pic>
                </p:oleObj>
              </mc:Fallback>
            </mc:AlternateContent>
          </a:graphicData>
        </a:graphic>
      </p:graphicFrame>
      <p:sp>
        <p:nvSpPr>
          <p:cNvPr id="6147" name="Rectangle 3"/>
          <p:cNvSpPr>
            <a:spLocks noGrp="1"/>
          </p:cNvSpPr>
          <p:nvPr>
            <p:ph type="title" idx="4294967295"/>
          </p:nvPr>
        </p:nvSpPr>
        <p:spPr>
          <a:xfrm>
            <a:off x="250825" y="981075"/>
            <a:ext cx="8229600" cy="581025"/>
          </a:xfrm>
        </p:spPr>
        <p:txBody>
          <a:bodyPr vert="horz" wrap="square" anchor="ctr"/>
          <a:lstStyle/>
          <a:p>
            <a:pPr lvl="0" algn="l" eaLnBrk="1" hangingPunct="1"/>
            <a:r>
              <a:rPr lang="zh-CN" altLang="en-US" sz="3200" dirty="0">
                <a:solidFill>
                  <a:srgbClr val="000000"/>
                </a:solidFill>
                <a:latin typeface="华文行楷" panose="02010800040101010101" pitchFamily="2" charset="-122"/>
                <a:ea typeface="华文行楷" panose="02010800040101010101" pitchFamily="2" charset="-122"/>
              </a:rPr>
              <a:t>二、集成运放电路的组成</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6148" name="Object 16"/>
          <p:cNvGraphicFramePr/>
          <p:nvPr>
            <p:ph sz="half" idx="4294967295"/>
          </p:nvPr>
        </p:nvGraphicFramePr>
        <p:xfrm>
          <a:off x="2339975" y="3933825"/>
          <a:ext cx="3384550" cy="1403350"/>
        </p:xfrm>
        <a:graphic>
          <a:graphicData uri="http://schemas.openxmlformats.org/presentationml/2006/ole">
            <mc:AlternateContent xmlns:mc="http://schemas.openxmlformats.org/markup-compatibility/2006">
              <mc:Choice xmlns:v="urn:schemas-microsoft-com:vml" Requires="v">
                <p:oleObj spid="_x0000_s8194" name="" r:id="rId3" imgW="9667875" imgH="4010025" progId="">
                  <p:embed/>
                </p:oleObj>
              </mc:Choice>
              <mc:Fallback>
                <p:oleObj name="" r:id="rId3" imgW="9667875" imgH="4010025" progId="">
                  <p:embed/>
                  <p:pic>
                    <p:nvPicPr>
                      <p:cNvPr id="0" name="Object 5"/>
                      <p:cNvPicPr/>
                      <p:nvPr/>
                    </p:nvPicPr>
                    <p:blipFill>
                      <a:blip r:embed="rId4"/>
                      <a:stretch>
                        <a:fillRect/>
                      </a:stretch>
                    </p:blipFill>
                    <p:spPr>
                      <a:xfrm>
                        <a:off x="2339975" y="3933825"/>
                        <a:ext cx="3384550" cy="1403350"/>
                      </a:xfrm>
                      <a:prstGeom prst="rect">
                        <a:avLst/>
                      </a:prstGeom>
                      <a:noFill/>
                      <a:ln w="38100">
                        <a:noFill/>
                      </a:ln>
                    </p:spPr>
                  </p:pic>
                </p:oleObj>
              </mc:Fallback>
            </mc:AlternateContent>
          </a:graphicData>
        </a:graphic>
      </p:graphicFrame>
      <p:grpSp>
        <p:nvGrpSpPr>
          <p:cNvPr id="2" name="Group 4"/>
          <p:cNvGrpSpPr/>
          <p:nvPr/>
        </p:nvGrpSpPr>
        <p:grpSpPr>
          <a:xfrm>
            <a:off x="608013" y="2073275"/>
            <a:ext cx="7561262" cy="1031875"/>
            <a:chOff x="0" y="0"/>
            <a:chExt cx="4763" cy="650"/>
          </a:xfrm>
        </p:grpSpPr>
        <p:grpSp>
          <p:nvGrpSpPr>
            <p:cNvPr id="3" name="Group 5"/>
            <p:cNvGrpSpPr/>
            <p:nvPr/>
          </p:nvGrpSpPr>
          <p:grpSpPr>
            <a:xfrm>
              <a:off x="0" y="0"/>
              <a:ext cx="912" cy="458"/>
              <a:chOff x="0" y="0"/>
              <a:chExt cx="912" cy="458"/>
            </a:xfrm>
          </p:grpSpPr>
          <p:sp>
            <p:nvSpPr>
              <p:cNvPr id="6151" name="AutoShape 6"/>
              <p:cNvSpPr/>
              <p:nvPr/>
            </p:nvSpPr>
            <p:spPr>
              <a:xfrm>
                <a:off x="0" y="0"/>
                <a:ext cx="683" cy="458"/>
              </a:xfrm>
              <a:prstGeom prst="borderCallout1">
                <a:avLst>
                  <a:gd name="adj1" fmla="val 15722"/>
                  <a:gd name="adj2" fmla="val 107028"/>
                  <a:gd name="adj3" fmla="val 42796"/>
                  <a:gd name="adj4" fmla="val 128111"/>
                </a:avLst>
              </a:prstGeom>
              <a:solidFill>
                <a:srgbClr val="66FFFF"/>
              </a:solidFill>
              <a:ln w="19050" cap="flat" cmpd="sng">
                <a:solidFill>
                  <a:srgbClr val="FF0000"/>
                </a:solidFill>
                <a:prstDash val="solid"/>
                <a:miter/>
                <a:headEnd type="none" w="med" len="med"/>
                <a:tailEnd type="none" w="med" len="med"/>
              </a:ln>
            </p:spPr>
            <p:txBody>
              <a:bodyPr/>
              <a:lstStyle/>
              <a:p>
                <a:pPr lvl="0" algn="ctr" eaLnBrk="1" hangingPunct="1"/>
                <a:r>
                  <a:rPr lang="zh-CN" altLang="en-US" sz="2000" b="1" dirty="0">
                    <a:latin typeface="Times New Roman" panose="02020603050405020304" pitchFamily="2" charset="0"/>
                    <a:ea typeface="宋体" panose="02010600030101010101" pitchFamily="2" charset="-122"/>
                  </a:rPr>
                  <a:t>两个</a:t>
                </a:r>
                <a:endParaRPr lang="zh-CN" altLang="en-US" sz="2000" b="1" dirty="0">
                  <a:latin typeface="Times New Roman" panose="02020603050405020304" pitchFamily="2" charset="0"/>
                  <a:ea typeface="宋体" panose="02010600030101010101" pitchFamily="2" charset="-122"/>
                </a:endParaRPr>
              </a:p>
              <a:p>
                <a:pPr lvl="0" algn="ctr" eaLnBrk="1" hangingPunct="1"/>
                <a:r>
                  <a:rPr lang="zh-CN" altLang="en-US" sz="2000" b="1" dirty="0">
                    <a:latin typeface="Times New Roman" panose="02020603050405020304" pitchFamily="2" charset="0"/>
                    <a:ea typeface="宋体" panose="02010600030101010101" pitchFamily="2" charset="-122"/>
                  </a:rPr>
                  <a:t>输入端</a:t>
                </a:r>
                <a:endParaRPr lang="zh-CN" altLang="en-US" sz="2000" b="1" dirty="0">
                  <a:latin typeface="Times New Roman" panose="02020603050405020304" pitchFamily="2" charset="0"/>
                  <a:ea typeface="宋体" panose="02010600030101010101" pitchFamily="2" charset="-122"/>
                </a:endParaRPr>
              </a:p>
            </p:txBody>
          </p:sp>
          <p:sp>
            <p:nvSpPr>
              <p:cNvPr id="6152" name="Line 7"/>
              <p:cNvSpPr/>
              <p:nvPr/>
            </p:nvSpPr>
            <p:spPr>
              <a:xfrm flipV="1">
                <a:off x="720" y="0"/>
                <a:ext cx="192" cy="48"/>
              </a:xfrm>
              <a:prstGeom prst="line">
                <a:avLst/>
              </a:prstGeom>
              <a:ln w="19050" cap="flat" cmpd="sng">
                <a:solidFill>
                  <a:srgbClr val="FF0000"/>
                </a:solidFill>
                <a:prstDash val="solid"/>
                <a:headEnd type="none" w="med" len="med"/>
                <a:tailEnd type="none" w="med" len="med"/>
              </a:ln>
            </p:spPr>
          </p:sp>
        </p:grpSp>
        <p:sp>
          <p:nvSpPr>
            <p:cNvPr id="6153" name="AutoShape 8"/>
            <p:cNvSpPr/>
            <p:nvPr/>
          </p:nvSpPr>
          <p:spPr>
            <a:xfrm>
              <a:off x="4080" y="192"/>
              <a:ext cx="683" cy="458"/>
            </a:xfrm>
            <a:prstGeom prst="borderCallout1">
              <a:avLst>
                <a:gd name="adj1" fmla="val 15722"/>
                <a:gd name="adj2" fmla="val -7028"/>
                <a:gd name="adj3" fmla="val -7204"/>
                <a:gd name="adj4" fmla="val -19032"/>
              </a:avLst>
            </a:prstGeom>
            <a:solidFill>
              <a:srgbClr val="66FFFF"/>
            </a:solidFill>
            <a:ln w="19050" cap="flat" cmpd="sng">
              <a:solidFill>
                <a:srgbClr val="FF0000"/>
              </a:solidFill>
              <a:prstDash val="solid"/>
              <a:miter/>
              <a:headEnd type="none" w="med" len="med"/>
              <a:tailEnd type="none" w="med" len="med"/>
            </a:ln>
          </p:spPr>
          <p:txBody>
            <a:bodyPr/>
            <a:lstStyle/>
            <a:p>
              <a:pPr lvl="0" algn="ctr" eaLnBrk="1" hangingPunct="1"/>
              <a:r>
                <a:rPr lang="zh-CN" altLang="en-US" sz="2000" b="1" dirty="0">
                  <a:latin typeface="Times New Roman" panose="02020603050405020304" pitchFamily="2" charset="0"/>
                  <a:ea typeface="宋体" panose="02010600030101010101" pitchFamily="2" charset="-122"/>
                </a:rPr>
                <a:t>一个</a:t>
              </a:r>
              <a:endParaRPr lang="zh-CN" altLang="en-US" sz="2000" b="1" dirty="0">
                <a:latin typeface="Times New Roman" panose="02020603050405020304" pitchFamily="2" charset="0"/>
                <a:ea typeface="宋体" panose="02010600030101010101" pitchFamily="2" charset="-122"/>
              </a:endParaRPr>
            </a:p>
            <a:p>
              <a:pPr lvl="0" algn="ctr" eaLnBrk="1" hangingPunct="1"/>
              <a:r>
                <a:rPr lang="zh-CN" altLang="en-US" sz="2000" b="1" dirty="0">
                  <a:latin typeface="Times New Roman" panose="02020603050405020304" pitchFamily="2" charset="0"/>
                  <a:ea typeface="宋体" panose="02010600030101010101" pitchFamily="2" charset="-122"/>
                </a:rPr>
                <a:t>输出端</a:t>
              </a:r>
              <a:endParaRPr lang="zh-CN" altLang="en-US" sz="2000" b="1" dirty="0">
                <a:latin typeface="Times New Roman" panose="02020603050405020304" pitchFamily="2" charset="0"/>
                <a:ea typeface="宋体" panose="02010600030101010101" pitchFamily="2" charset="-122"/>
              </a:endParaRPr>
            </a:p>
          </p:txBody>
        </p:sp>
      </p:grpSp>
      <p:sp>
        <p:nvSpPr>
          <p:cNvPr id="6154" name="Text Box 9"/>
          <p:cNvSpPr txBox="1"/>
          <p:nvPr/>
        </p:nvSpPr>
        <p:spPr>
          <a:xfrm>
            <a:off x="755650" y="5445125"/>
            <a:ext cx="7920038" cy="822325"/>
          </a:xfrm>
          <a:prstGeom prst="rect">
            <a:avLst/>
          </a:prstGeom>
          <a:noFill/>
          <a:ln w="9525">
            <a:noFill/>
          </a:ln>
        </p:spPr>
        <p:txBody>
          <a:bodyPr>
            <a:spAutoFit/>
          </a:bodyPr>
          <a:lstStyle/>
          <a:p>
            <a:pPr lvl="0" eaLnBrk="1" hangingPunct="1">
              <a:spcBef>
                <a:spcPct val="50000"/>
              </a:spcBef>
            </a:pPr>
            <a:r>
              <a:rPr lang="en-US" altLang="x-none" sz="2400"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若将集成运放看成为一个“黑盒子”，则可等效为一个双端输入、单端输出的差分放大电路。</a:t>
            </a:r>
            <a:endParaRPr lang="zh-CN" altLang="en-US" sz="2400" b="1" dirty="0">
              <a:latin typeface="Times New Roman" panose="02020603050405020304" pitchFamily="2" charset="0"/>
              <a:ea typeface="宋体" panose="02010600030101010101" pitchFamily="2" charset="-122"/>
            </a:endParaRPr>
          </a:p>
        </p:txBody>
      </p:sp>
      <p:sp>
        <p:nvSpPr>
          <p:cNvPr id="6155" name="Rectangle 10"/>
          <p:cNvSpPr/>
          <p:nvPr/>
        </p:nvSpPr>
        <p:spPr>
          <a:xfrm>
            <a:off x="2360613" y="1768475"/>
            <a:ext cx="4267200" cy="1981200"/>
          </a:xfrm>
          <a:prstGeom prst="rect">
            <a:avLst/>
          </a:prstGeom>
          <a:noFill/>
          <a:ln w="28575" cap="flat" cmpd="sng">
            <a:solidFill>
              <a:srgbClr val="CC0066"/>
            </a:solidFill>
            <a:prstDash val="solid"/>
            <a:miter/>
            <a:headEnd type="none" w="med" len="med"/>
            <a:tailEnd type="none" w="med" len="med"/>
          </a:ln>
        </p:spPr>
        <p:txBody>
          <a:bodyPr wrap="none" anchor="ctr"/>
          <a:lstStyle/>
          <a:p>
            <a:pPr lvl="0" eaLnBrk="1" hangingPunct="1"/>
            <a:endParaRPr lang="zh-CN" altLang="en-US" dirty="0">
              <a:latin typeface="Arial" panose="020B0604020202020204" pitchFamily="34" charset="0"/>
              <a:ea typeface="宋体" panose="02010600030101010101" pitchFamily="2" charset="-122"/>
            </a:endParaRPr>
          </a:p>
        </p:txBody>
      </p:sp>
      <p:sp>
        <p:nvSpPr>
          <p:cNvPr id="6156" name="AutoShape 17"/>
          <p:cNvSpPr/>
          <p:nvPr/>
        </p:nvSpPr>
        <p:spPr>
          <a:xfrm>
            <a:off x="1258888" y="3573463"/>
            <a:ext cx="865187" cy="1150937"/>
          </a:xfrm>
          <a:prstGeom prst="curvedRightArrow">
            <a:avLst>
              <a:gd name="adj1" fmla="val 26605"/>
              <a:gd name="adj2" fmla="val 53211"/>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eaLnBrk="1" hangingPunct="1"/>
            <a:endParaRPr lang="zh-CN" altLang="en-US" dirty="0">
              <a:latin typeface="Arial" panose="020B0604020202020204" pitchFamily="34" charset="0"/>
              <a:ea typeface="宋体" panose="02010600030101010101" pitchFamily="2" charset="-122"/>
            </a:endParaRPr>
          </a:p>
        </p:txBody>
      </p:sp>
      <p:grpSp>
        <p:nvGrpSpPr>
          <p:cNvPr id="4" name="Group 31"/>
          <p:cNvGrpSpPr/>
          <p:nvPr/>
        </p:nvGrpSpPr>
        <p:grpSpPr>
          <a:xfrm>
            <a:off x="5795963" y="4005263"/>
            <a:ext cx="2376487" cy="1362075"/>
            <a:chOff x="0" y="0"/>
            <a:chExt cx="1497" cy="858"/>
          </a:xfrm>
        </p:grpSpPr>
        <p:sp>
          <p:nvSpPr>
            <p:cNvPr id="6158" name="AutoShape 23"/>
            <p:cNvSpPr/>
            <p:nvPr/>
          </p:nvSpPr>
          <p:spPr>
            <a:xfrm>
              <a:off x="0" y="317"/>
              <a:ext cx="363" cy="182"/>
            </a:xfrm>
            <a:prstGeom prst="rightArrow">
              <a:avLst>
                <a:gd name="adj1" fmla="val 50000"/>
                <a:gd name="adj2" fmla="val 49862"/>
              </a:avLst>
            </a:prstGeom>
            <a:gradFill rotWithShape="1">
              <a:gsLst>
                <a:gs pos="0">
                  <a:srgbClr val="576869"/>
                </a:gs>
                <a:gs pos="50000">
                  <a:schemeClr val="accent1"/>
                </a:gs>
                <a:gs pos="100000">
                  <a:srgbClr val="576869"/>
                </a:gs>
              </a:gsLst>
              <a:lin ang="5400000" scaled="1"/>
              <a:tileRect/>
            </a:gradFill>
            <a:ln w="9525" cap="flat" cmpd="sng">
              <a:solidFill>
                <a:schemeClr val="tx1"/>
              </a:solidFill>
              <a:prstDash val="solid"/>
              <a:miter/>
              <a:headEnd type="none" w="med" len="med"/>
              <a:tailEnd type="none" w="med" len="med"/>
            </a:ln>
          </p:spPr>
          <p:txBody>
            <a:bodyPr wrap="none" anchor="ctr"/>
            <a:lstStyle/>
            <a:p>
              <a:pPr lvl="0" eaLnBrk="1" hangingPunct="1"/>
              <a:endParaRPr lang="zh-CN" altLang="en-US" dirty="0">
                <a:latin typeface="Arial" panose="020B0604020202020204" pitchFamily="34" charset="0"/>
                <a:ea typeface="宋体" panose="02010600030101010101" pitchFamily="2" charset="-122"/>
              </a:endParaRPr>
            </a:p>
          </p:txBody>
        </p:sp>
        <p:pic>
          <p:nvPicPr>
            <p:cNvPr id="6159" name="Picture 26" descr="集成运放"/>
            <p:cNvPicPr>
              <a:picLocks noChangeAspect="1"/>
            </p:cNvPicPr>
            <p:nvPr/>
          </p:nvPicPr>
          <p:blipFill>
            <a:blip r:embed="rId5" cstate="print"/>
            <a:srcRect l="33766" t="25250" r="35927" b="42924"/>
            <a:stretch>
              <a:fillRect/>
            </a:stretch>
          </p:blipFill>
          <p:spPr>
            <a:xfrm>
              <a:off x="408" y="0"/>
              <a:ext cx="1089" cy="858"/>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5"/>
                                        </p:tgtEl>
                                        <p:attrNameLst>
                                          <p:attrName>style.visibility</p:attrName>
                                        </p:attrNameLst>
                                      </p:cBhvr>
                                      <p:to>
                                        <p:strVal val="visible"/>
                                      </p:to>
                                    </p:set>
                                    <p:animEffect transition="in" filter="wipe(left)">
                                      <p:cBhvr>
                                        <p:cTn id="12" dur="500"/>
                                        <p:tgtEl>
                                          <p:spTgt spid="615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156"/>
                                        </p:tgtEl>
                                        <p:attrNameLst>
                                          <p:attrName>style.visibility</p:attrName>
                                        </p:attrNameLst>
                                      </p:cBhvr>
                                      <p:to>
                                        <p:strVal val="visible"/>
                                      </p:to>
                                    </p:set>
                                    <p:animEffect transition="in" filter="wipe(up)">
                                      <p:cBhvr>
                                        <p:cTn id="21" dur="500"/>
                                        <p:tgtEl>
                                          <p:spTgt spid="6156"/>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p:cTn id="26" dur="500" fill="hold"/>
                                        <p:tgtEl>
                                          <p:spTgt spid="6148"/>
                                        </p:tgtEl>
                                        <p:attrNameLst>
                                          <p:attrName>ppt_x</p:attrName>
                                        </p:attrNameLst>
                                      </p:cBhvr>
                                      <p:tavLst>
                                        <p:tav tm="0">
                                          <p:val>
                                            <p:strVal val="#ppt_x-#ppt_w/2"/>
                                          </p:val>
                                        </p:tav>
                                        <p:tav tm="100000">
                                          <p:val>
                                            <p:strVal val="#ppt_x"/>
                                          </p:val>
                                        </p:tav>
                                      </p:tavLst>
                                    </p:anim>
                                    <p:anim calcmode="lin" valueType="num">
                                      <p:cBhvr>
                                        <p:cTn id="27" dur="500" fill="hold"/>
                                        <p:tgtEl>
                                          <p:spTgt spid="6148"/>
                                        </p:tgtEl>
                                        <p:attrNameLst>
                                          <p:attrName>ppt_y</p:attrName>
                                        </p:attrNameLst>
                                      </p:cBhvr>
                                      <p:tavLst>
                                        <p:tav tm="0">
                                          <p:val>
                                            <p:strVal val="#ppt_y"/>
                                          </p:val>
                                        </p:tav>
                                        <p:tav tm="100000">
                                          <p:val>
                                            <p:strVal val="#ppt_y"/>
                                          </p:val>
                                        </p:tav>
                                      </p:tavLst>
                                    </p:anim>
                                    <p:anim calcmode="lin" valueType="num">
                                      <p:cBhvr>
                                        <p:cTn id="28" dur="500" fill="hold"/>
                                        <p:tgtEl>
                                          <p:spTgt spid="6148"/>
                                        </p:tgtEl>
                                        <p:attrNameLst>
                                          <p:attrName>ppt_w</p:attrName>
                                        </p:attrNameLst>
                                      </p:cBhvr>
                                      <p:tavLst>
                                        <p:tav tm="0">
                                          <p:val>
                                            <p:fltVal val="0"/>
                                          </p:val>
                                        </p:tav>
                                        <p:tav tm="100000">
                                          <p:val>
                                            <p:strVal val="#ppt_w"/>
                                          </p:val>
                                        </p:tav>
                                      </p:tavLst>
                                    </p:anim>
                                    <p:anim calcmode="lin" valueType="num">
                                      <p:cBhvr>
                                        <p:cTn id="29" dur="500" fill="hold"/>
                                        <p:tgtEl>
                                          <p:spTgt spid="6148"/>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154">
                                            <p:txEl>
                                              <p:pRg st="0" end="0"/>
                                            </p:txEl>
                                          </p:spTgt>
                                        </p:tgtEl>
                                        <p:attrNameLst>
                                          <p:attrName>style.visibility</p:attrName>
                                        </p:attrNameLst>
                                      </p:cBhvr>
                                      <p:to>
                                        <p:strVal val="visible"/>
                                      </p:to>
                                    </p:set>
                                    <p:animEffect transition="in" filter="wipe(left)">
                                      <p:cBhvr>
                                        <p:cTn id="34" dur="500"/>
                                        <p:tgtEl>
                                          <p:spTgt spid="615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build="p"/>
      <p:bldP spid="6155" grpId="0" animBg="1"/>
      <p:bldP spid="61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title"/>
          </p:nvPr>
        </p:nvSpPr>
        <p:spPr>
          <a:xfrm>
            <a:off x="468313" y="1196975"/>
            <a:ext cx="8229600" cy="1143000"/>
          </a:xfrm>
        </p:spPr>
        <p:txBody>
          <a:bodyPr wrap="square" anchor="ctr"/>
          <a:lstStyle/>
          <a:p>
            <a:pPr eaLnBrk="1" hangingPunct="1"/>
            <a:r>
              <a:rPr lang="zh-CN" altLang="en-US" sz="4800">
                <a:solidFill>
                  <a:schemeClr val="tx1"/>
                </a:solidFill>
                <a:latin typeface="华文行楷" panose="02010800040101010101" pitchFamily="2" charset="-122"/>
                <a:ea typeface="华文行楷" panose="02010800040101010101" pitchFamily="2" charset="-122"/>
              </a:rPr>
              <a:t>第三章 集成运算放大电路</a:t>
            </a:r>
            <a:endParaRPr lang="zh-CN" altLang="en-US" sz="4800">
              <a:solidFill>
                <a:schemeClr val="tx1"/>
              </a:solidFill>
              <a:latin typeface="华文行楷" panose="02010800040101010101" pitchFamily="2" charset="-122"/>
              <a:ea typeface="华文行楷" panose="02010800040101010101" pitchFamily="2" charset="-122"/>
            </a:endParaRPr>
          </a:p>
        </p:txBody>
      </p:sp>
      <p:sp>
        <p:nvSpPr>
          <p:cNvPr id="4098" name="Rectangle 4">
            <a:hlinkClick r:id="rId1" action="ppaction://hlinksldjump"/>
          </p:cNvPr>
          <p:cNvSpPr/>
          <p:nvPr/>
        </p:nvSpPr>
        <p:spPr>
          <a:xfrm>
            <a:off x="1621790" y="2397443"/>
            <a:ext cx="5256213" cy="719137"/>
          </a:xfrm>
          <a:prstGeom prst="rect">
            <a:avLst/>
          </a:prstGeom>
          <a:noFill/>
          <a:ln w="9525">
            <a:noFill/>
          </a:ln>
        </p:spPr>
        <p:txBody>
          <a:bodyPr anchor="ctr"/>
          <a:lstStyle/>
          <a:p>
            <a:r>
              <a:rPr lang="en-US" altLang="x-none" sz="2800" b="1" dirty="0">
                <a:solidFill>
                  <a:schemeClr val="tx2"/>
                </a:solidFill>
                <a:latin typeface="华文楷体" panose="02010600040101010101" pitchFamily="2" charset="-122"/>
                <a:ea typeface="华文楷体" panose="02010600040101010101" pitchFamily="2" charset="-122"/>
              </a:rPr>
              <a:t>§3.1 </a:t>
            </a:r>
            <a:r>
              <a:rPr lang="zh-CN" altLang="en-US" sz="2800" b="1" dirty="0">
                <a:solidFill>
                  <a:schemeClr val="tx2"/>
                </a:solidFill>
                <a:latin typeface="华文楷体" panose="02010600040101010101" pitchFamily="2" charset="-122"/>
                <a:ea typeface="华文楷体" panose="02010600040101010101" pitchFamily="2" charset="-122"/>
              </a:rPr>
              <a:t>多级放大电路的一般问题</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4099" name="Rectangle 5">
            <a:hlinkClick r:id="rId2" action="ppaction://hlinksldjump"/>
          </p:cNvPr>
          <p:cNvSpPr/>
          <p:nvPr/>
        </p:nvSpPr>
        <p:spPr>
          <a:xfrm>
            <a:off x="1621790" y="3118168"/>
            <a:ext cx="5832475" cy="647700"/>
          </a:xfrm>
          <a:prstGeom prst="rect">
            <a:avLst/>
          </a:prstGeom>
          <a:noFill/>
          <a:ln w="9525">
            <a:noFill/>
          </a:ln>
        </p:spPr>
        <p:txBody>
          <a:bodyPr anchor="ctr"/>
          <a:lstStyle/>
          <a:p>
            <a:r>
              <a:rPr lang="en-US" altLang="x-none" sz="2800" b="1" dirty="0">
                <a:solidFill>
                  <a:schemeClr val="tx2"/>
                </a:solidFill>
                <a:latin typeface="华文楷体" panose="02010600040101010101" pitchFamily="2" charset="-122"/>
                <a:ea typeface="华文楷体" panose="02010600040101010101" pitchFamily="2" charset="-122"/>
              </a:rPr>
              <a:t>§3.2 </a:t>
            </a:r>
            <a:r>
              <a:rPr lang="zh-CN" altLang="en-US" sz="2800" b="1" dirty="0">
                <a:solidFill>
                  <a:schemeClr val="tx2"/>
                </a:solidFill>
                <a:latin typeface="华文楷体" panose="02010600040101010101" pitchFamily="2" charset="-122"/>
                <a:ea typeface="华文楷体" panose="02010600040101010101" pitchFamily="2" charset="-122"/>
              </a:rPr>
              <a:t>集成运算放大电路概述</a:t>
            </a:r>
            <a:endParaRPr lang="en-US" altLang="zh-CN" sz="2800" b="1" dirty="0">
              <a:solidFill>
                <a:schemeClr val="tx2"/>
              </a:solidFill>
              <a:latin typeface="华文楷体" panose="02010600040101010101" pitchFamily="2" charset="-122"/>
              <a:ea typeface="华文楷体" panose="02010600040101010101" pitchFamily="2" charset="-122"/>
            </a:endParaRPr>
          </a:p>
        </p:txBody>
      </p:sp>
      <p:sp>
        <p:nvSpPr>
          <p:cNvPr id="4100" name="Rectangle 6">
            <a:hlinkClick r:id="rId3" action="ppaction://hlinksldjump"/>
          </p:cNvPr>
          <p:cNvSpPr/>
          <p:nvPr/>
        </p:nvSpPr>
        <p:spPr>
          <a:xfrm>
            <a:off x="1621790" y="3839210"/>
            <a:ext cx="5590540" cy="575945"/>
          </a:xfrm>
          <a:prstGeom prst="rect">
            <a:avLst/>
          </a:prstGeom>
          <a:noFill/>
          <a:ln w="9525">
            <a:noFill/>
          </a:ln>
        </p:spPr>
        <p:txBody>
          <a:bodyPr anchor="ctr"/>
          <a:lstStyle/>
          <a:p>
            <a:r>
              <a:rPr lang="en-US" altLang="x-none" sz="2800" b="1" dirty="0">
                <a:solidFill>
                  <a:schemeClr val="tx2"/>
                </a:solidFill>
                <a:latin typeface="华文楷体" panose="02010600040101010101" pitchFamily="2" charset="-122"/>
                <a:ea typeface="华文楷体" panose="02010600040101010101" pitchFamily="2" charset="-122"/>
              </a:rPr>
              <a:t>§3.3 </a:t>
            </a:r>
            <a:r>
              <a:rPr lang="zh-CN" altLang="en-US" sz="2800" b="1" dirty="0">
                <a:solidFill>
                  <a:schemeClr val="tx2"/>
                </a:solidFill>
                <a:latin typeface="华文楷体" panose="02010600040101010101" pitchFamily="2" charset="-122"/>
                <a:ea typeface="华文楷体" panose="02010600040101010101" pitchFamily="2" charset="-122"/>
              </a:rPr>
              <a:t>集成运放中的单元电路</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4101" name="Rectangle 7">
            <a:hlinkClick r:id="rId2" action="ppaction://hlinksldjump"/>
          </p:cNvPr>
          <p:cNvSpPr/>
          <p:nvPr/>
        </p:nvSpPr>
        <p:spPr>
          <a:xfrm>
            <a:off x="1621790" y="4525010"/>
            <a:ext cx="4780915" cy="609600"/>
          </a:xfrm>
          <a:prstGeom prst="rect">
            <a:avLst/>
          </a:prstGeom>
          <a:noFill/>
          <a:ln w="9525">
            <a:noFill/>
          </a:ln>
        </p:spPr>
        <p:txBody>
          <a:bodyPr anchor="ctr"/>
          <a:lstStyle/>
          <a:p>
            <a:r>
              <a:rPr lang="en-US" altLang="x-none" sz="2800" b="1" dirty="0">
                <a:solidFill>
                  <a:schemeClr val="tx2"/>
                </a:solidFill>
                <a:latin typeface="华文楷体" panose="02010600040101010101" pitchFamily="2" charset="-122"/>
                <a:ea typeface="华文楷体" panose="02010600040101010101" pitchFamily="2" charset="-122"/>
              </a:rPr>
              <a:t>§3.4 </a:t>
            </a:r>
            <a:r>
              <a:rPr lang="zh-CN" altLang="en-US" sz="2800" b="1" dirty="0">
                <a:solidFill>
                  <a:schemeClr val="tx2"/>
                </a:solidFill>
                <a:latin typeface="华文楷体" panose="02010600040101010101" pitchFamily="2" charset="-122"/>
                <a:ea typeface="华文楷体" panose="02010600040101010101" pitchFamily="2" charset="-122"/>
              </a:rPr>
              <a:t>集成运放电路简介</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4102" name="Rectangle 8">
            <a:hlinkClick r:id="rId2" action="ppaction://hlinksldjump"/>
          </p:cNvPr>
          <p:cNvSpPr/>
          <p:nvPr/>
        </p:nvSpPr>
        <p:spPr>
          <a:xfrm>
            <a:off x="1621790" y="5134610"/>
            <a:ext cx="6789420" cy="609600"/>
          </a:xfrm>
          <a:prstGeom prst="rect">
            <a:avLst/>
          </a:prstGeom>
          <a:noFill/>
          <a:ln w="9525">
            <a:noFill/>
          </a:ln>
        </p:spPr>
        <p:txBody>
          <a:bodyPr anchor="ctr"/>
          <a:lstStyle/>
          <a:p>
            <a:r>
              <a:rPr lang="en-US" altLang="x-none" sz="2800" b="1" dirty="0">
                <a:solidFill>
                  <a:schemeClr val="tx2"/>
                </a:solidFill>
                <a:latin typeface="华文楷体" panose="02010600040101010101" pitchFamily="2" charset="-122"/>
                <a:ea typeface="华文楷体" panose="02010600040101010101" pitchFamily="2" charset="-122"/>
              </a:rPr>
              <a:t>§3.5 </a:t>
            </a:r>
            <a:r>
              <a:rPr lang="zh-CN" altLang="en-US" sz="2800" b="1" dirty="0">
                <a:solidFill>
                  <a:schemeClr val="tx2"/>
                </a:solidFill>
                <a:latin typeface="华文楷体" panose="02010600040101010101" pitchFamily="2" charset="-122"/>
                <a:ea typeface="华文楷体" panose="02010600040101010101" pitchFamily="2" charset="-122"/>
              </a:rPr>
              <a:t>集成放大电路性能指标低频等效电路</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250825" y="836613"/>
            <a:ext cx="7772400" cy="641350"/>
          </a:xfrm>
        </p:spPr>
        <p:txBody>
          <a:bodyPr vert="horz" wrap="square" anchor="ctr"/>
          <a:p>
            <a:pPr algn="l" eaLnBrk="1" hangingPunct="1"/>
            <a:r>
              <a:rPr lang="zh-CN" altLang="en-US" sz="2800">
                <a:solidFill>
                  <a:srgbClr val="000000"/>
                </a:solidFill>
                <a:latin typeface="华文行楷" panose="02010800040101010101" pitchFamily="2" charset="-122"/>
                <a:ea typeface="华文行楷" panose="02010800040101010101" pitchFamily="2" charset="-122"/>
              </a:rPr>
              <a:t>集成运放电路四个组成部分的作用</a:t>
            </a:r>
            <a:endParaRPr lang="zh-CN" altLang="en-US" sz="2800">
              <a:solidFill>
                <a:srgbClr val="000000"/>
              </a:solidFill>
              <a:latin typeface="华文行楷" panose="02010800040101010101" pitchFamily="2" charset="-122"/>
              <a:ea typeface="华文行楷" panose="02010800040101010101" pitchFamily="2" charset="-122"/>
            </a:endParaRPr>
          </a:p>
        </p:txBody>
      </p:sp>
      <p:sp>
        <p:nvSpPr>
          <p:cNvPr id="7171" name="Text Box 3"/>
          <p:cNvSpPr txBox="1"/>
          <p:nvPr/>
        </p:nvSpPr>
        <p:spPr>
          <a:xfrm>
            <a:off x="827088" y="3573463"/>
            <a:ext cx="7696200" cy="2397125"/>
          </a:xfrm>
          <a:prstGeom prst="rect">
            <a:avLst/>
          </a:prstGeom>
          <a:noFill/>
          <a:ln w="9525">
            <a:noFill/>
          </a:ln>
        </p:spPr>
        <p:txBody>
          <a:bodyPr>
            <a:spAutoFit/>
          </a:bodyPr>
          <a:p>
            <a:pPr>
              <a:lnSpc>
                <a:spcPct val="105000"/>
              </a:lnSpc>
            </a:pPr>
            <a:r>
              <a:rPr lang="zh-CN" altLang="en-US" sz="2400" b="1" dirty="0">
                <a:solidFill>
                  <a:srgbClr val="A50021"/>
                </a:solidFill>
                <a:effectLst>
                  <a:outerShdw blurRad="38100" dist="38100" dir="2700000">
                    <a:srgbClr val="C0C0C0"/>
                  </a:outerShdw>
                </a:effectLst>
                <a:latin typeface="宋体" panose="02010600030101010101" pitchFamily="2" charset="-122"/>
              </a:rPr>
              <a:t>输入级</a:t>
            </a:r>
            <a:r>
              <a:rPr lang="zh-CN" altLang="en-US" sz="2400" b="1" dirty="0">
                <a:solidFill>
                  <a:srgbClr val="CC0066"/>
                </a:solidFill>
                <a:effectLst>
                  <a:outerShdw blurRad="38100" dist="38100" dir="2700000">
                    <a:srgbClr val="C0C0C0"/>
                  </a:outerShdw>
                </a:effectLst>
                <a:latin typeface="宋体" panose="02010600030101010101" pitchFamily="2" charset="-122"/>
              </a:rPr>
              <a:t>：</a:t>
            </a:r>
            <a:r>
              <a:rPr lang="zh-CN" altLang="en-US" sz="2400" b="1" dirty="0">
                <a:solidFill>
                  <a:srgbClr val="000000"/>
                </a:solidFill>
                <a:latin typeface="Times New Roman" panose="02020603050405020304" pitchFamily="2" charset="0"/>
              </a:rPr>
              <a:t>前置级，多采用差分放大电路。要求</a:t>
            </a:r>
            <a:r>
              <a:rPr lang="en-US" altLang="x-none" sz="2400" b="1" i="1" dirty="0">
                <a:solidFill>
                  <a:srgbClr val="000000"/>
                </a:solidFill>
                <a:latin typeface="Times New Roman" panose="02020603050405020304" pitchFamily="2" charset="0"/>
              </a:rPr>
              <a:t>R</a:t>
            </a:r>
            <a:r>
              <a:rPr lang="en-US" altLang="x-none" sz="2400" b="1" baseline="-25000" dirty="0">
                <a:solidFill>
                  <a:srgbClr val="000000"/>
                </a:solidFill>
                <a:latin typeface="Times New Roman" panose="02020603050405020304" pitchFamily="2" charset="0"/>
              </a:rPr>
              <a:t>i</a:t>
            </a:r>
            <a:r>
              <a:rPr lang="zh-CN" altLang="en-US" sz="2400" b="1" dirty="0">
                <a:solidFill>
                  <a:srgbClr val="000000"/>
                </a:solidFill>
                <a:latin typeface="Times New Roman" panose="02020603050405020304" pitchFamily="2" charset="0"/>
              </a:rPr>
              <a:t>大，</a:t>
            </a:r>
            <a:r>
              <a:rPr lang="en-US" altLang="x-none" sz="2400" b="1" i="1" dirty="0">
                <a:solidFill>
                  <a:srgbClr val="000000"/>
                </a:solidFill>
                <a:latin typeface="Times New Roman" panose="02020603050405020304" pitchFamily="2" charset="0"/>
              </a:rPr>
              <a:t>A</a:t>
            </a:r>
            <a:r>
              <a:rPr lang="en-US" altLang="x-none" sz="2400" b="1" baseline="-25000" dirty="0">
                <a:solidFill>
                  <a:srgbClr val="000000"/>
                </a:solidFill>
                <a:latin typeface="Times New Roman" panose="02020603050405020304" pitchFamily="2" charset="0"/>
              </a:rPr>
              <a:t>d</a:t>
            </a:r>
            <a:r>
              <a:rPr lang="zh-CN" altLang="en-US" sz="2400" b="1" dirty="0">
                <a:solidFill>
                  <a:srgbClr val="000000"/>
                </a:solidFill>
                <a:latin typeface="Times New Roman" panose="02020603050405020304" pitchFamily="2" charset="0"/>
              </a:rPr>
              <a:t>大， </a:t>
            </a:r>
            <a:r>
              <a:rPr lang="en-US" altLang="x-none" sz="2400" b="1" i="1" dirty="0">
                <a:solidFill>
                  <a:srgbClr val="000000"/>
                </a:solidFill>
                <a:latin typeface="Times New Roman" panose="02020603050405020304" pitchFamily="2" charset="0"/>
              </a:rPr>
              <a:t>A</a:t>
            </a:r>
            <a:r>
              <a:rPr lang="en-US" altLang="x-none" sz="2400" b="1" baseline="-25000" dirty="0">
                <a:solidFill>
                  <a:srgbClr val="000000"/>
                </a:solidFill>
                <a:latin typeface="Times New Roman" panose="02020603050405020304" pitchFamily="2" charset="0"/>
              </a:rPr>
              <a:t>c</a:t>
            </a:r>
            <a:r>
              <a:rPr lang="zh-CN" altLang="en-US" sz="2400" b="1" dirty="0">
                <a:solidFill>
                  <a:srgbClr val="000000"/>
                </a:solidFill>
                <a:latin typeface="Times New Roman" panose="02020603050405020304" pitchFamily="2" charset="0"/>
              </a:rPr>
              <a:t>小，输入端耐压高。</a:t>
            </a:r>
            <a:endParaRPr lang="zh-CN" altLang="en-US" sz="2400" b="1" dirty="0">
              <a:solidFill>
                <a:srgbClr val="000000"/>
              </a:solidFill>
              <a:latin typeface="Times New Roman" panose="02020603050405020304" pitchFamily="2" charset="0"/>
            </a:endParaRPr>
          </a:p>
          <a:p>
            <a:pPr>
              <a:lnSpc>
                <a:spcPct val="105000"/>
              </a:lnSpc>
            </a:pPr>
            <a:r>
              <a:rPr lang="zh-CN" altLang="en-US" sz="2400" b="1" dirty="0">
                <a:solidFill>
                  <a:srgbClr val="A50021"/>
                </a:solidFill>
                <a:effectLst>
                  <a:outerShdw blurRad="38100" dist="38100" dir="2700000">
                    <a:srgbClr val="C0C0C0"/>
                  </a:outerShdw>
                </a:effectLst>
                <a:latin typeface="宋体" panose="02010600030101010101" pitchFamily="2" charset="-122"/>
              </a:rPr>
              <a:t>中间级</a:t>
            </a:r>
            <a:r>
              <a:rPr lang="zh-CN" altLang="en-US" sz="2400" b="1" dirty="0">
                <a:solidFill>
                  <a:srgbClr val="CC0066"/>
                </a:solidFill>
                <a:effectLst>
                  <a:outerShdw blurRad="38100" dist="38100" dir="2700000">
                    <a:srgbClr val="C0C0C0"/>
                  </a:outerShdw>
                </a:effectLst>
                <a:latin typeface="宋体" panose="02010600030101010101" pitchFamily="2" charset="-122"/>
              </a:rPr>
              <a:t>：</a:t>
            </a:r>
            <a:r>
              <a:rPr lang="zh-CN" altLang="en-US" sz="2400" b="1" dirty="0">
                <a:solidFill>
                  <a:srgbClr val="000000"/>
                </a:solidFill>
                <a:latin typeface="宋体" panose="02010600030101010101" pitchFamily="2" charset="-122"/>
              </a:rPr>
              <a:t>主放大级，多采用共射放大电路。要求有足够的放大能力。</a:t>
            </a:r>
            <a:endParaRPr lang="zh-CN" altLang="en-US" sz="2400" b="1" dirty="0">
              <a:solidFill>
                <a:srgbClr val="000000"/>
              </a:solidFill>
              <a:latin typeface="宋体" panose="02010600030101010101" pitchFamily="2" charset="-122"/>
            </a:endParaRPr>
          </a:p>
          <a:p>
            <a:pPr>
              <a:lnSpc>
                <a:spcPct val="105000"/>
              </a:lnSpc>
            </a:pPr>
            <a:r>
              <a:rPr lang="zh-CN" altLang="en-US" sz="2400" b="1" dirty="0">
                <a:solidFill>
                  <a:srgbClr val="A50021"/>
                </a:solidFill>
                <a:effectLst>
                  <a:outerShdw blurRad="38100" dist="38100" dir="2700000">
                    <a:srgbClr val="C0C0C0"/>
                  </a:outerShdw>
                </a:effectLst>
                <a:latin typeface="宋体" panose="02010600030101010101" pitchFamily="2" charset="-122"/>
              </a:rPr>
              <a:t>输出级</a:t>
            </a:r>
            <a:r>
              <a:rPr lang="zh-CN" altLang="en-US" sz="2400" b="1" dirty="0">
                <a:solidFill>
                  <a:srgbClr val="CC0066"/>
                </a:solidFill>
                <a:effectLst>
                  <a:outerShdw blurRad="38100" dist="38100" dir="2700000">
                    <a:srgbClr val="C0C0C0"/>
                  </a:outerShdw>
                </a:effectLst>
                <a:latin typeface="宋体" panose="02010600030101010101" pitchFamily="2" charset="-122"/>
              </a:rPr>
              <a:t>：</a:t>
            </a:r>
            <a:r>
              <a:rPr lang="zh-CN" altLang="en-US" sz="2400" b="1" dirty="0">
                <a:solidFill>
                  <a:srgbClr val="000000"/>
                </a:solidFill>
                <a:latin typeface="Times New Roman" panose="02020603050405020304" pitchFamily="2" charset="0"/>
              </a:rPr>
              <a:t>功率级，多采用准互补输出级。要求</a:t>
            </a:r>
            <a:r>
              <a:rPr lang="en-US" altLang="x-none" sz="2400" b="1" i="1" dirty="0">
                <a:solidFill>
                  <a:srgbClr val="000000"/>
                </a:solidFill>
                <a:latin typeface="Times New Roman" panose="02020603050405020304" pitchFamily="2" charset="0"/>
              </a:rPr>
              <a:t>R</a:t>
            </a:r>
            <a:r>
              <a:rPr lang="en-US" altLang="x-none" sz="2400" b="1" baseline="-25000" dirty="0">
                <a:solidFill>
                  <a:srgbClr val="000000"/>
                </a:solidFill>
                <a:latin typeface="Times New Roman" panose="02020603050405020304" pitchFamily="2" charset="0"/>
              </a:rPr>
              <a:t>o</a:t>
            </a:r>
            <a:r>
              <a:rPr lang="zh-CN" altLang="en-US" sz="2400" b="1" dirty="0">
                <a:solidFill>
                  <a:srgbClr val="000000"/>
                </a:solidFill>
                <a:latin typeface="Times New Roman" panose="02020603050405020304" pitchFamily="2" charset="0"/>
              </a:rPr>
              <a:t>小，最大不失真输出电压尽可能大。</a:t>
            </a:r>
            <a:endParaRPr lang="zh-CN" altLang="en-US" sz="2400" b="1" dirty="0">
              <a:solidFill>
                <a:srgbClr val="000000"/>
              </a:solidFill>
              <a:latin typeface="Times New Roman" panose="02020603050405020304" pitchFamily="2" charset="0"/>
            </a:endParaRPr>
          </a:p>
        </p:txBody>
      </p:sp>
      <p:sp>
        <p:nvSpPr>
          <p:cNvPr id="7172" name="Text Box 4"/>
          <p:cNvSpPr txBox="1"/>
          <p:nvPr/>
        </p:nvSpPr>
        <p:spPr>
          <a:xfrm>
            <a:off x="5938838" y="1485900"/>
            <a:ext cx="2438400" cy="1917700"/>
          </a:xfrm>
          <a:prstGeom prst="rect">
            <a:avLst/>
          </a:prstGeom>
          <a:noFill/>
          <a:ln w="9525">
            <a:noFill/>
          </a:ln>
        </p:spPr>
        <p:txBody>
          <a:bodyPr>
            <a:spAutoFit/>
          </a:bodyPr>
          <a:p>
            <a:pPr>
              <a:spcBef>
                <a:spcPct val="50000"/>
              </a:spcBef>
            </a:pPr>
            <a:r>
              <a:rPr lang="zh-CN" altLang="en-US" sz="2400" b="1" dirty="0">
                <a:solidFill>
                  <a:srgbClr val="A50021"/>
                </a:solidFill>
                <a:effectLst>
                  <a:outerShdw blurRad="38100" dist="38100" dir="2700000">
                    <a:srgbClr val="C0C0C0"/>
                  </a:outerShdw>
                </a:effectLst>
                <a:latin typeface="宋体" panose="02010600030101010101" pitchFamily="2" charset="-122"/>
              </a:rPr>
              <a:t>偏置电路</a:t>
            </a:r>
            <a:r>
              <a:rPr lang="zh-CN" altLang="en-US" sz="2400" b="1" dirty="0">
                <a:solidFill>
                  <a:srgbClr val="CC0066"/>
                </a:solidFill>
                <a:effectLst>
                  <a:outerShdw blurRad="38100" dist="38100" dir="2700000">
                    <a:srgbClr val="C0C0C0"/>
                  </a:outerShdw>
                </a:effectLst>
                <a:latin typeface="宋体" panose="02010600030101010101" pitchFamily="2" charset="-122"/>
              </a:rPr>
              <a:t>：</a:t>
            </a:r>
            <a:r>
              <a:rPr lang="zh-CN" altLang="en-US" sz="2400" b="1" dirty="0">
                <a:solidFill>
                  <a:srgbClr val="000000"/>
                </a:solidFill>
                <a:latin typeface="宋体" panose="02010600030101010101" pitchFamily="2" charset="-122"/>
              </a:rPr>
              <a:t>为各级放大电路设置合适的静态工作点。采用电流源电路。</a:t>
            </a:r>
            <a:endParaRPr lang="zh-CN" altLang="en-US" sz="2400" b="1" dirty="0">
              <a:solidFill>
                <a:srgbClr val="000000"/>
              </a:solidFill>
              <a:latin typeface="宋体" panose="02010600030101010101" pitchFamily="2" charset="-122"/>
            </a:endParaRPr>
          </a:p>
        </p:txBody>
      </p:sp>
      <p:graphicFrame>
        <p:nvGraphicFramePr>
          <p:cNvPr id="7173" name="Object 5"/>
          <p:cNvGraphicFramePr>
            <a:graphicFrameLocks noChangeAspect="1"/>
          </p:cNvGraphicFramePr>
          <p:nvPr/>
        </p:nvGraphicFramePr>
        <p:xfrm>
          <a:off x="827088" y="1557338"/>
          <a:ext cx="5029200" cy="1911350"/>
        </p:xfrm>
        <a:graphic>
          <a:graphicData uri="http://schemas.openxmlformats.org/presentationml/2006/ole">
            <mc:AlternateContent xmlns:mc="http://schemas.openxmlformats.org/markup-compatibility/2006">
              <mc:Choice xmlns:v="urn:schemas-microsoft-com:vml" Requires="v">
                <p:oleObj spid="_x0000_s3078" name="" r:id="rId1" imgW="15287625" imgH="5572125" progId="">
                  <p:embed/>
                </p:oleObj>
              </mc:Choice>
              <mc:Fallback>
                <p:oleObj name="" r:id="rId1" imgW="15287625" imgH="5572125" progId="">
                  <p:embed/>
                  <p:pic>
                    <p:nvPicPr>
                      <p:cNvPr id="0" name="图片 3077"/>
                      <p:cNvPicPr/>
                      <p:nvPr/>
                    </p:nvPicPr>
                    <p:blipFill>
                      <a:blip r:embed="rId2"/>
                      <a:stretch>
                        <a:fillRect/>
                      </a:stretch>
                    </p:blipFill>
                    <p:spPr>
                      <a:xfrm>
                        <a:off x="827088" y="1557338"/>
                        <a:ext cx="5029200" cy="1911350"/>
                      </a:xfrm>
                      <a:prstGeom prst="rect">
                        <a:avLst/>
                      </a:prstGeom>
                      <a:noFill/>
                      <a:ln w="38100">
                        <a:noFill/>
                        <a:miter/>
                      </a:ln>
                    </p:spPr>
                  </p:pic>
                </p:oleObj>
              </mc:Fallback>
            </mc:AlternateContent>
          </a:graphicData>
        </a:graphic>
      </p:graphicFrame>
      <p:sp>
        <p:nvSpPr>
          <p:cNvPr id="7174" name="Text Box 6"/>
          <p:cNvSpPr txBox="1"/>
          <p:nvPr/>
        </p:nvSpPr>
        <p:spPr>
          <a:xfrm>
            <a:off x="2195513" y="6021388"/>
            <a:ext cx="5472112" cy="457200"/>
          </a:xfrm>
          <a:prstGeom prst="rect">
            <a:avLst/>
          </a:prstGeom>
          <a:noFill/>
          <a:ln w="9525">
            <a:noFill/>
          </a:ln>
        </p:spPr>
        <p:txBody>
          <a:bodyPr>
            <a:spAutoFit/>
          </a:bodyPr>
          <a:p>
            <a:pPr>
              <a:spcBef>
                <a:spcPct val="50000"/>
              </a:spcBef>
            </a:pPr>
            <a:r>
              <a:rPr lang="zh-CN" altLang="en-US" sz="2400" b="1" dirty="0">
                <a:solidFill>
                  <a:srgbClr val="A50021"/>
                </a:solidFill>
                <a:effectLst>
                  <a:outerShdw blurRad="38100" dist="38100" dir="2700000">
                    <a:srgbClr val="C0C0C0"/>
                  </a:outerShdw>
                </a:effectLst>
                <a:latin typeface="Times New Roman" panose="02020603050405020304" pitchFamily="2" charset="0"/>
              </a:rPr>
              <a:t>几代产品中输入级的变化最大！</a:t>
            </a:r>
            <a:endParaRPr lang="zh-CN" altLang="en-US" sz="2400" b="1" dirty="0">
              <a:solidFill>
                <a:srgbClr val="A50021"/>
              </a:solidFill>
              <a:effectLst>
                <a:outerShdw blurRad="38100" dist="38100" dir="2700000">
                  <a:srgbClr val="C0C0C0"/>
                </a:outerShdw>
              </a:effectLst>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2">
                                            <p:txEl>
                                              <p:charRg st="0" end="32"/>
                                            </p:txEl>
                                          </p:spTgt>
                                        </p:tgtEl>
                                        <p:attrNameLst>
                                          <p:attrName>style.visibility</p:attrName>
                                        </p:attrNameLst>
                                      </p:cBhvr>
                                      <p:to>
                                        <p:strVal val="visible"/>
                                      </p:to>
                                    </p:set>
                                    <p:animEffect transition="in" filter="wipe(left)">
                                      <p:cBhvr>
                                        <p:cTn id="7" dur="500"/>
                                        <p:tgtEl>
                                          <p:spTgt spid="7172">
                                            <p:txEl>
                                              <p:charRg st="0" end="3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1">
                                            <p:txEl>
                                              <p:charRg st="0" end="41"/>
                                            </p:txEl>
                                          </p:spTgt>
                                        </p:tgtEl>
                                        <p:attrNameLst>
                                          <p:attrName>style.visibility</p:attrName>
                                        </p:attrNameLst>
                                      </p:cBhvr>
                                      <p:to>
                                        <p:strVal val="visible"/>
                                      </p:to>
                                    </p:set>
                                    <p:animEffect transition="in" filter="wipe(left)">
                                      <p:cBhvr>
                                        <p:cTn id="12" dur="500"/>
                                        <p:tgtEl>
                                          <p:spTgt spid="7171">
                                            <p:txEl>
                                              <p:charRg st="0" end="4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1">
                                            <p:txEl>
                                              <p:charRg st="41" end="72"/>
                                            </p:txEl>
                                          </p:spTgt>
                                        </p:tgtEl>
                                        <p:attrNameLst>
                                          <p:attrName>style.visibility</p:attrName>
                                        </p:attrNameLst>
                                      </p:cBhvr>
                                      <p:to>
                                        <p:strVal val="visible"/>
                                      </p:to>
                                    </p:set>
                                    <p:animEffect transition="in" filter="wipe(left)">
                                      <p:cBhvr>
                                        <p:cTn id="17" dur="500"/>
                                        <p:tgtEl>
                                          <p:spTgt spid="7171">
                                            <p:txEl>
                                              <p:charRg st="41" end="7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71">
                                            <p:txEl>
                                              <p:charRg st="72" end="111"/>
                                            </p:txEl>
                                          </p:spTgt>
                                        </p:tgtEl>
                                        <p:attrNameLst>
                                          <p:attrName>style.visibility</p:attrName>
                                        </p:attrNameLst>
                                      </p:cBhvr>
                                      <p:to>
                                        <p:strVal val="visible"/>
                                      </p:to>
                                    </p:set>
                                    <p:animEffect transition="in" filter="wipe(left)">
                                      <p:cBhvr>
                                        <p:cTn id="22" dur="500"/>
                                        <p:tgtEl>
                                          <p:spTgt spid="7171">
                                            <p:txEl>
                                              <p:charRg st="72" end="1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74"/>
                                        </p:tgtEl>
                                        <p:attrNameLst>
                                          <p:attrName>style.visibility</p:attrName>
                                        </p:attrNameLst>
                                      </p:cBhvr>
                                      <p:to>
                                        <p:strVal val="visible"/>
                                      </p:to>
                                    </p:set>
                                    <p:animEffect transition="in" filter="wipe(left)">
                                      <p:cBhvr>
                                        <p:cTn id="2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172" grpId="0" build="p"/>
      <p:bldP spid="71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179388" y="908050"/>
            <a:ext cx="8077200" cy="498475"/>
          </a:xfrm>
        </p:spPr>
        <p:txBody>
          <a:bodyPr vert="horz" wrap="square" anchor="ctr"/>
          <a:p>
            <a:pPr algn="l" eaLnBrk="1" hangingPunct="1"/>
            <a:r>
              <a:rPr lang="zh-CN" altLang="en-US" sz="3600">
                <a:solidFill>
                  <a:srgbClr val="000000"/>
                </a:solidFill>
                <a:ea typeface="华文行楷" panose="02010800040101010101" pitchFamily="2" charset="-122"/>
              </a:rPr>
              <a:t>三、</a:t>
            </a:r>
            <a:r>
              <a:rPr lang="zh-CN" altLang="en-US" sz="3600">
                <a:solidFill>
                  <a:srgbClr val="000000"/>
                </a:solidFill>
                <a:latin typeface="宋体" panose="02010600030101010101" pitchFamily="2" charset="-122"/>
                <a:ea typeface="华文行楷" panose="02010800040101010101" pitchFamily="2" charset="-122"/>
              </a:rPr>
              <a:t>集成运放的电压传输特性</a:t>
            </a:r>
            <a:endParaRPr lang="zh-CN" altLang="en-US" sz="2800">
              <a:solidFill>
                <a:srgbClr val="000000"/>
              </a:solidFill>
              <a:ea typeface="华文行楷" panose="02010800040101010101" pitchFamily="2" charset="-122"/>
            </a:endParaRPr>
          </a:p>
        </p:txBody>
      </p:sp>
      <p:sp>
        <p:nvSpPr>
          <p:cNvPr id="8195" name="Text Box 3"/>
          <p:cNvSpPr txBox="1"/>
          <p:nvPr/>
        </p:nvSpPr>
        <p:spPr>
          <a:xfrm>
            <a:off x="668338" y="4595813"/>
            <a:ext cx="8153400" cy="895350"/>
          </a:xfrm>
          <a:prstGeom prst="rect">
            <a:avLst/>
          </a:prstGeom>
          <a:noFill/>
          <a:ln w="9525">
            <a:noFill/>
          </a:ln>
        </p:spPr>
        <p:txBody>
          <a:bodyPr>
            <a:spAutoFit/>
          </a:bodyPr>
          <a:p>
            <a:pPr>
              <a:lnSpc>
                <a:spcPct val="110000"/>
              </a:lnSpc>
            </a:pPr>
            <a:r>
              <a:rPr lang="en-US" altLang="x-none" sz="2000" dirty="0">
                <a:latin typeface="Times New Roman" panose="02020603050405020304" pitchFamily="2" charset="0"/>
              </a:rPr>
              <a:t>     </a:t>
            </a:r>
            <a:r>
              <a:rPr lang="zh-CN" altLang="en-US" sz="2400" b="1" dirty="0">
                <a:solidFill>
                  <a:srgbClr val="000000"/>
                </a:solidFill>
                <a:latin typeface="Times New Roman" panose="02020603050405020304" pitchFamily="2" charset="0"/>
              </a:rPr>
              <a:t>由于</a:t>
            </a:r>
            <a:r>
              <a:rPr lang="zh-CN" altLang="en-US" sz="2400" b="1" i="1" dirty="0">
                <a:solidFill>
                  <a:srgbClr val="000000"/>
                </a:solidFill>
                <a:latin typeface="Times New Roman" panose="02020603050405020304" pitchFamily="2" charset="0"/>
              </a:rPr>
              <a:t>A</a:t>
            </a:r>
            <a:r>
              <a:rPr lang="zh-CN" altLang="en-US" sz="2400" b="1" baseline="-25000" dirty="0">
                <a:solidFill>
                  <a:srgbClr val="000000"/>
                </a:solidFill>
                <a:latin typeface="Times New Roman" panose="02020603050405020304" pitchFamily="2" charset="0"/>
              </a:rPr>
              <a:t>od</a:t>
            </a:r>
            <a:r>
              <a:rPr lang="zh-CN" altLang="en-US" sz="2400" b="1" dirty="0">
                <a:solidFill>
                  <a:srgbClr val="000000"/>
                </a:solidFill>
                <a:latin typeface="Times New Roman" panose="02020603050405020304" pitchFamily="2" charset="0"/>
              </a:rPr>
              <a:t>高达几十万倍，所以集成运放工作在线性区时的最大输入电压(</a:t>
            </a: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P</a:t>
            </a:r>
            <a:r>
              <a:rPr lang="zh-CN" altLang="en-US" sz="2400" b="1" dirty="0">
                <a:solidFill>
                  <a:srgbClr val="000000"/>
                </a:solidFill>
                <a:latin typeface="Times New Roman" panose="02020603050405020304" pitchFamily="2" charset="0"/>
              </a:rPr>
              <a:t>－</a:t>
            </a: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N</a:t>
            </a:r>
            <a:r>
              <a:rPr lang="zh-CN" altLang="en-US" sz="2400" b="1" dirty="0">
                <a:solidFill>
                  <a:srgbClr val="000000"/>
                </a:solidFill>
                <a:latin typeface="Times New Roman" panose="02020603050405020304" pitchFamily="2" charset="0"/>
              </a:rPr>
              <a:t>)的数值仅为几十～一百多微伏。</a:t>
            </a:r>
            <a:endParaRPr lang="zh-CN" altLang="en-US" sz="2400" b="1" dirty="0">
              <a:solidFill>
                <a:srgbClr val="CC0066"/>
              </a:solidFill>
              <a:latin typeface="Times New Roman" panose="02020603050405020304" pitchFamily="2" charset="0"/>
            </a:endParaRPr>
          </a:p>
        </p:txBody>
      </p:sp>
      <p:graphicFrame>
        <p:nvGraphicFramePr>
          <p:cNvPr id="8196" name="Object 4"/>
          <p:cNvGraphicFramePr>
            <a:graphicFrameLocks noChangeAspect="1"/>
          </p:cNvGraphicFramePr>
          <p:nvPr/>
        </p:nvGraphicFramePr>
        <p:xfrm>
          <a:off x="882650" y="1673225"/>
          <a:ext cx="3352800" cy="1392238"/>
        </p:xfrm>
        <a:graphic>
          <a:graphicData uri="http://schemas.openxmlformats.org/presentationml/2006/ole">
            <mc:AlternateContent xmlns:mc="http://schemas.openxmlformats.org/markup-compatibility/2006">
              <mc:Choice xmlns:v="urn:schemas-microsoft-com:vml" Requires="v">
                <p:oleObj spid="_x0000_s3079" name="" r:id="rId1" imgW="9667875" imgH="4010025" progId="">
                  <p:embed/>
                </p:oleObj>
              </mc:Choice>
              <mc:Fallback>
                <p:oleObj name="" r:id="rId1" imgW="9667875" imgH="4010025" progId="">
                  <p:embed/>
                  <p:pic>
                    <p:nvPicPr>
                      <p:cNvPr id="0" name="图片 3078"/>
                      <p:cNvPicPr/>
                      <p:nvPr/>
                    </p:nvPicPr>
                    <p:blipFill>
                      <a:blip r:embed="rId2"/>
                      <a:stretch>
                        <a:fillRect/>
                      </a:stretch>
                    </p:blipFill>
                    <p:spPr>
                      <a:xfrm>
                        <a:off x="882650" y="1673225"/>
                        <a:ext cx="3352800" cy="1392238"/>
                      </a:xfrm>
                      <a:prstGeom prst="rect">
                        <a:avLst/>
                      </a:prstGeom>
                      <a:noFill/>
                      <a:ln w="38100">
                        <a:noFill/>
                        <a:miter/>
                      </a:ln>
                    </p:spPr>
                  </p:pic>
                </p:oleObj>
              </mc:Fallback>
            </mc:AlternateContent>
          </a:graphicData>
        </a:graphic>
      </p:graphicFrame>
      <p:graphicFrame>
        <p:nvGraphicFramePr>
          <p:cNvPr id="8197" name="Object 5"/>
          <p:cNvGraphicFramePr>
            <a:graphicFrameLocks noChangeAspect="1"/>
          </p:cNvGraphicFramePr>
          <p:nvPr/>
        </p:nvGraphicFramePr>
        <p:xfrm>
          <a:off x="4859338" y="1700213"/>
          <a:ext cx="2971800" cy="2428875"/>
        </p:xfrm>
        <a:graphic>
          <a:graphicData uri="http://schemas.openxmlformats.org/presentationml/2006/ole">
            <mc:AlternateContent xmlns:mc="http://schemas.openxmlformats.org/markup-compatibility/2006">
              <mc:Choice xmlns:v="urn:schemas-microsoft-com:vml" Requires="v">
                <p:oleObj spid="_x0000_s3080" name="" r:id="rId3" imgW="9896475" imgH="8086725" progId="">
                  <p:embed/>
                </p:oleObj>
              </mc:Choice>
              <mc:Fallback>
                <p:oleObj name="" r:id="rId3" imgW="9896475" imgH="8086725" progId="">
                  <p:embed/>
                  <p:pic>
                    <p:nvPicPr>
                      <p:cNvPr id="0" name="图片 3079"/>
                      <p:cNvPicPr/>
                      <p:nvPr/>
                    </p:nvPicPr>
                    <p:blipFill>
                      <a:blip r:embed="rId4"/>
                      <a:stretch>
                        <a:fillRect/>
                      </a:stretch>
                    </p:blipFill>
                    <p:spPr>
                      <a:xfrm>
                        <a:off x="4859338" y="1700213"/>
                        <a:ext cx="2971800" cy="2428875"/>
                      </a:xfrm>
                      <a:prstGeom prst="rect">
                        <a:avLst/>
                      </a:prstGeom>
                      <a:noFill/>
                      <a:ln w="38100">
                        <a:noFill/>
                        <a:miter/>
                      </a:ln>
                    </p:spPr>
                  </p:pic>
                </p:oleObj>
              </mc:Fallback>
            </mc:AlternateContent>
          </a:graphicData>
        </a:graphic>
      </p:graphicFrame>
      <p:sp>
        <p:nvSpPr>
          <p:cNvPr id="8198" name="Text Box 6"/>
          <p:cNvSpPr txBox="1"/>
          <p:nvPr/>
        </p:nvSpPr>
        <p:spPr>
          <a:xfrm>
            <a:off x="820738" y="3224213"/>
            <a:ext cx="3810000" cy="1306512"/>
          </a:xfrm>
          <a:prstGeom prst="rect">
            <a:avLst/>
          </a:prstGeom>
          <a:solidFill>
            <a:srgbClr val="66FFFF"/>
          </a:solidFill>
          <a:ln w="9525" cap="flat" cmpd="sng">
            <a:solidFill>
              <a:srgbClr val="FF0000"/>
            </a:solidFill>
            <a:prstDash val="solid"/>
            <a:miter/>
            <a:headEnd type="none" w="med" len="med"/>
            <a:tailEnd type="none" w="med" len="med"/>
          </a:ln>
        </p:spPr>
        <p:txBody>
          <a:bodyPr>
            <a:spAutoFit/>
          </a:bodyPr>
          <a:p>
            <a:pPr>
              <a:lnSpc>
                <a:spcPct val="110000"/>
              </a:lnSpc>
            </a:pPr>
            <a:r>
              <a:rPr lang="zh-CN" altLang="en-US" sz="2400" b="1" dirty="0">
                <a:solidFill>
                  <a:srgbClr val="000000"/>
                </a:solidFill>
                <a:latin typeface="Times New Roman" panose="02020603050405020304" pitchFamily="2" charset="0"/>
              </a:rPr>
              <a:t>在线性区：</a:t>
            </a:r>
            <a:endParaRPr lang="zh-CN" altLang="en-US" sz="2400" b="1" dirty="0">
              <a:solidFill>
                <a:srgbClr val="000000"/>
              </a:solidFill>
              <a:latin typeface="Times New Roman" panose="02020603050405020304" pitchFamily="2" charset="0"/>
            </a:endParaRPr>
          </a:p>
          <a:p>
            <a:pPr>
              <a:lnSpc>
                <a:spcPct val="110000"/>
              </a:lnSpc>
            </a:pP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O</a:t>
            </a:r>
            <a:r>
              <a:rPr lang="zh-CN" altLang="en-US" sz="2400" b="1" dirty="0">
                <a:solidFill>
                  <a:srgbClr val="000000"/>
                </a:solidFill>
                <a:latin typeface="Times New Roman" panose="02020603050405020304" pitchFamily="2" charset="0"/>
              </a:rPr>
              <a:t>＝</a:t>
            </a:r>
            <a:r>
              <a:rPr lang="zh-CN" altLang="en-US" sz="2400" b="1" i="1" dirty="0">
                <a:solidFill>
                  <a:srgbClr val="000000"/>
                </a:solidFill>
                <a:latin typeface="Times New Roman" panose="02020603050405020304" pitchFamily="2" charset="0"/>
              </a:rPr>
              <a:t>A</a:t>
            </a:r>
            <a:r>
              <a:rPr lang="zh-CN" altLang="en-US" sz="2400" b="1" baseline="-25000" dirty="0">
                <a:solidFill>
                  <a:srgbClr val="000000"/>
                </a:solidFill>
                <a:latin typeface="Times New Roman" panose="02020603050405020304" pitchFamily="2" charset="0"/>
              </a:rPr>
              <a:t>od</a:t>
            </a:r>
            <a:r>
              <a:rPr lang="zh-CN" altLang="en-US" sz="2400" b="1" dirty="0">
                <a:solidFill>
                  <a:srgbClr val="000000"/>
                </a:solidFill>
                <a:latin typeface="Times New Roman" panose="02020603050405020304" pitchFamily="2" charset="0"/>
              </a:rPr>
              <a:t>(</a:t>
            </a: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P</a:t>
            </a:r>
            <a:r>
              <a:rPr lang="zh-CN" altLang="en-US" sz="2400" b="1" dirty="0">
                <a:solidFill>
                  <a:srgbClr val="000000"/>
                </a:solidFill>
                <a:latin typeface="Times New Roman" panose="02020603050405020304" pitchFamily="2" charset="0"/>
              </a:rPr>
              <a:t>－</a:t>
            </a: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N</a:t>
            </a:r>
            <a:r>
              <a:rPr lang="zh-CN" altLang="en-US" sz="2400" b="1" dirty="0">
                <a:solidFill>
                  <a:srgbClr val="000000"/>
                </a:solidFill>
                <a:latin typeface="Times New Roman" panose="02020603050405020304" pitchFamily="2" charset="0"/>
              </a:rPr>
              <a:t>)</a:t>
            </a:r>
            <a:endParaRPr lang="en-US" altLang="x-none" sz="2400" b="1" dirty="0">
              <a:solidFill>
                <a:srgbClr val="000000"/>
              </a:solidFill>
              <a:latin typeface="Times New Roman" panose="02020603050405020304" pitchFamily="2" charset="0"/>
            </a:endParaRPr>
          </a:p>
          <a:p>
            <a:pPr>
              <a:lnSpc>
                <a:spcPct val="110000"/>
              </a:lnSpc>
            </a:pPr>
            <a:r>
              <a:rPr lang="zh-CN" altLang="en-US" sz="2400" b="1" dirty="0">
                <a:solidFill>
                  <a:srgbClr val="000000"/>
                </a:solidFill>
                <a:latin typeface="Times New Roman" panose="02020603050405020304" pitchFamily="2" charset="0"/>
              </a:rPr>
              <a:t> </a:t>
            </a:r>
            <a:r>
              <a:rPr lang="zh-CN" altLang="en-US" sz="2400" b="1" i="1" dirty="0">
                <a:solidFill>
                  <a:srgbClr val="000000"/>
                </a:solidFill>
                <a:latin typeface="Times New Roman" panose="02020603050405020304" pitchFamily="2" charset="0"/>
              </a:rPr>
              <a:t>A</a:t>
            </a:r>
            <a:r>
              <a:rPr lang="zh-CN" altLang="en-US" sz="2400" b="1" baseline="-25000" dirty="0">
                <a:solidFill>
                  <a:srgbClr val="000000"/>
                </a:solidFill>
                <a:latin typeface="Times New Roman" panose="02020603050405020304" pitchFamily="2" charset="0"/>
              </a:rPr>
              <a:t>od</a:t>
            </a:r>
            <a:r>
              <a:rPr lang="zh-CN" altLang="en-US" sz="2400" b="1" dirty="0">
                <a:solidFill>
                  <a:srgbClr val="000000"/>
                </a:solidFill>
                <a:latin typeface="Times New Roman" panose="02020603050405020304" pitchFamily="2" charset="0"/>
              </a:rPr>
              <a:t>是开环差模放大倍数。</a:t>
            </a:r>
            <a:endParaRPr lang="zh-CN" altLang="en-US" sz="2400" b="1" dirty="0">
              <a:solidFill>
                <a:srgbClr val="000000"/>
              </a:solidFill>
              <a:latin typeface="Times New Roman" panose="02020603050405020304" pitchFamily="2" charset="0"/>
            </a:endParaRPr>
          </a:p>
        </p:txBody>
      </p:sp>
      <p:grpSp>
        <p:nvGrpSpPr>
          <p:cNvPr id="8199" name="Group 7"/>
          <p:cNvGrpSpPr/>
          <p:nvPr/>
        </p:nvGrpSpPr>
        <p:grpSpPr>
          <a:xfrm>
            <a:off x="5621338" y="3440113"/>
            <a:ext cx="2438400" cy="850900"/>
            <a:chOff x="0" y="0"/>
            <a:chExt cx="1536" cy="536"/>
          </a:xfrm>
        </p:grpSpPr>
        <p:sp>
          <p:nvSpPr>
            <p:cNvPr id="8200" name="AutoShape 8"/>
            <p:cNvSpPr/>
            <p:nvPr/>
          </p:nvSpPr>
          <p:spPr>
            <a:xfrm>
              <a:off x="921" y="0"/>
              <a:ext cx="615" cy="536"/>
            </a:xfrm>
            <a:prstGeom prst="borderCallout1">
              <a:avLst>
                <a:gd name="adj1" fmla="val 13431"/>
                <a:gd name="adj2" fmla="val -7806"/>
                <a:gd name="adj3" fmla="val -158769"/>
                <a:gd name="adj4" fmla="val -50894"/>
              </a:avLst>
            </a:prstGeom>
            <a:solidFill>
              <a:srgbClr val="FFFFCC"/>
            </a:solidFill>
            <a:ln w="19050" cap="flat" cmpd="sng">
              <a:solidFill>
                <a:srgbClr val="FF0000"/>
              </a:solidFill>
              <a:prstDash val="solid"/>
              <a:miter/>
              <a:headEnd type="none" w="med" len="med"/>
              <a:tailEnd type="none" w="med" len="med"/>
            </a:ln>
          </p:spPr>
          <p:txBody>
            <a:bodyPr/>
            <a:p>
              <a:pPr algn="ctr"/>
              <a:r>
                <a:rPr lang="zh-CN" altLang="en-US" sz="2400" b="1" dirty="0">
                  <a:latin typeface="Times New Roman" panose="02020603050405020304" pitchFamily="2" charset="0"/>
                </a:rPr>
                <a:t>非线性区</a:t>
              </a:r>
              <a:endParaRPr lang="zh-CN" altLang="en-US" sz="2400" b="1" dirty="0">
                <a:latin typeface="Times New Roman" panose="02020603050405020304" pitchFamily="2" charset="0"/>
              </a:endParaRPr>
            </a:p>
          </p:txBody>
        </p:sp>
        <p:sp>
          <p:nvSpPr>
            <p:cNvPr id="8201" name="Line 9"/>
            <p:cNvSpPr/>
            <p:nvPr/>
          </p:nvSpPr>
          <p:spPr>
            <a:xfrm flipV="1">
              <a:off x="0" y="152"/>
              <a:ext cx="912" cy="192"/>
            </a:xfrm>
            <a:prstGeom prst="line">
              <a:avLst/>
            </a:prstGeom>
            <a:ln w="19050" cap="flat" cmpd="sng">
              <a:solidFill>
                <a:srgbClr val="FF0000"/>
              </a:solidFill>
              <a:prstDash val="solid"/>
              <a:headEnd type="none" w="med" len="med"/>
              <a:tailEnd type="none" w="med" len="med"/>
            </a:ln>
          </p:spPr>
        </p:sp>
      </p:grpSp>
      <p:sp>
        <p:nvSpPr>
          <p:cNvPr id="8202" name="Text Box 10"/>
          <p:cNvSpPr txBox="1"/>
          <p:nvPr/>
        </p:nvSpPr>
        <p:spPr>
          <a:xfrm>
            <a:off x="820738" y="5510213"/>
            <a:ext cx="7772400" cy="904875"/>
          </a:xfrm>
          <a:prstGeom prst="rect">
            <a:avLst/>
          </a:prstGeom>
          <a:solidFill>
            <a:srgbClr val="66FFFF"/>
          </a:solidFill>
          <a:ln w="9525" cap="flat" cmpd="sng">
            <a:solidFill>
              <a:srgbClr val="FF0000"/>
            </a:solidFill>
            <a:prstDash val="solid"/>
            <a:miter/>
            <a:headEnd type="none" w="med" len="med"/>
            <a:tailEnd type="none" w="med" len="med"/>
          </a:ln>
        </p:spPr>
        <p:txBody>
          <a:bodyPr>
            <a:spAutoFit/>
          </a:bodyPr>
          <a:p>
            <a:pPr>
              <a:lnSpc>
                <a:spcPct val="110000"/>
              </a:lnSpc>
            </a:pPr>
            <a:r>
              <a:rPr lang="en-US" altLang="x-none" sz="2400" b="1" dirty="0">
                <a:solidFill>
                  <a:srgbClr val="CC0066"/>
                </a:solidFill>
                <a:latin typeface="Times New Roman" panose="02020603050405020304" pitchFamily="2" charset="0"/>
              </a:rPr>
              <a:t>     </a:t>
            </a:r>
            <a:r>
              <a:rPr lang="zh-CN" altLang="en-US" sz="2400" b="1" dirty="0">
                <a:solidFill>
                  <a:srgbClr val="000000"/>
                </a:solidFill>
                <a:latin typeface="Times New Roman" panose="02020603050405020304" pitchFamily="2" charset="0"/>
              </a:rPr>
              <a:t>(</a:t>
            </a: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P</a:t>
            </a:r>
            <a:r>
              <a:rPr lang="zh-CN" altLang="en-US" sz="2400" b="1" dirty="0">
                <a:solidFill>
                  <a:srgbClr val="000000"/>
                </a:solidFill>
                <a:latin typeface="Times New Roman" panose="02020603050405020304" pitchFamily="2" charset="0"/>
              </a:rPr>
              <a:t>－</a:t>
            </a:r>
            <a:r>
              <a:rPr lang="zh-CN" altLang="en-US" sz="2400" b="1" i="1" dirty="0">
                <a:solidFill>
                  <a:srgbClr val="000000"/>
                </a:solidFill>
                <a:latin typeface="Times New Roman" panose="02020603050405020304" pitchFamily="2" charset="0"/>
              </a:rPr>
              <a:t>u</a:t>
            </a:r>
            <a:r>
              <a:rPr lang="zh-CN" altLang="en-US" sz="2400" b="1" baseline="-25000" dirty="0">
                <a:solidFill>
                  <a:srgbClr val="000000"/>
                </a:solidFill>
                <a:latin typeface="Times New Roman" panose="02020603050405020304" pitchFamily="2" charset="0"/>
              </a:rPr>
              <a:t>N</a:t>
            </a:r>
            <a:r>
              <a:rPr lang="zh-CN" altLang="en-US" sz="2400" b="1" dirty="0">
                <a:solidFill>
                  <a:srgbClr val="000000"/>
                </a:solidFill>
                <a:latin typeface="Times New Roman" panose="02020603050405020304" pitchFamily="2" charset="0"/>
              </a:rPr>
              <a:t>)的数值大于一定值时，</a:t>
            </a:r>
            <a:r>
              <a:rPr lang="zh-CN" altLang="en-US" sz="2400" b="1" dirty="0">
                <a:latin typeface="Times New Roman" panose="02020603050405020304" pitchFamily="2" charset="0"/>
              </a:rPr>
              <a:t>集成运放的输出不是＋</a:t>
            </a:r>
            <a:r>
              <a:rPr lang="zh-CN" altLang="en-US" sz="2400" b="1" i="1" dirty="0">
                <a:latin typeface="Times New Roman" panose="02020603050405020304" pitchFamily="2" charset="0"/>
              </a:rPr>
              <a:t>U</a:t>
            </a:r>
            <a:r>
              <a:rPr lang="zh-CN" altLang="en-US" sz="2400" b="1" baseline="-25000" dirty="0">
                <a:latin typeface="Times New Roman" panose="02020603050405020304" pitchFamily="2" charset="0"/>
              </a:rPr>
              <a:t>OM</a:t>
            </a:r>
            <a:r>
              <a:rPr lang="en-US" altLang="x-none" sz="2400" b="1" baseline="-25000" dirty="0">
                <a:latin typeface="Times New Roman" panose="02020603050405020304" pitchFamily="2" charset="0"/>
              </a:rPr>
              <a:t> </a:t>
            </a:r>
            <a:r>
              <a:rPr lang="zh-CN" altLang="en-US" sz="2400" b="1" dirty="0">
                <a:latin typeface="Times New Roman" panose="02020603050405020304" pitchFamily="2" charset="0"/>
              </a:rPr>
              <a:t>,</a:t>
            </a:r>
            <a:r>
              <a:rPr lang="en-US" altLang="x-none" sz="2400" b="1" dirty="0">
                <a:latin typeface="Times New Roman" panose="02020603050405020304" pitchFamily="2" charset="0"/>
              </a:rPr>
              <a:t> </a:t>
            </a:r>
            <a:r>
              <a:rPr lang="zh-CN" altLang="en-US" sz="2400" b="1" dirty="0">
                <a:latin typeface="Times New Roman" panose="02020603050405020304" pitchFamily="2" charset="0"/>
              </a:rPr>
              <a:t>就是－</a:t>
            </a:r>
            <a:r>
              <a:rPr lang="zh-CN" altLang="en-US" sz="2400" b="1" i="1" dirty="0">
                <a:latin typeface="Times New Roman" panose="02020603050405020304" pitchFamily="2" charset="0"/>
              </a:rPr>
              <a:t>U</a:t>
            </a:r>
            <a:r>
              <a:rPr lang="zh-CN" altLang="en-US" sz="2400" b="1" baseline="-25000" dirty="0">
                <a:latin typeface="Times New Roman" panose="02020603050405020304" pitchFamily="2" charset="0"/>
              </a:rPr>
              <a:t>OM</a:t>
            </a:r>
            <a:r>
              <a:rPr lang="zh-CN" altLang="en-US" sz="2400" b="1" dirty="0">
                <a:latin typeface="Times New Roman" panose="02020603050405020304" pitchFamily="2" charset="0"/>
              </a:rPr>
              <a:t>，即集成运放工作在非线性区。</a:t>
            </a:r>
            <a:endParaRPr lang="zh-CN" altLang="en-US" sz="2400" b="1" dirty="0">
              <a:latin typeface="Times New Roman" panose="02020603050405020304" pitchFamily="2" charset="0"/>
            </a:endParaRPr>
          </a:p>
        </p:txBody>
      </p:sp>
      <p:sp>
        <p:nvSpPr>
          <p:cNvPr id="8203" name="Text Box 11"/>
          <p:cNvSpPr txBox="1"/>
          <p:nvPr/>
        </p:nvSpPr>
        <p:spPr>
          <a:xfrm>
            <a:off x="4194175" y="1601788"/>
            <a:ext cx="2376488" cy="457200"/>
          </a:xfrm>
          <a:prstGeom prst="rect">
            <a:avLst/>
          </a:prstGeom>
          <a:noFill/>
          <a:ln w="9525">
            <a:noFill/>
          </a:ln>
        </p:spPr>
        <p:txBody>
          <a:bodyPr>
            <a:spAutoFit/>
          </a:bodyPr>
          <a:p>
            <a:pPr>
              <a:spcBef>
                <a:spcPct val="50000"/>
              </a:spcBef>
            </a:pPr>
            <a:r>
              <a:rPr lang="en-US" altLang="x-none" sz="2400" b="1" i="1" dirty="0">
                <a:solidFill>
                  <a:srgbClr val="000000"/>
                </a:solidFill>
                <a:latin typeface="Times New Roman" panose="02020603050405020304" pitchFamily="2" charset="0"/>
              </a:rPr>
              <a:t>u</a:t>
            </a:r>
            <a:r>
              <a:rPr lang="en-US" altLang="x-none" sz="2400" b="1" baseline="-25000" dirty="0">
                <a:solidFill>
                  <a:srgbClr val="000000"/>
                </a:solidFill>
                <a:latin typeface="Times New Roman" panose="02020603050405020304" pitchFamily="2" charset="0"/>
              </a:rPr>
              <a:t>O</a:t>
            </a:r>
            <a:r>
              <a:rPr lang="en-US" altLang="x-none" sz="2400" b="1" dirty="0">
                <a:solidFill>
                  <a:srgbClr val="000000"/>
                </a:solidFill>
                <a:latin typeface="Times New Roman" panose="02020603050405020304" pitchFamily="2" charset="0"/>
              </a:rPr>
              <a:t>=</a:t>
            </a:r>
            <a:r>
              <a:rPr lang="en-US" altLang="x-none" sz="2400" b="1" i="1" dirty="0">
                <a:solidFill>
                  <a:srgbClr val="000000"/>
                </a:solidFill>
                <a:latin typeface="Times New Roman" panose="02020603050405020304" pitchFamily="2" charset="0"/>
              </a:rPr>
              <a:t>f</a:t>
            </a:r>
            <a:r>
              <a:rPr lang="en-US" altLang="x-none" sz="2400" b="1" dirty="0">
                <a:solidFill>
                  <a:srgbClr val="000000"/>
                </a:solidFill>
                <a:latin typeface="Times New Roman" panose="02020603050405020304" pitchFamily="2" charset="0"/>
              </a:rPr>
              <a:t>(</a:t>
            </a:r>
            <a:r>
              <a:rPr lang="en-US" altLang="x-none" sz="2400" b="1" i="1" dirty="0">
                <a:solidFill>
                  <a:srgbClr val="000000"/>
                </a:solidFill>
                <a:latin typeface="Times New Roman" panose="02020603050405020304" pitchFamily="2" charset="0"/>
              </a:rPr>
              <a:t>u</a:t>
            </a:r>
            <a:r>
              <a:rPr lang="en-US" altLang="x-none" sz="2400" b="1" baseline="-25000" dirty="0">
                <a:solidFill>
                  <a:srgbClr val="000000"/>
                </a:solidFill>
                <a:latin typeface="Times New Roman" panose="02020603050405020304" pitchFamily="2" charset="0"/>
              </a:rPr>
              <a:t>P</a:t>
            </a:r>
            <a:r>
              <a:rPr lang="en-US" altLang="x-none" sz="2400" b="1" dirty="0">
                <a:solidFill>
                  <a:srgbClr val="000000"/>
                </a:solidFill>
                <a:latin typeface="Times New Roman" panose="02020603050405020304" pitchFamily="2" charset="0"/>
              </a:rPr>
              <a:t>-</a:t>
            </a:r>
            <a:r>
              <a:rPr lang="en-US" altLang="x-none" sz="2400" b="1" i="1" dirty="0">
                <a:solidFill>
                  <a:srgbClr val="000000"/>
                </a:solidFill>
                <a:latin typeface="Times New Roman" panose="02020603050405020304" pitchFamily="2" charset="0"/>
              </a:rPr>
              <a:t>u</a:t>
            </a:r>
            <a:r>
              <a:rPr lang="en-US" altLang="x-none" sz="2400" b="1" baseline="-25000" dirty="0">
                <a:solidFill>
                  <a:srgbClr val="000000"/>
                </a:solidFill>
                <a:latin typeface="Times New Roman" panose="02020603050405020304" pitchFamily="2" charset="0"/>
              </a:rPr>
              <a:t>N</a:t>
            </a:r>
            <a:r>
              <a:rPr lang="en-US" altLang="x-none" sz="2400" b="1" dirty="0">
                <a:solidFill>
                  <a:srgbClr val="000000"/>
                </a:solidFill>
                <a:latin typeface="Times New Roman" panose="02020603050405020304" pitchFamily="2" charset="0"/>
              </a:rPr>
              <a:t>)</a:t>
            </a:r>
            <a:endParaRPr lang="en-US" altLang="x-none" sz="2400" b="1" dirty="0">
              <a:solidFill>
                <a:srgbClr val="000000"/>
              </a:solidFill>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wipe(left)">
                                      <p:cBhvr>
                                        <p:cTn id="7" dur="500"/>
                                        <p:tgtEl>
                                          <p:spTgt spid="82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wipe(left)">
                                      <p:cBhvr>
                                        <p:cTn id="12" dur="500"/>
                                        <p:tgtEl>
                                          <p:spTgt spid="81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wipe(left)">
                                      <p:cBhvr>
                                        <p:cTn id="17" dur="500"/>
                                        <p:tgtEl>
                                          <p:spTgt spid="81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5">
                                            <p:txEl>
                                              <p:charRg st="0" end="59"/>
                                            </p:txEl>
                                          </p:spTgt>
                                        </p:tgtEl>
                                        <p:attrNameLst>
                                          <p:attrName>style.visibility</p:attrName>
                                        </p:attrNameLst>
                                      </p:cBhvr>
                                      <p:to>
                                        <p:strVal val="visible"/>
                                      </p:to>
                                    </p:set>
                                    <p:animEffect transition="in" filter="wipe(left)">
                                      <p:cBhvr>
                                        <p:cTn id="22" dur="500"/>
                                        <p:tgtEl>
                                          <p:spTgt spid="8195">
                                            <p:txEl>
                                              <p:charRg st="0" end="5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1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202"/>
                                        </p:tgtEl>
                                        <p:attrNameLst>
                                          <p:attrName>style.visibility</p:attrName>
                                        </p:attrNameLst>
                                      </p:cBhvr>
                                      <p:to>
                                        <p:strVal val="visible"/>
                                      </p:to>
                                    </p:set>
                                    <p:animEffect transition="in" filter="wipe(left)">
                                      <p:cBhvr>
                                        <p:cTn id="31"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8198" grpId="0" bldLvl="0" animBg="1"/>
      <p:bldP spid="8202" grpId="0" bldLvl="0" animBg="1"/>
      <p:bldP spid="820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ctrTitle"/>
          </p:nvPr>
        </p:nvSpPr>
        <p:spPr>
          <a:xfrm>
            <a:off x="457200" y="1341438"/>
            <a:ext cx="7772400" cy="863600"/>
          </a:xfrm>
        </p:spPr>
        <p:txBody>
          <a:bodyPr wrap="square" anchor="ctr"/>
          <a:lstStyle>
            <a:lvl1pPr lvl="0">
              <a:defRPr/>
            </a:lvl1pPr>
          </a:lstStyle>
          <a:p>
            <a:pPr lvl="0" indent="0" eaLnBrk="1" hangingPunct="1"/>
            <a:r>
              <a:rPr lang="en-US" altLang="x-none" sz="4000" dirty="0">
                <a:latin typeface="华文行楷" panose="02010800040101010101" pitchFamily="2" charset="-122"/>
                <a:ea typeface="华文行楷" panose="02010800040101010101" pitchFamily="2" charset="-122"/>
              </a:rPr>
              <a:t>§3.3 </a:t>
            </a:r>
            <a:r>
              <a:rPr lang="zh-CN" altLang="en-US" sz="4000" dirty="0">
                <a:latin typeface="华文行楷" panose="02010800040101010101" pitchFamily="2" charset="-122"/>
                <a:ea typeface="华文行楷" panose="02010800040101010101" pitchFamily="2" charset="-122"/>
              </a:rPr>
              <a:t>集成运放中的单元电路</a:t>
            </a:r>
            <a:endParaRPr lang="en-US" altLang="zh-CN" sz="4000" dirty="0">
              <a:latin typeface="华文行楷" panose="02010800040101010101" pitchFamily="2" charset="-122"/>
              <a:ea typeface="华文行楷" panose="02010800040101010101" pitchFamily="2" charset="-122"/>
            </a:endParaRPr>
          </a:p>
        </p:txBody>
      </p:sp>
      <p:sp>
        <p:nvSpPr>
          <p:cNvPr id="18434" name="Text Box 9">
            <a:hlinkClick r:id="rId1" action="ppaction://hlinksldjump"/>
          </p:cNvPr>
          <p:cNvSpPr txBox="1"/>
          <p:nvPr/>
        </p:nvSpPr>
        <p:spPr>
          <a:xfrm>
            <a:off x="1548130" y="2433955"/>
            <a:ext cx="6958330" cy="521970"/>
          </a:xfrm>
          <a:prstGeom prst="rect">
            <a:avLst/>
          </a:prstGeom>
          <a:noFill/>
          <a:ln w="9525">
            <a:noFill/>
          </a:ln>
        </p:spPr>
        <p:txBody>
          <a:bodyPr wrap="square"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一、直接耦合放大电路的零点漂移现象</a:t>
            </a:r>
            <a:endParaRPr lang="zh-CN" altLang="en-US" sz="2800" b="1" dirty="0">
              <a:latin typeface="Times New Roman" panose="02020603050405020304" pitchFamily="2" charset="0"/>
              <a:ea typeface="华文楷体" panose="02010600040101010101" pitchFamily="2" charset="-122"/>
            </a:endParaRPr>
          </a:p>
        </p:txBody>
      </p:sp>
      <p:sp>
        <p:nvSpPr>
          <p:cNvPr id="18437" name="Text Box 12">
            <a:hlinkClick r:id="rId2" action="ppaction://hlinksldjump"/>
          </p:cNvPr>
          <p:cNvSpPr txBox="1"/>
          <p:nvPr/>
        </p:nvSpPr>
        <p:spPr>
          <a:xfrm>
            <a:off x="1512253" y="3081973"/>
            <a:ext cx="5184775" cy="521970"/>
          </a:xfrm>
          <a:prstGeom prst="rect">
            <a:avLst/>
          </a:prstGeom>
          <a:noFill/>
          <a:ln w="9525">
            <a:noFill/>
          </a:ln>
        </p:spPr>
        <p:txBody>
          <a:bodyPr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二、差分放大电路 </a:t>
            </a:r>
            <a:endParaRPr lang="zh-CN" altLang="en-US" sz="2800" b="1" dirty="0">
              <a:latin typeface="Times New Roman" panose="02020603050405020304" pitchFamily="2" charset="0"/>
              <a:ea typeface="华文楷体" panose="02010600040101010101" pitchFamily="2" charset="-122"/>
            </a:endParaRPr>
          </a:p>
        </p:txBody>
      </p:sp>
      <p:sp>
        <p:nvSpPr>
          <p:cNvPr id="18438" name="Text Box 13">
            <a:hlinkClick r:id="rId3" action="ppaction://hlinksldjump"/>
          </p:cNvPr>
          <p:cNvSpPr txBox="1"/>
          <p:nvPr/>
        </p:nvSpPr>
        <p:spPr>
          <a:xfrm>
            <a:off x="1547813" y="3706178"/>
            <a:ext cx="5400675" cy="521970"/>
          </a:xfrm>
          <a:prstGeom prst="rect">
            <a:avLst/>
          </a:prstGeom>
          <a:noFill/>
          <a:ln w="9525">
            <a:noFill/>
          </a:ln>
        </p:spPr>
        <p:txBody>
          <a:bodyPr anchor="t">
            <a:spAutoFit/>
          </a:bodyPr>
          <a:lstStyle/>
          <a:p>
            <a:pPr>
              <a:spcBef>
                <a:spcPct val="20000"/>
              </a:spcBef>
            </a:pPr>
            <a:r>
              <a:rPr lang="zh-CN" altLang="en-US" sz="2800" b="1" dirty="0">
                <a:latin typeface="Times New Roman" panose="02020603050405020304" pitchFamily="2" charset="0"/>
                <a:ea typeface="华文楷体" panose="02010600040101010101" pitchFamily="2" charset="-122"/>
              </a:rPr>
              <a:t>三、电流源电路</a:t>
            </a:r>
            <a:endParaRPr lang="zh-CN" altLang="en-US" sz="2800" b="1" dirty="0">
              <a:latin typeface="Times New Roman" panose="02020603050405020304" pitchFamily="2" charset="0"/>
              <a:ea typeface="华文楷体" panose="02010600040101010101" pitchFamily="2" charset="-122"/>
            </a:endParaRPr>
          </a:p>
        </p:txBody>
      </p:sp>
      <p:sp>
        <p:nvSpPr>
          <p:cNvPr id="18439" name="Text Box 14">
            <a:hlinkClick r:id="rId4" action="ppaction://hlinksldjump"/>
          </p:cNvPr>
          <p:cNvSpPr txBox="1"/>
          <p:nvPr/>
        </p:nvSpPr>
        <p:spPr>
          <a:xfrm>
            <a:off x="1547813" y="4311333"/>
            <a:ext cx="4608512" cy="521970"/>
          </a:xfrm>
          <a:prstGeom prst="rect">
            <a:avLst/>
          </a:prstGeom>
          <a:noFill/>
          <a:ln w="9525">
            <a:noFill/>
          </a:ln>
        </p:spPr>
        <p:txBody>
          <a:bodyPr anchor="t">
            <a:spAutoFit/>
          </a:bodyPr>
          <a:lstStyle/>
          <a:p>
            <a:pPr>
              <a:spcBef>
                <a:spcPct val="20000"/>
              </a:spcBef>
            </a:pPr>
            <a:r>
              <a:rPr lang="zh-CN" altLang="en-US" sz="2800" b="1" dirty="0">
                <a:latin typeface="Times New Roman" panose="02020603050405020304" pitchFamily="2" charset="0"/>
                <a:ea typeface="华文楷体" panose="02010600040101010101" pitchFamily="2" charset="-122"/>
              </a:rPr>
              <a:t>四、直接耦合互补输出级</a:t>
            </a:r>
            <a:endParaRPr lang="zh-CN" altLang="en-US" sz="2800" b="1" dirty="0">
              <a:latin typeface="Times New Roman" panose="02020603050405020304" pitchFamily="2" charset="0"/>
              <a:ea typeface="华文楷体" panose="020106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179388" y="836613"/>
            <a:ext cx="7696200" cy="701675"/>
          </a:xfrm>
        </p:spPr>
        <p:txBody>
          <a:bodyPr wrap="square" anchor="ctr"/>
          <a:lstStyle/>
          <a:p>
            <a:pPr algn="l" eaLnBrk="1" hangingPunct="1"/>
            <a:r>
              <a:rPr lang="zh-CN" altLang="en-US" sz="3200" b="1">
                <a:solidFill>
                  <a:schemeClr val="tx1"/>
                </a:solidFill>
                <a:ea typeface="华文行楷" panose="02010800040101010101" pitchFamily="2" charset="-122"/>
              </a:rPr>
              <a:t>一、零点漂移现象及其产生的原因</a:t>
            </a:r>
            <a:endParaRPr lang="zh-CN" altLang="en-US" sz="3200" b="1">
              <a:solidFill>
                <a:schemeClr val="tx1"/>
              </a:solidFill>
              <a:ea typeface="华文行楷" panose="02010800040101010101" pitchFamily="2" charset="-122"/>
            </a:endParaRPr>
          </a:p>
        </p:txBody>
      </p:sp>
      <p:sp>
        <p:nvSpPr>
          <p:cNvPr id="19459" name="Text Box 3"/>
          <p:cNvSpPr txBox="1"/>
          <p:nvPr/>
        </p:nvSpPr>
        <p:spPr>
          <a:xfrm>
            <a:off x="395288" y="1557338"/>
            <a:ext cx="8137525" cy="519112"/>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1. </a:t>
            </a:r>
            <a:r>
              <a:rPr lang="zh-CN" altLang="en-US" sz="2800" b="1" dirty="0">
                <a:latin typeface="华文行楷" panose="02010800040101010101" pitchFamily="2" charset="-122"/>
                <a:ea typeface="华文行楷" panose="02010800040101010101" pitchFamily="2" charset="-122"/>
              </a:rPr>
              <a:t>什么是零点漂移现象</a:t>
            </a:r>
            <a:r>
              <a:rPr lang="zh-CN" altLang="en-US" sz="2800" b="1" dirty="0">
                <a:latin typeface="宋体" panose="02010600030101010101" pitchFamily="2" charset="-122"/>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Δ</a:t>
            </a:r>
            <a:r>
              <a:rPr lang="zh-CN" altLang="en-US" sz="2400" b="1" i="1" dirty="0">
                <a:latin typeface="Times New Roman" panose="02020603050405020304" pitchFamily="2" charset="0"/>
                <a:ea typeface="宋体" panose="02010600030101010101" pitchFamily="2" charset="-122"/>
              </a:rPr>
              <a:t>u</a:t>
            </a:r>
            <a:r>
              <a:rPr lang="zh-CN" altLang="en-US" sz="2400" b="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＝0，Δ</a:t>
            </a:r>
            <a:r>
              <a:rPr lang="zh-CN" altLang="en-US"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a:t>
            </a:r>
            <a:r>
              <a:rPr lang="zh-CN" altLang="en-US" sz="2400" b="1" dirty="0">
                <a:latin typeface="Times New Roman" panose="02020603050405020304" pitchFamily="2" charset="0"/>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的现象。</a:t>
            </a:r>
            <a:endParaRPr lang="zh-CN" altLang="en-US" sz="2400" b="1" baseline="-25000" dirty="0">
              <a:latin typeface="宋体" panose="02010600030101010101" pitchFamily="2" charset="-122"/>
              <a:ea typeface="宋体" panose="02010600030101010101" pitchFamily="2" charset="-122"/>
            </a:endParaRPr>
          </a:p>
        </p:txBody>
      </p:sp>
      <p:pic>
        <p:nvPicPr>
          <p:cNvPr id="19460" name="Picture 4" descr="Dz030301"/>
          <p:cNvPicPr>
            <a:picLocks noChangeAspect="1"/>
          </p:cNvPicPr>
          <p:nvPr/>
        </p:nvPicPr>
        <p:blipFill>
          <a:blip r:embed="rId1" cstate="print"/>
          <a:srcRect b="9839"/>
          <a:stretch>
            <a:fillRect/>
          </a:stretch>
        </p:blipFill>
        <p:spPr>
          <a:xfrm>
            <a:off x="755650" y="2133600"/>
            <a:ext cx="7620000" cy="2108200"/>
          </a:xfrm>
          <a:prstGeom prst="rect">
            <a:avLst/>
          </a:prstGeom>
          <a:noFill/>
          <a:ln w="9525">
            <a:noFill/>
          </a:ln>
        </p:spPr>
      </p:pic>
      <p:sp>
        <p:nvSpPr>
          <p:cNvPr id="19461" name="Text Box 5"/>
          <p:cNvSpPr txBox="1"/>
          <p:nvPr/>
        </p:nvSpPr>
        <p:spPr>
          <a:xfrm>
            <a:off x="450850" y="4343400"/>
            <a:ext cx="8305800" cy="822325"/>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产生原因：温度变化，直流电源波动，元器件老化。其中晶体管的特性对温度敏感是主要原因，故也称零漂为温漂。</a:t>
            </a:r>
            <a:endParaRPr lang="zh-CN" altLang="en-US" sz="2400" b="1" dirty="0">
              <a:latin typeface="Times New Roman" panose="02020603050405020304" pitchFamily="2" charset="0"/>
              <a:ea typeface="宋体" panose="02010600030101010101" pitchFamily="2" charset="-122"/>
            </a:endParaRPr>
          </a:p>
        </p:txBody>
      </p:sp>
      <p:sp>
        <p:nvSpPr>
          <p:cNvPr id="19462" name="Text Box 6"/>
          <p:cNvSpPr txBox="1"/>
          <p:nvPr/>
        </p:nvSpPr>
        <p:spPr>
          <a:xfrm>
            <a:off x="450850" y="5334000"/>
            <a:ext cx="8001000" cy="829945"/>
          </a:xfrm>
          <a:prstGeom prst="rect">
            <a:avLst/>
          </a:prstGeom>
          <a:noFill/>
          <a:ln w="9525">
            <a:noFill/>
          </a:ln>
        </p:spPr>
        <p:txBody>
          <a:bodyPr anchor="t">
            <a:spAutoFit/>
          </a:bodyPr>
          <a:lstStyle/>
          <a:p>
            <a:pPr>
              <a:spcBef>
                <a:spcPct val="50000"/>
              </a:spcBef>
            </a:pPr>
            <a:r>
              <a:rPr lang="en-US" altLang="zh-CN" sz="2400" b="1" dirty="0">
                <a:solidFill>
                  <a:srgbClr val="A50021"/>
                </a:solidFill>
                <a:latin typeface="Times New Roman" panose="02020603050405020304" pitchFamily="2" charset="0"/>
                <a:ea typeface="宋体" panose="02010600030101010101" pitchFamily="2" charset="-122"/>
              </a:rPr>
              <a:t>2. </a:t>
            </a:r>
            <a:r>
              <a:rPr lang="zh-CN" altLang="en-US" sz="2400" b="1" dirty="0">
                <a:solidFill>
                  <a:srgbClr val="A50021"/>
                </a:solidFill>
                <a:latin typeface="Times New Roman" panose="02020603050405020304" pitchFamily="2" charset="0"/>
                <a:ea typeface="宋体" panose="02010600030101010101" pitchFamily="2" charset="-122"/>
              </a:rPr>
              <a:t>克服温漂的方法：引入直流负反馈，温度补偿。                 典型电路：差分放大电路</a:t>
            </a:r>
            <a:endParaRPr lang="zh-CN" altLang="en-US" sz="2400" b="1" dirty="0">
              <a:solidFill>
                <a:srgbClr val="A50021"/>
              </a:solidFill>
              <a:latin typeface="Times New Roman" panose="02020603050405020304" pitchFamily="2" charset="0"/>
              <a:ea typeface="宋体" panose="02010600030101010101" pitchFamily="2" charset="-122"/>
            </a:endParaRPr>
          </a:p>
        </p:txBody>
      </p:sp>
      <p:grpSp>
        <p:nvGrpSpPr>
          <p:cNvPr id="19463" name="Group 11"/>
          <p:cNvGrpSpPr/>
          <p:nvPr/>
        </p:nvGrpSpPr>
        <p:grpSpPr>
          <a:xfrm>
            <a:off x="611188" y="4760913"/>
            <a:ext cx="7848600" cy="396875"/>
            <a:chOff x="0" y="0"/>
            <a:chExt cx="4944" cy="250"/>
          </a:xfrm>
        </p:grpSpPr>
        <p:sp>
          <p:nvSpPr>
            <p:cNvPr id="2" name="Line 12"/>
            <p:cNvSpPr/>
            <p:nvPr/>
          </p:nvSpPr>
          <p:spPr>
            <a:xfrm>
              <a:off x="4445" y="0"/>
              <a:ext cx="499" cy="0"/>
            </a:xfrm>
            <a:prstGeom prst="line">
              <a:avLst/>
            </a:prstGeom>
            <a:ln w="28575" cap="flat" cmpd="sng">
              <a:solidFill>
                <a:srgbClr val="FF0000"/>
              </a:solidFill>
              <a:prstDash val="solid"/>
              <a:round/>
              <a:headEnd type="none" w="med" len="med"/>
              <a:tailEnd type="none" w="med" len="med"/>
            </a:ln>
          </p:spPr>
        </p:sp>
        <p:sp>
          <p:nvSpPr>
            <p:cNvPr id="19464" name="Line 13"/>
            <p:cNvSpPr/>
            <p:nvPr/>
          </p:nvSpPr>
          <p:spPr>
            <a:xfrm>
              <a:off x="0" y="250"/>
              <a:ext cx="4582" cy="0"/>
            </a:xfrm>
            <a:prstGeom prst="line">
              <a:avLst/>
            </a:prstGeom>
            <a:ln w="28575" cap="flat" cmpd="sng">
              <a:solidFill>
                <a:srgbClr val="FF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wipe(left)">
                                      <p:cBhvr>
                                        <p:cTn id="12" dur="500"/>
                                        <p:tgtEl>
                                          <p:spTgt spid="194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1">
                                            <p:txEl>
                                              <p:pRg st="0" end="0"/>
                                            </p:txEl>
                                          </p:spTgt>
                                        </p:tgtEl>
                                        <p:attrNameLst>
                                          <p:attrName>style.visibility</p:attrName>
                                        </p:attrNameLst>
                                      </p:cBhvr>
                                      <p:to>
                                        <p:strVal val="visible"/>
                                      </p:to>
                                    </p:set>
                                    <p:animEffect transition="in" filter="wipe(left)">
                                      <p:cBhvr>
                                        <p:cTn id="17" dur="500"/>
                                        <p:tgtEl>
                                          <p:spTgt spid="1946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19463"/>
                                        </p:tgtEl>
                                        <p:attrNameLst>
                                          <p:attrName>style.visibility</p:attrName>
                                        </p:attrNameLst>
                                      </p:cBhvr>
                                      <p:to>
                                        <p:strVal val="visible"/>
                                      </p:to>
                                    </p:set>
                                    <p:anim calcmode="lin" valueType="num">
                                      <p:cBhvr>
                                        <p:cTn id="22" dur="500" fill="hold"/>
                                        <p:tgtEl>
                                          <p:spTgt spid="19463"/>
                                        </p:tgtEl>
                                        <p:attrNameLst>
                                          <p:attrName>ppt_w</p:attrName>
                                        </p:attrNameLst>
                                      </p:cBhvr>
                                      <p:tavLst>
                                        <p:tav tm="0">
                                          <p:val>
                                            <p:fltVal val="0"/>
                                          </p:val>
                                        </p:tav>
                                        <p:tav tm="100000">
                                          <p:val>
                                            <p:strVal val="#ppt_w"/>
                                          </p:val>
                                        </p:tav>
                                      </p:tavLst>
                                    </p:anim>
                                    <p:anim calcmode="lin" valueType="num">
                                      <p:cBhvr>
                                        <p:cTn id="23" dur="500" fill="hold"/>
                                        <p:tgtEl>
                                          <p:spTgt spid="1946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462">
                                            <p:txEl>
                                              <p:pRg st="0" end="0"/>
                                            </p:txEl>
                                          </p:spTgt>
                                        </p:tgtEl>
                                        <p:attrNameLst>
                                          <p:attrName>style.visibility</p:attrName>
                                        </p:attrNameLst>
                                      </p:cBhvr>
                                      <p:to>
                                        <p:strVal val="visible"/>
                                      </p:to>
                                    </p:set>
                                    <p:animEffect transition="in" filter="wipe(left)">
                                      <p:cBhvr>
                                        <p:cTn id="28" dur="500"/>
                                        <p:tgtEl>
                                          <p:spTgt spid="194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1" grpId="0" build="p"/>
      <p:bldP spid="1946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Dz030302"/>
          <p:cNvPicPr>
            <a:picLocks noChangeAspect="1"/>
          </p:cNvPicPr>
          <p:nvPr/>
        </p:nvPicPr>
        <p:blipFill>
          <a:blip r:embed="rId1" cstate="print"/>
          <a:srcRect l="6886" r="56958" b="69925"/>
          <a:stretch>
            <a:fillRect/>
          </a:stretch>
        </p:blipFill>
        <p:spPr>
          <a:xfrm>
            <a:off x="0" y="1449388"/>
            <a:ext cx="2667000" cy="2540000"/>
          </a:xfrm>
          <a:prstGeom prst="rect">
            <a:avLst/>
          </a:prstGeom>
          <a:noFill/>
          <a:ln w="9525">
            <a:noFill/>
          </a:ln>
        </p:spPr>
      </p:pic>
      <p:pic>
        <p:nvPicPr>
          <p:cNvPr id="20483" name="Picture 3" descr="Dz030302"/>
          <p:cNvPicPr>
            <a:picLocks noChangeAspect="1"/>
          </p:cNvPicPr>
          <p:nvPr/>
        </p:nvPicPr>
        <p:blipFill>
          <a:blip r:embed="rId1" cstate="print"/>
          <a:srcRect l="51317" r="7030" b="69925"/>
          <a:stretch>
            <a:fillRect/>
          </a:stretch>
        </p:blipFill>
        <p:spPr>
          <a:xfrm>
            <a:off x="2627313" y="1557338"/>
            <a:ext cx="2998787" cy="2478087"/>
          </a:xfrm>
          <a:prstGeom prst="rect">
            <a:avLst/>
          </a:prstGeom>
          <a:noFill/>
          <a:ln w="9525">
            <a:noFill/>
          </a:ln>
        </p:spPr>
      </p:pic>
      <p:pic>
        <p:nvPicPr>
          <p:cNvPr id="20484" name="Picture 4" descr="Dz030302"/>
          <p:cNvPicPr>
            <a:picLocks noChangeAspect="1"/>
          </p:cNvPicPr>
          <p:nvPr/>
        </p:nvPicPr>
        <p:blipFill>
          <a:blip r:embed="rId1" cstate="print"/>
          <a:srcRect l="24103" t="33083" r="22525" b="36842"/>
          <a:stretch>
            <a:fillRect/>
          </a:stretch>
        </p:blipFill>
        <p:spPr>
          <a:xfrm>
            <a:off x="5486400" y="1630363"/>
            <a:ext cx="3657600" cy="2360612"/>
          </a:xfrm>
          <a:prstGeom prst="rect">
            <a:avLst/>
          </a:prstGeom>
          <a:noFill/>
          <a:ln w="9525">
            <a:noFill/>
          </a:ln>
        </p:spPr>
      </p:pic>
      <p:pic>
        <p:nvPicPr>
          <p:cNvPr id="20485" name="Picture 5" descr="Dz030302"/>
          <p:cNvPicPr>
            <a:picLocks noChangeAspect="1"/>
          </p:cNvPicPr>
          <p:nvPr/>
        </p:nvPicPr>
        <p:blipFill>
          <a:blip r:embed="rId1" cstate="print"/>
          <a:srcRect t="66165" r="50072" b="2255"/>
          <a:stretch>
            <a:fillRect/>
          </a:stretch>
        </p:blipFill>
        <p:spPr>
          <a:xfrm>
            <a:off x="179388" y="4222750"/>
            <a:ext cx="3330575" cy="2413000"/>
          </a:xfrm>
          <a:prstGeom prst="rect">
            <a:avLst/>
          </a:prstGeom>
          <a:noFill/>
          <a:ln w="9525">
            <a:noFill/>
          </a:ln>
        </p:spPr>
      </p:pic>
      <p:sp>
        <p:nvSpPr>
          <p:cNvPr id="20486" name="AutoShape 6"/>
          <p:cNvSpPr/>
          <p:nvPr/>
        </p:nvSpPr>
        <p:spPr>
          <a:xfrm>
            <a:off x="0" y="1485900"/>
            <a:ext cx="1422400" cy="381000"/>
          </a:xfrm>
          <a:prstGeom prst="borderCallout2">
            <a:avLst>
              <a:gd name="adj1" fmla="val 30000"/>
              <a:gd name="adj2" fmla="val 105356"/>
              <a:gd name="adj3" fmla="val 30000"/>
              <a:gd name="adj4" fmla="val 132144"/>
              <a:gd name="adj5" fmla="val 346667"/>
              <a:gd name="adj6" fmla="val 159819"/>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零点漂移</a:t>
            </a:r>
            <a:endParaRPr lang="zh-CN" altLang="en-US" sz="2000" b="1" dirty="0">
              <a:latin typeface="Times New Roman" panose="02020603050405020304" pitchFamily="2" charset="0"/>
              <a:ea typeface="宋体" panose="02010600030101010101" pitchFamily="2" charset="-122"/>
            </a:endParaRPr>
          </a:p>
        </p:txBody>
      </p:sp>
      <p:sp>
        <p:nvSpPr>
          <p:cNvPr id="20487" name="AutoShape 7"/>
          <p:cNvSpPr/>
          <p:nvPr/>
        </p:nvSpPr>
        <p:spPr>
          <a:xfrm>
            <a:off x="2771775" y="1414463"/>
            <a:ext cx="1154113" cy="685800"/>
          </a:xfrm>
          <a:prstGeom prst="borderCallout2">
            <a:avLst>
              <a:gd name="adj1" fmla="val 16667"/>
              <a:gd name="adj2" fmla="val 106602"/>
              <a:gd name="adj3" fmla="val 16667"/>
              <a:gd name="adj4" fmla="val 140301"/>
              <a:gd name="adj5" fmla="val 118287"/>
              <a:gd name="adj6" fmla="val 175792"/>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零输入零输出</a:t>
            </a:r>
            <a:endParaRPr lang="zh-CN" altLang="en-US" sz="2000" b="1" dirty="0">
              <a:latin typeface="Times New Roman" panose="02020603050405020304" pitchFamily="2" charset="0"/>
              <a:ea typeface="宋体" panose="02010600030101010101" pitchFamily="2" charset="-122"/>
            </a:endParaRPr>
          </a:p>
        </p:txBody>
      </p:sp>
      <p:sp>
        <p:nvSpPr>
          <p:cNvPr id="20488" name="AutoShape 8"/>
          <p:cNvSpPr/>
          <p:nvPr/>
        </p:nvSpPr>
        <p:spPr>
          <a:xfrm>
            <a:off x="5364163" y="1414463"/>
            <a:ext cx="1252537" cy="381000"/>
          </a:xfrm>
          <a:prstGeom prst="borderCallout2">
            <a:avLst>
              <a:gd name="adj1" fmla="val 30000"/>
              <a:gd name="adj2" fmla="val 106083"/>
              <a:gd name="adj3" fmla="val 30000"/>
              <a:gd name="adj4" fmla="val 134347"/>
              <a:gd name="adj5" fmla="val 57917"/>
              <a:gd name="adj6" fmla="val 163880"/>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理想对称</a:t>
            </a:r>
            <a:endParaRPr lang="zh-CN" altLang="en-US" sz="2000" b="1" dirty="0">
              <a:latin typeface="Times New Roman" panose="02020603050405020304" pitchFamily="2" charset="0"/>
              <a:ea typeface="宋体" panose="02010600030101010101" pitchFamily="2" charset="-122"/>
            </a:endParaRPr>
          </a:p>
        </p:txBody>
      </p:sp>
      <p:sp>
        <p:nvSpPr>
          <p:cNvPr id="2" name="Rectangle 9"/>
          <p:cNvSpPr>
            <a:spLocks noGrp="1"/>
          </p:cNvSpPr>
          <p:nvPr>
            <p:ph type="title"/>
          </p:nvPr>
        </p:nvSpPr>
        <p:spPr>
          <a:xfrm>
            <a:off x="250825" y="765175"/>
            <a:ext cx="6048375" cy="620713"/>
          </a:xfrm>
        </p:spPr>
        <p:txBody>
          <a:bodyPr wrap="square" anchor="ctr"/>
          <a:lstStyle/>
          <a:p>
            <a:pPr algn="l" eaLnBrk="1" hangingPunct="1"/>
            <a:r>
              <a:rPr lang="zh-CN" altLang="en-US" sz="3200" b="1">
                <a:solidFill>
                  <a:schemeClr val="tx1"/>
                </a:solidFill>
                <a:ea typeface="华文行楷" panose="02010800040101010101" pitchFamily="2" charset="-122"/>
              </a:rPr>
              <a:t>二、差分放大电路</a:t>
            </a:r>
            <a:endParaRPr lang="zh-CN" altLang="en-US" sz="3200" b="1">
              <a:solidFill>
                <a:schemeClr val="tx1"/>
              </a:solidFill>
              <a:ea typeface="华文行楷" panose="02010800040101010101" pitchFamily="2" charset="-122"/>
            </a:endParaRPr>
          </a:p>
        </p:txBody>
      </p:sp>
      <p:grpSp>
        <p:nvGrpSpPr>
          <p:cNvPr id="20490" name="Group 15"/>
          <p:cNvGrpSpPr/>
          <p:nvPr/>
        </p:nvGrpSpPr>
        <p:grpSpPr>
          <a:xfrm>
            <a:off x="684213" y="4222750"/>
            <a:ext cx="4751387" cy="1368425"/>
            <a:chOff x="0" y="0"/>
            <a:chExt cx="2993" cy="862"/>
          </a:xfrm>
        </p:grpSpPr>
        <p:sp>
          <p:nvSpPr>
            <p:cNvPr id="3" name="AutoShape 16"/>
            <p:cNvSpPr/>
            <p:nvPr/>
          </p:nvSpPr>
          <p:spPr>
            <a:xfrm>
              <a:off x="1995" y="0"/>
              <a:ext cx="998" cy="453"/>
            </a:xfrm>
            <a:prstGeom prst="borderCallout2">
              <a:avLst>
                <a:gd name="adj1" fmla="val 15894"/>
                <a:gd name="adj2" fmla="val -4810"/>
                <a:gd name="adj3" fmla="val 15894"/>
                <a:gd name="adj4" fmla="val -15731"/>
                <a:gd name="adj5" fmla="val 174394"/>
                <a:gd name="adj6" fmla="val -26954"/>
              </a:avLst>
            </a:prstGeom>
            <a:solidFill>
              <a:srgbClr val="FFFFCC"/>
            </a:solidFill>
            <a:ln w="19050" cap="flat" cmpd="sng">
              <a:solidFill>
                <a:srgbClr val="FF0000"/>
              </a:solidFill>
              <a:prstDash val="solid"/>
              <a:miter/>
              <a:headEnd type="none" w="med" len="med"/>
              <a:tailEnd type="none" w="med" len="med"/>
            </a:ln>
          </p:spPr>
          <p:txBody>
            <a:bodyPr anchor="t"/>
            <a:lstStyle/>
            <a:p>
              <a:r>
                <a:rPr lang="zh-CN" altLang="en-US" sz="2000" b="1" dirty="0">
                  <a:latin typeface="Times New Roman" panose="02020603050405020304" pitchFamily="2" charset="0"/>
                  <a:ea typeface="宋体" panose="02010600030101010101" pitchFamily="2" charset="-122"/>
                </a:rPr>
                <a:t>信号特点？能否放大？</a:t>
              </a:r>
              <a:endParaRPr lang="zh-CN" altLang="en-US" sz="2000" b="1" dirty="0">
                <a:latin typeface="Times New Roman" panose="02020603050405020304" pitchFamily="2" charset="0"/>
                <a:ea typeface="宋体" panose="02010600030101010101" pitchFamily="2" charset="-122"/>
              </a:endParaRPr>
            </a:p>
          </p:txBody>
        </p:sp>
        <p:sp>
          <p:nvSpPr>
            <p:cNvPr id="20491" name="Line 17"/>
            <p:cNvSpPr/>
            <p:nvPr/>
          </p:nvSpPr>
          <p:spPr>
            <a:xfrm flipV="1">
              <a:off x="0" y="91"/>
              <a:ext cx="1814" cy="771"/>
            </a:xfrm>
            <a:prstGeom prst="line">
              <a:avLst/>
            </a:prstGeom>
            <a:ln w="19050" cap="flat" cmpd="sng">
              <a:solidFill>
                <a:srgbClr val="FF0000"/>
              </a:solidFill>
              <a:prstDash val="solid"/>
              <a:round/>
              <a:headEnd type="none" w="med" len="med"/>
              <a:tailEnd type="none" w="med" len="med"/>
            </a:ln>
          </p:spPr>
        </p:sp>
      </p:grpSp>
      <p:sp>
        <p:nvSpPr>
          <p:cNvPr id="20493" name="Text Box 18"/>
          <p:cNvSpPr txBox="1"/>
          <p:nvPr/>
        </p:nvSpPr>
        <p:spPr>
          <a:xfrm>
            <a:off x="3851275" y="5159375"/>
            <a:ext cx="4897438" cy="539750"/>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lstStyle/>
          <a:p>
            <a:pPr algn="ctr">
              <a:lnSpc>
                <a:spcPct val="120000"/>
              </a:lnSpc>
              <a:spcAft>
                <a:spcPct val="10000"/>
              </a:spcAft>
            </a:pPr>
            <a:r>
              <a:rPr lang="zh-CN" altLang="en-US" sz="2400" b="1" dirty="0">
                <a:latin typeface="Times New Roman" panose="02020603050405020304" pitchFamily="2" charset="0"/>
                <a:ea typeface="宋体" panose="02010600030101010101" pitchFamily="2" charset="-122"/>
              </a:rPr>
              <a:t>共模信号：大小相等，极性相同。</a:t>
            </a:r>
            <a:endParaRPr lang="zh-CN" altLang="en-US" sz="2400" b="1" dirty="0">
              <a:latin typeface="Times New Roman" panose="02020603050405020304" pitchFamily="2" charset="0"/>
              <a:ea typeface="宋体" panose="02010600030101010101" pitchFamily="2" charset="-122"/>
            </a:endParaRPr>
          </a:p>
        </p:txBody>
      </p:sp>
      <p:sp>
        <p:nvSpPr>
          <p:cNvPr id="20494" name="Text Box 19"/>
          <p:cNvSpPr txBox="1"/>
          <p:nvPr/>
        </p:nvSpPr>
        <p:spPr>
          <a:xfrm>
            <a:off x="3851275" y="5878513"/>
            <a:ext cx="4897438" cy="539750"/>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lstStyle/>
          <a:p>
            <a:pPr algn="ctr">
              <a:lnSpc>
                <a:spcPct val="120000"/>
              </a:lnSpc>
            </a:pPr>
            <a:r>
              <a:rPr lang="zh-CN" altLang="en-US" sz="2400" b="1" dirty="0">
                <a:latin typeface="Times New Roman" panose="02020603050405020304" pitchFamily="2" charset="0"/>
                <a:ea typeface="宋体" panose="02010600030101010101" pitchFamily="2" charset="-122"/>
              </a:rPr>
              <a:t>差模信号：大小相等，极性相反</a:t>
            </a:r>
            <a:r>
              <a:rPr lang="en-US" altLang="x-none" sz="2400" b="1" dirty="0">
                <a:latin typeface="Times New Roman" panose="02020603050405020304" pitchFamily="2" charset="0"/>
                <a:ea typeface="宋体" panose="02010600030101010101" pitchFamily="2" charset="-122"/>
              </a:rPr>
              <a:t>.</a:t>
            </a:r>
            <a:endParaRPr lang="en-US" altLang="x-none" sz="2400" b="1" dirty="0">
              <a:latin typeface="Times New Roman" panose="02020603050405020304" pitchFamily="2" charset="0"/>
              <a:ea typeface="宋体" panose="02010600030101010101" pitchFamily="2" charset="-122"/>
            </a:endParaRPr>
          </a:p>
        </p:txBody>
      </p:sp>
      <p:grpSp>
        <p:nvGrpSpPr>
          <p:cNvPr id="20495" name="Group 20"/>
          <p:cNvGrpSpPr/>
          <p:nvPr/>
        </p:nvGrpSpPr>
        <p:grpSpPr>
          <a:xfrm>
            <a:off x="5580063" y="3141663"/>
            <a:ext cx="2773362" cy="1528762"/>
            <a:chOff x="0" y="0"/>
            <a:chExt cx="1747" cy="963"/>
          </a:xfrm>
        </p:grpSpPr>
        <p:sp>
          <p:nvSpPr>
            <p:cNvPr id="4" name="AutoShape 21"/>
            <p:cNvSpPr/>
            <p:nvPr/>
          </p:nvSpPr>
          <p:spPr>
            <a:xfrm>
              <a:off x="0" y="681"/>
              <a:ext cx="1747" cy="282"/>
            </a:xfrm>
            <a:prstGeom prst="borderCallout2">
              <a:avLst>
                <a:gd name="adj1" fmla="val 25532"/>
                <a:gd name="adj2" fmla="val 102745"/>
                <a:gd name="adj3" fmla="val 25532"/>
                <a:gd name="adj4" fmla="val 105782"/>
                <a:gd name="adj5" fmla="val -225532"/>
                <a:gd name="adj6" fmla="val 109046"/>
              </a:avLst>
            </a:prstGeom>
            <a:solidFill>
              <a:srgbClr val="FFFFCC"/>
            </a:solidFill>
            <a:ln w="19050" cap="flat" cmpd="sng">
              <a:solidFill>
                <a:srgbClr val="FF3300"/>
              </a:solidFill>
              <a:prstDash val="solid"/>
              <a:miter/>
              <a:headEnd type="none" w="med" len="med"/>
              <a:tailEnd type="none" w="med" len="med"/>
            </a:ln>
          </p:spPr>
          <p:txBody>
            <a:bodyPr anchor="t"/>
            <a:lstStyle/>
            <a:p>
              <a:r>
                <a:rPr lang="zh-CN" altLang="en-US" sz="2000" b="1" dirty="0">
                  <a:latin typeface="Times New Roman" panose="02020603050405020304" pitchFamily="2" charset="0"/>
                  <a:ea typeface="宋体" panose="02010600030101010101" pitchFamily="2" charset="-122"/>
                </a:rPr>
                <a:t>信号特点？能否放大？</a:t>
              </a:r>
              <a:endParaRPr lang="zh-CN" altLang="en-US" sz="2000" b="1" dirty="0">
                <a:latin typeface="Times New Roman" panose="02020603050405020304" pitchFamily="2" charset="0"/>
                <a:ea typeface="宋体" panose="02010600030101010101" pitchFamily="2" charset="-122"/>
              </a:endParaRPr>
            </a:p>
          </p:txBody>
        </p:sp>
        <p:sp>
          <p:nvSpPr>
            <p:cNvPr id="20496" name="Line 22"/>
            <p:cNvSpPr/>
            <p:nvPr/>
          </p:nvSpPr>
          <p:spPr>
            <a:xfrm>
              <a:off x="363" y="0"/>
              <a:ext cx="408" cy="636"/>
            </a:xfrm>
            <a:prstGeom prst="line">
              <a:avLst/>
            </a:prstGeom>
            <a:ln w="19050" cap="flat" cmpd="sng">
              <a:solidFill>
                <a:srgbClr val="FF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4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04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4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0495"/>
                                        </p:tgtEl>
                                        <p:attrNameLst>
                                          <p:attrName>style.visibility</p:attrName>
                                        </p:attrNameLst>
                                      </p:cBhvr>
                                      <p:to>
                                        <p:strVal val="visible"/>
                                      </p:to>
                                    </p:set>
                                    <p:animEffect transition="in" filter="wipe(up)">
                                      <p:cBhvr>
                                        <p:cTn id="27" dur="500"/>
                                        <p:tgtEl>
                                          <p:spTgt spid="204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93"/>
                                        </p:tgtEl>
                                        <p:attrNameLst>
                                          <p:attrName>style.visibility</p:attrName>
                                        </p:attrNameLst>
                                      </p:cBhvr>
                                      <p:to>
                                        <p:strVal val="visible"/>
                                      </p:to>
                                    </p:set>
                                    <p:animEffect transition="in" filter="wipe(left)">
                                      <p:cBhvr>
                                        <p:cTn id="32" dur="500"/>
                                        <p:tgtEl>
                                          <p:spTgt spid="2049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204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490"/>
                                        </p:tgtEl>
                                        <p:attrNameLst>
                                          <p:attrName>style.visibility</p:attrName>
                                        </p:attrNameLst>
                                      </p:cBhvr>
                                      <p:to>
                                        <p:strVal val="visible"/>
                                      </p:to>
                                    </p:set>
                                    <p:animEffect transition="in" filter="wipe(left)">
                                      <p:cBhvr>
                                        <p:cTn id="41" dur="500"/>
                                        <p:tgtEl>
                                          <p:spTgt spid="2049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494"/>
                                        </p:tgtEl>
                                        <p:attrNameLst>
                                          <p:attrName>style.visibility</p:attrName>
                                        </p:attrNameLst>
                                      </p:cBhvr>
                                      <p:to>
                                        <p:strVal val="visible"/>
                                      </p:to>
                                    </p:set>
                                    <p:animEffect transition="in" filter="wipe(left)">
                                      <p:cBhvr>
                                        <p:cTn id="46" dur="5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P spid="20487" grpId="0" animBg="1"/>
      <p:bldP spid="20488" grpId="0" animBg="1"/>
      <p:bldP spid="20493" grpId="0" animBg="1"/>
      <p:bldP spid="204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a:xfrm>
            <a:off x="250825" y="765175"/>
            <a:ext cx="7772400" cy="719138"/>
          </a:xfrm>
        </p:spPr>
        <p:txBody>
          <a:bodyPr wrap="square" anchor="ctr"/>
          <a:lstStyle/>
          <a:p>
            <a:pPr algn="l" eaLnBrk="1" hangingPunct="1"/>
            <a:r>
              <a:rPr lang="en-US" altLang="zh-CN" sz="3600" b="1">
                <a:solidFill>
                  <a:schemeClr val="tx1"/>
                </a:solidFill>
                <a:ea typeface="华文行楷" panose="02010800040101010101" pitchFamily="2" charset="-122"/>
              </a:rPr>
              <a:t>1.</a:t>
            </a:r>
            <a:r>
              <a:rPr lang="zh-CN" altLang="en-US" sz="3600" b="1">
                <a:solidFill>
                  <a:schemeClr val="tx1"/>
                </a:solidFill>
                <a:ea typeface="华文行楷" panose="02010800040101010101" pitchFamily="2" charset="-122"/>
              </a:rPr>
              <a:t>典型电路</a:t>
            </a:r>
            <a:endParaRPr lang="zh-CN" altLang="en-US" sz="3600" b="1">
              <a:solidFill>
                <a:schemeClr val="tx1"/>
              </a:solidFill>
              <a:ea typeface="华文行楷" panose="02010800040101010101" pitchFamily="2" charset="-122"/>
            </a:endParaRPr>
          </a:p>
        </p:txBody>
      </p:sp>
      <p:pic>
        <p:nvPicPr>
          <p:cNvPr id="21506" name="Picture 3" descr="Dz030303"/>
          <p:cNvPicPr>
            <a:picLocks noGrp="1" noChangeAspect="1"/>
          </p:cNvPicPr>
          <p:nvPr>
            <p:ph sz="half" idx="4294967295"/>
          </p:nvPr>
        </p:nvPicPr>
        <p:blipFill>
          <a:blip r:embed="rId1" cstate="print"/>
          <a:stretch>
            <a:fillRect/>
          </a:stretch>
        </p:blipFill>
        <p:spPr>
          <a:xfrm>
            <a:off x="684213" y="1412875"/>
            <a:ext cx="3743325" cy="2770188"/>
          </a:xfrm>
        </p:spPr>
      </p:pic>
      <p:graphicFrame>
        <p:nvGraphicFramePr>
          <p:cNvPr id="21508" name="内容占位符 21507"/>
          <p:cNvGraphicFramePr/>
          <p:nvPr>
            <p:ph sz="quarter" idx="4294967295"/>
          </p:nvPr>
        </p:nvGraphicFramePr>
        <p:xfrm>
          <a:off x="5005388" y="1339850"/>
          <a:ext cx="2735262" cy="2600325"/>
        </p:xfrm>
        <a:graphic>
          <a:graphicData uri="http://schemas.openxmlformats.org/presentationml/2006/ole">
            <mc:AlternateContent xmlns:mc="http://schemas.openxmlformats.org/markup-compatibility/2006">
              <mc:Choice xmlns:v="urn:schemas-microsoft-com:vml" Requires="v">
                <p:oleObj spid="_x0000_s9217" name="" r:id="rId2" imgW="31089600" imgH="29565600" progId="Equation.3">
                  <p:embed/>
                </p:oleObj>
              </mc:Choice>
              <mc:Fallback>
                <p:oleObj name="" r:id="rId2" imgW="31089600" imgH="29565600" progId="Equation.3">
                  <p:embed/>
                  <p:pic>
                    <p:nvPicPr>
                      <p:cNvPr id="0" name="图片 9216"/>
                      <p:cNvPicPr/>
                      <p:nvPr/>
                    </p:nvPicPr>
                    <p:blipFill>
                      <a:blip r:embed="rId3"/>
                      <a:stretch>
                        <a:fillRect/>
                      </a:stretch>
                    </p:blipFill>
                    <p:spPr>
                      <a:xfrm>
                        <a:off x="5005388" y="1339850"/>
                        <a:ext cx="2735262" cy="260032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21509" name="Text Box 5"/>
          <p:cNvSpPr txBox="1"/>
          <p:nvPr/>
        </p:nvSpPr>
        <p:spPr>
          <a:xfrm>
            <a:off x="1044575" y="4437063"/>
            <a:ext cx="3455988" cy="1917700"/>
          </a:xfrm>
          <a:prstGeom prst="rect">
            <a:avLst/>
          </a:prstGeom>
          <a:noFill/>
          <a:ln w="9525">
            <a:noFill/>
          </a:ln>
        </p:spPr>
        <p:txBody>
          <a:bodyPr anchor="t">
            <a:spAutoFit/>
          </a:bodyPr>
          <a:lstStyle/>
          <a:p>
            <a:r>
              <a:rPr lang="zh-CN" altLang="en-US" sz="2400" b="1" dirty="0">
                <a:solidFill>
                  <a:srgbClr val="A50021"/>
                </a:solidFill>
                <a:latin typeface="Times New Roman" panose="02020603050405020304" pitchFamily="2" charset="0"/>
                <a:ea typeface="宋体" panose="02010600030101010101" pitchFamily="2" charset="-122"/>
              </a:rPr>
              <a:t>在理想对称的情况下：</a:t>
            </a:r>
            <a:endParaRPr lang="zh-CN" altLang="en-US" sz="2400" b="1" dirty="0">
              <a:solidFill>
                <a:srgbClr val="A50021"/>
              </a:solidFill>
              <a:latin typeface="Times New Roman" panose="02020603050405020304" pitchFamily="2" charset="0"/>
              <a:ea typeface="宋体" panose="02010600030101010101" pitchFamily="2" charset="-122"/>
            </a:endParaRPr>
          </a:p>
          <a:p>
            <a:r>
              <a:rPr lang="en-US" altLang="x-none" sz="2400" b="1" dirty="0">
                <a:solidFill>
                  <a:srgbClr val="A50021"/>
                </a:solidFill>
                <a:latin typeface="Times New Roman" panose="02020603050405020304" pitchFamily="2" charset="0"/>
                <a:ea typeface="宋体" panose="02010600030101010101" pitchFamily="2" charset="-122"/>
              </a:rPr>
              <a:t>1. </a:t>
            </a:r>
            <a:r>
              <a:rPr lang="zh-CN" altLang="en-US" sz="2400" b="1" dirty="0">
                <a:solidFill>
                  <a:srgbClr val="A50021"/>
                </a:solidFill>
                <a:latin typeface="Times New Roman" panose="02020603050405020304" pitchFamily="2" charset="0"/>
                <a:ea typeface="宋体" panose="02010600030101010101" pitchFamily="2" charset="-122"/>
              </a:rPr>
              <a:t>克服零点漂移；</a:t>
            </a:r>
            <a:endParaRPr lang="zh-CN" altLang="en-US" sz="2400" b="1" dirty="0">
              <a:solidFill>
                <a:srgbClr val="A50021"/>
              </a:solidFill>
              <a:latin typeface="Times New Roman" panose="02020603050405020304" pitchFamily="2" charset="0"/>
              <a:ea typeface="宋体" panose="02010600030101010101" pitchFamily="2" charset="-122"/>
            </a:endParaRPr>
          </a:p>
          <a:p>
            <a:r>
              <a:rPr lang="en-US" altLang="x-none" sz="2400" b="1" dirty="0">
                <a:solidFill>
                  <a:srgbClr val="A50021"/>
                </a:solidFill>
                <a:latin typeface="Times New Roman" panose="02020603050405020304" pitchFamily="2" charset="0"/>
                <a:ea typeface="宋体" panose="02010600030101010101" pitchFamily="2" charset="-122"/>
              </a:rPr>
              <a:t>2. </a:t>
            </a:r>
            <a:r>
              <a:rPr lang="zh-CN" altLang="en-US" sz="2400" b="1" dirty="0">
                <a:solidFill>
                  <a:srgbClr val="A50021"/>
                </a:solidFill>
                <a:latin typeface="Times New Roman" panose="02020603050405020304" pitchFamily="2" charset="0"/>
                <a:ea typeface="宋体" panose="02010600030101010101" pitchFamily="2" charset="-122"/>
              </a:rPr>
              <a:t>零输入零输出；</a:t>
            </a:r>
            <a:endParaRPr lang="zh-CN" altLang="en-US" sz="2400" b="1" dirty="0">
              <a:solidFill>
                <a:srgbClr val="A50021"/>
              </a:solidFill>
              <a:latin typeface="Times New Roman" panose="02020603050405020304" pitchFamily="2" charset="0"/>
              <a:ea typeface="宋体" panose="02010600030101010101" pitchFamily="2" charset="-122"/>
            </a:endParaRPr>
          </a:p>
          <a:p>
            <a:r>
              <a:rPr lang="en-US" altLang="x-none" sz="2400" b="1" dirty="0">
                <a:solidFill>
                  <a:srgbClr val="A50021"/>
                </a:solidFill>
                <a:latin typeface="Times New Roman" panose="02020603050405020304" pitchFamily="2" charset="0"/>
                <a:ea typeface="宋体" panose="02010600030101010101" pitchFamily="2" charset="-122"/>
              </a:rPr>
              <a:t>3. </a:t>
            </a:r>
            <a:r>
              <a:rPr lang="zh-CN" altLang="en-US" sz="2400" b="1" dirty="0">
                <a:solidFill>
                  <a:srgbClr val="A50021"/>
                </a:solidFill>
                <a:latin typeface="Times New Roman" panose="02020603050405020304" pitchFamily="2" charset="0"/>
                <a:ea typeface="宋体" panose="02010600030101010101" pitchFamily="2" charset="-122"/>
              </a:rPr>
              <a:t>抑制共模信号；</a:t>
            </a:r>
            <a:endParaRPr lang="zh-CN" altLang="en-US" sz="2400" b="1" dirty="0">
              <a:solidFill>
                <a:srgbClr val="A50021"/>
              </a:solidFill>
              <a:latin typeface="Times New Roman" panose="02020603050405020304" pitchFamily="2" charset="0"/>
              <a:ea typeface="宋体" panose="02010600030101010101" pitchFamily="2" charset="-122"/>
            </a:endParaRPr>
          </a:p>
          <a:p>
            <a:r>
              <a:rPr lang="en-US" altLang="x-none" sz="2400" b="1" dirty="0">
                <a:solidFill>
                  <a:srgbClr val="A50021"/>
                </a:solidFill>
                <a:latin typeface="Times New Roman" panose="02020603050405020304" pitchFamily="2" charset="0"/>
                <a:ea typeface="宋体" panose="02010600030101010101" pitchFamily="2" charset="-122"/>
              </a:rPr>
              <a:t>4. </a:t>
            </a:r>
            <a:r>
              <a:rPr lang="zh-CN" altLang="en-US" sz="2400" b="1" dirty="0">
                <a:solidFill>
                  <a:srgbClr val="A50021"/>
                </a:solidFill>
                <a:latin typeface="Times New Roman" panose="02020603050405020304" pitchFamily="2" charset="0"/>
                <a:ea typeface="宋体" panose="02010600030101010101" pitchFamily="2" charset="-122"/>
              </a:rPr>
              <a:t>放大差模信号。</a:t>
            </a:r>
            <a:endParaRPr lang="zh-CN" altLang="en-US" sz="2400" b="1" dirty="0">
              <a:solidFill>
                <a:srgbClr val="A50021"/>
              </a:solidFill>
              <a:latin typeface="Times New Roman" panose="02020603050405020304" pitchFamily="2" charset="0"/>
              <a:ea typeface="宋体" panose="02010600030101010101" pitchFamily="2" charset="-122"/>
            </a:endParaRPr>
          </a:p>
        </p:txBody>
      </p:sp>
      <p:sp>
        <p:nvSpPr>
          <p:cNvPr id="2" name="内容占位符 6"/>
          <p:cNvSpPr>
            <a:spLocks noGrp="1"/>
          </p:cNvSpPr>
          <p:nvPr>
            <p:ph sz="quarter" idx="4294967295"/>
          </p:nvPr>
        </p:nvSpPr>
        <p:spPr>
          <a:xfrm>
            <a:off x="4648200" y="3938588"/>
            <a:ext cx="4038600" cy="2187575"/>
          </a:xfrm>
        </p:spPr>
        <p:txBody>
          <a:bodyPr wrap="square" anchor="t"/>
          <a:lstStyle>
            <a:lvl1pPr lvl="0">
              <a:defRPr sz="2400"/>
            </a:lvl1pPr>
            <a:lvl2pPr lvl="1">
              <a:defRPr sz="2000"/>
            </a:lvl2pPr>
            <a:lvl3pPr lvl="2">
              <a:defRPr sz="1800"/>
            </a:lvl3pPr>
            <a:lvl4pPr lvl="3">
              <a:defRPr sz="1600"/>
            </a:lvl4pPr>
            <a:lvl5pPr lvl="4">
              <a:defRPr sz="1600"/>
            </a:lvl5pPr>
          </a:lstStyle>
          <a:p>
            <a:pPr lvl="0" indent="-342900"/>
            <a:endParaRPr 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wipe(left)">
                                      <p:cBhvr>
                                        <p:cTn id="12"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2"/>
          <p:cNvGraphicFramePr/>
          <p:nvPr/>
        </p:nvGraphicFramePr>
        <p:xfrm>
          <a:off x="827088" y="1484313"/>
          <a:ext cx="3730625" cy="2767012"/>
        </p:xfrm>
        <a:graphic>
          <a:graphicData uri="http://schemas.openxmlformats.org/presentationml/2006/ole">
            <mc:AlternateContent xmlns:mc="http://schemas.openxmlformats.org/markup-compatibility/2006">
              <mc:Choice xmlns:v="urn:schemas-microsoft-com:vml" Requires="v">
                <p:oleObj spid="_x0000_s10241" name="" r:id="rId1" imgW="12315825" imgH="9134475" progId="">
                  <p:embed/>
                </p:oleObj>
              </mc:Choice>
              <mc:Fallback>
                <p:oleObj name="" r:id="rId1" imgW="12315825" imgH="9134475" progId="">
                  <p:embed/>
                  <p:pic>
                    <p:nvPicPr>
                      <p:cNvPr id="0" name="图片 10240"/>
                      <p:cNvPicPr/>
                      <p:nvPr/>
                    </p:nvPicPr>
                    <p:blipFill>
                      <a:blip r:embed="rId2"/>
                      <a:stretch>
                        <a:fillRect/>
                      </a:stretch>
                    </p:blipFill>
                    <p:spPr>
                      <a:xfrm>
                        <a:off x="827088" y="1484313"/>
                        <a:ext cx="3730625" cy="2767012"/>
                      </a:xfrm>
                      <a:prstGeom prst="rect">
                        <a:avLst/>
                      </a:prstGeom>
                      <a:noFill/>
                      <a:ln w="38100">
                        <a:noFill/>
                      </a:ln>
                    </p:spPr>
                  </p:pic>
                </p:oleObj>
              </mc:Fallback>
            </mc:AlternateContent>
          </a:graphicData>
        </a:graphic>
      </p:graphicFrame>
      <p:sp>
        <p:nvSpPr>
          <p:cNvPr id="22530" name="Rectangle 3"/>
          <p:cNvSpPr>
            <a:spLocks noGrp="1"/>
          </p:cNvSpPr>
          <p:nvPr>
            <p:ph type="title"/>
          </p:nvPr>
        </p:nvSpPr>
        <p:spPr>
          <a:xfrm>
            <a:off x="250825" y="765175"/>
            <a:ext cx="7772400" cy="579438"/>
          </a:xfrm>
        </p:spPr>
        <p:txBody>
          <a:bodyPr wrap="square" anchor="ctr"/>
          <a:lstStyle/>
          <a:p>
            <a:pPr algn="l" eaLnBrk="1" hangingPunct="1">
              <a:lnSpc>
                <a:spcPct val="105000"/>
              </a:lnSpc>
            </a:pPr>
            <a:r>
              <a:rPr lang="en-US" altLang="zh-CN" sz="3200" b="1">
                <a:solidFill>
                  <a:schemeClr val="tx1"/>
                </a:solidFill>
                <a:ea typeface="华文行楷" panose="02010800040101010101" pitchFamily="2" charset="-122"/>
              </a:rPr>
              <a:t>2</a:t>
            </a:r>
            <a:r>
              <a:rPr lang="zh-CN" altLang="en-US" sz="3200" b="1">
                <a:solidFill>
                  <a:schemeClr val="tx1"/>
                </a:solidFill>
                <a:ea typeface="华文行楷" panose="02010800040101010101" pitchFamily="2" charset="-122"/>
              </a:rPr>
              <a:t>、长尾式差分放大电路的分析</a:t>
            </a:r>
            <a:r>
              <a:rPr lang="zh-CN" altLang="en-US" sz="3600">
                <a:solidFill>
                  <a:schemeClr val="tx1"/>
                </a:solidFill>
                <a:ea typeface="隶书" panose="02010509060101010101" pitchFamily="1" charset="-122"/>
              </a:rPr>
              <a:t> </a:t>
            </a:r>
            <a:endParaRPr lang="zh-CN" altLang="en-US" sz="2800" b="1">
              <a:solidFill>
                <a:schemeClr val="tx1"/>
              </a:solidFill>
            </a:endParaRPr>
          </a:p>
        </p:txBody>
      </p:sp>
      <p:graphicFrame>
        <p:nvGraphicFramePr>
          <p:cNvPr id="22532" name="内容占位符 22531"/>
          <p:cNvGraphicFramePr/>
          <p:nvPr>
            <p:ph sz="half" idx="4294967295"/>
          </p:nvPr>
        </p:nvGraphicFramePr>
        <p:xfrm>
          <a:off x="4716463" y="5013325"/>
          <a:ext cx="2087562" cy="869950"/>
        </p:xfrm>
        <a:graphic>
          <a:graphicData uri="http://schemas.openxmlformats.org/presentationml/2006/ole">
            <mc:AlternateContent xmlns:mc="http://schemas.openxmlformats.org/markup-compatibility/2006">
              <mc:Choice xmlns:v="urn:schemas-microsoft-com:vml" Requires="v">
                <p:oleObj spid="_x0000_s10242" name="" r:id="rId3" imgW="25603200" imgH="10668000" progId="Equation.3">
                  <p:embed/>
                </p:oleObj>
              </mc:Choice>
              <mc:Fallback>
                <p:oleObj name="" r:id="rId3" imgW="25603200" imgH="10668000" progId="Equation.3">
                  <p:embed/>
                  <p:pic>
                    <p:nvPicPr>
                      <p:cNvPr id="0" name="图片 10241"/>
                      <p:cNvPicPr/>
                      <p:nvPr/>
                    </p:nvPicPr>
                    <p:blipFill>
                      <a:blip r:embed="rId4"/>
                      <a:stretch>
                        <a:fillRect/>
                      </a:stretch>
                    </p:blipFill>
                    <p:spPr>
                      <a:xfrm>
                        <a:off x="4716463" y="5013325"/>
                        <a:ext cx="2087562" cy="8699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2533" name="内容占位符 22532"/>
          <p:cNvGraphicFramePr/>
          <p:nvPr>
            <p:ph sz="quarter" idx="4294967295"/>
          </p:nvPr>
        </p:nvGraphicFramePr>
        <p:xfrm>
          <a:off x="6948488" y="5013325"/>
          <a:ext cx="1439862" cy="858838"/>
        </p:xfrm>
        <a:graphic>
          <a:graphicData uri="http://schemas.openxmlformats.org/presentationml/2006/ole">
            <mc:AlternateContent xmlns:mc="http://schemas.openxmlformats.org/markup-compatibility/2006">
              <mc:Choice xmlns:v="urn:schemas-microsoft-com:vml" Requires="v">
                <p:oleObj spid="_x0000_s10243" name="" r:id="rId5" imgW="17373600" imgH="10363200" progId="Equation.3">
                  <p:embed/>
                </p:oleObj>
              </mc:Choice>
              <mc:Fallback>
                <p:oleObj name="" r:id="rId5" imgW="17373600" imgH="10363200" progId="Equation.3">
                  <p:embed/>
                  <p:pic>
                    <p:nvPicPr>
                      <p:cNvPr id="0" name="图片 10242"/>
                      <p:cNvPicPr/>
                      <p:nvPr/>
                    </p:nvPicPr>
                    <p:blipFill>
                      <a:blip r:embed="rId6"/>
                      <a:stretch>
                        <a:fillRect/>
                      </a:stretch>
                    </p:blipFill>
                    <p:spPr>
                      <a:xfrm>
                        <a:off x="6948488" y="5013325"/>
                        <a:ext cx="1439862" cy="8588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2534" name="对象 22533"/>
          <p:cNvGraphicFramePr/>
          <p:nvPr/>
        </p:nvGraphicFramePr>
        <p:xfrm>
          <a:off x="4859338" y="1341438"/>
          <a:ext cx="2787650" cy="2649537"/>
        </p:xfrm>
        <a:graphic>
          <a:graphicData uri="http://schemas.openxmlformats.org/presentationml/2006/ole">
            <mc:AlternateContent xmlns:mc="http://schemas.openxmlformats.org/markup-compatibility/2006">
              <mc:Choice xmlns:v="urn:schemas-microsoft-com:vml" Requires="v">
                <p:oleObj spid="_x0000_s10244" name="" r:id="rId7" imgW="31089600" imgH="29565600" progId="Equation.3">
                  <p:embed/>
                </p:oleObj>
              </mc:Choice>
              <mc:Fallback>
                <p:oleObj name="" r:id="rId7" imgW="31089600" imgH="29565600" progId="Equation.3">
                  <p:embed/>
                  <p:pic>
                    <p:nvPicPr>
                      <p:cNvPr id="0" name="图片 10243"/>
                      <p:cNvPicPr/>
                      <p:nvPr/>
                    </p:nvPicPr>
                    <p:blipFill>
                      <a:blip r:embed="rId8"/>
                      <a:stretch>
                        <a:fillRect/>
                      </a:stretch>
                    </p:blipFill>
                    <p:spPr>
                      <a:xfrm>
                        <a:off x="4859338" y="1341438"/>
                        <a:ext cx="2787650" cy="2649537"/>
                      </a:xfrm>
                      <a:prstGeom prst="rect">
                        <a:avLst/>
                      </a:prstGeom>
                      <a:noFill/>
                      <a:ln w="38100">
                        <a:noFill/>
                      </a:ln>
                    </p:spPr>
                  </p:pic>
                </p:oleObj>
              </mc:Fallback>
            </mc:AlternateContent>
          </a:graphicData>
        </a:graphic>
      </p:graphicFrame>
      <p:sp>
        <p:nvSpPr>
          <p:cNvPr id="22535" name="AutoShape 7"/>
          <p:cNvSpPr/>
          <p:nvPr/>
        </p:nvSpPr>
        <p:spPr>
          <a:xfrm>
            <a:off x="4941888" y="4005263"/>
            <a:ext cx="2089150" cy="431800"/>
          </a:xfrm>
          <a:prstGeom prst="borderCallout2">
            <a:avLst>
              <a:gd name="adj1" fmla="val 26472"/>
              <a:gd name="adj2" fmla="val -3648"/>
              <a:gd name="adj3" fmla="val 26472"/>
              <a:gd name="adj4" fmla="val -21958"/>
              <a:gd name="adj5" fmla="val -237866"/>
              <a:gd name="adj6" fmla="val -41185"/>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en-US" altLang="x-none" sz="2000" b="1" i="1" dirty="0">
                <a:latin typeface="Times New Roman" panose="02020603050405020304" pitchFamily="2" charset="0"/>
                <a:ea typeface="宋体" panose="02010600030101010101" pitchFamily="2" charset="-122"/>
              </a:rPr>
              <a:t>R</a:t>
            </a:r>
            <a:r>
              <a:rPr lang="en-US" altLang="x-none" sz="2000" b="1" baseline="-25000" dirty="0">
                <a:latin typeface="Times New Roman" panose="02020603050405020304" pitchFamily="2" charset="0"/>
                <a:ea typeface="宋体" panose="02010600030101010101" pitchFamily="2" charset="-122"/>
              </a:rPr>
              <a:t>b</a:t>
            </a:r>
            <a:r>
              <a:rPr lang="zh-CN" altLang="en-US" sz="2000" b="1" dirty="0">
                <a:latin typeface="Times New Roman" panose="02020603050405020304" pitchFamily="2" charset="0"/>
                <a:ea typeface="宋体" panose="02010600030101010101" pitchFamily="2" charset="-122"/>
              </a:rPr>
              <a:t>是必要的吗？</a:t>
            </a:r>
            <a:endParaRPr lang="zh-CN" altLang="en-US" sz="2000" b="1" dirty="0">
              <a:latin typeface="Times New Roman" panose="02020603050405020304" pitchFamily="2" charset="0"/>
              <a:ea typeface="宋体" panose="02010600030101010101" pitchFamily="2" charset="-122"/>
            </a:endParaRPr>
          </a:p>
        </p:txBody>
      </p:sp>
      <p:grpSp>
        <p:nvGrpSpPr>
          <p:cNvPr id="22536" name="Group 8"/>
          <p:cNvGrpSpPr/>
          <p:nvPr/>
        </p:nvGrpSpPr>
        <p:grpSpPr>
          <a:xfrm>
            <a:off x="773113" y="2932113"/>
            <a:ext cx="3844925" cy="381000"/>
            <a:chOff x="0" y="0"/>
            <a:chExt cx="2422" cy="240"/>
          </a:xfrm>
        </p:grpSpPr>
        <p:grpSp>
          <p:nvGrpSpPr>
            <p:cNvPr id="2" name="Group 9"/>
            <p:cNvGrpSpPr/>
            <p:nvPr/>
          </p:nvGrpSpPr>
          <p:grpSpPr>
            <a:xfrm>
              <a:off x="0" y="0"/>
              <a:ext cx="192" cy="240"/>
              <a:chOff x="0" y="0"/>
              <a:chExt cx="192" cy="240"/>
            </a:xfrm>
          </p:grpSpPr>
          <p:sp>
            <p:nvSpPr>
              <p:cNvPr id="22537" name="Line 10"/>
              <p:cNvSpPr/>
              <p:nvPr/>
            </p:nvSpPr>
            <p:spPr>
              <a:xfrm>
                <a:off x="96" y="0"/>
                <a:ext cx="0" cy="240"/>
              </a:xfrm>
              <a:prstGeom prst="line">
                <a:avLst/>
              </a:prstGeom>
              <a:ln w="19050" cap="flat" cmpd="sng">
                <a:solidFill>
                  <a:srgbClr val="FF3300"/>
                </a:solidFill>
                <a:prstDash val="solid"/>
                <a:round/>
                <a:headEnd type="none" w="med" len="med"/>
                <a:tailEnd type="none" w="med" len="med"/>
              </a:ln>
            </p:spPr>
          </p:sp>
          <p:sp>
            <p:nvSpPr>
              <p:cNvPr id="22538" name="Line 11"/>
              <p:cNvSpPr/>
              <p:nvPr/>
            </p:nvSpPr>
            <p:spPr>
              <a:xfrm>
                <a:off x="0" y="240"/>
                <a:ext cx="192" cy="0"/>
              </a:xfrm>
              <a:prstGeom prst="line">
                <a:avLst/>
              </a:prstGeom>
              <a:ln w="28575" cap="flat" cmpd="sng">
                <a:solidFill>
                  <a:srgbClr val="FF3300"/>
                </a:solidFill>
                <a:prstDash val="solid"/>
                <a:round/>
                <a:headEnd type="none" w="med" len="med"/>
                <a:tailEnd type="none" w="med" len="med"/>
              </a:ln>
            </p:spPr>
          </p:sp>
        </p:grpSp>
        <p:grpSp>
          <p:nvGrpSpPr>
            <p:cNvPr id="22539" name="Group 12"/>
            <p:cNvGrpSpPr/>
            <p:nvPr/>
          </p:nvGrpSpPr>
          <p:grpSpPr>
            <a:xfrm>
              <a:off x="2230" y="0"/>
              <a:ext cx="192" cy="240"/>
              <a:chOff x="0" y="0"/>
              <a:chExt cx="192" cy="240"/>
            </a:xfrm>
          </p:grpSpPr>
          <p:sp>
            <p:nvSpPr>
              <p:cNvPr id="22540" name="Line 13"/>
              <p:cNvSpPr/>
              <p:nvPr/>
            </p:nvSpPr>
            <p:spPr>
              <a:xfrm>
                <a:off x="96" y="0"/>
                <a:ext cx="0" cy="240"/>
              </a:xfrm>
              <a:prstGeom prst="line">
                <a:avLst/>
              </a:prstGeom>
              <a:ln w="19050" cap="flat" cmpd="sng">
                <a:solidFill>
                  <a:srgbClr val="FF3300"/>
                </a:solidFill>
                <a:prstDash val="solid"/>
                <a:round/>
                <a:headEnd type="none" w="med" len="med"/>
                <a:tailEnd type="none" w="med" len="med"/>
              </a:ln>
            </p:spPr>
          </p:sp>
          <p:sp>
            <p:nvSpPr>
              <p:cNvPr id="22541" name="Line 14"/>
              <p:cNvSpPr/>
              <p:nvPr/>
            </p:nvSpPr>
            <p:spPr>
              <a:xfrm>
                <a:off x="0" y="240"/>
                <a:ext cx="192" cy="0"/>
              </a:xfrm>
              <a:prstGeom prst="line">
                <a:avLst/>
              </a:prstGeom>
              <a:ln w="28575" cap="flat" cmpd="sng">
                <a:solidFill>
                  <a:srgbClr val="FF3300"/>
                </a:solidFill>
                <a:prstDash val="solid"/>
                <a:round/>
                <a:headEnd type="none" w="med" len="med"/>
                <a:tailEnd type="none" w="med" len="med"/>
              </a:ln>
            </p:spPr>
          </p:sp>
        </p:grpSp>
      </p:grpSp>
      <p:sp>
        <p:nvSpPr>
          <p:cNvPr id="22542" name="Text Box 19"/>
          <p:cNvSpPr txBox="1"/>
          <p:nvPr/>
        </p:nvSpPr>
        <p:spPr>
          <a:xfrm>
            <a:off x="539750" y="1341438"/>
            <a:ext cx="3240088" cy="521970"/>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 </a:t>
            </a:r>
            <a:r>
              <a:rPr lang="en-US" altLang="x-none" sz="2800" b="1" i="1" dirty="0">
                <a:latin typeface="Arial" panose="020B0604020202020204" pitchFamily="34" charset="0"/>
                <a:ea typeface="华文行楷" panose="02010800040101010101" pitchFamily="2" charset="-122"/>
              </a:rPr>
              <a:t>Q</a:t>
            </a:r>
            <a:r>
              <a:rPr lang="zh-CN" altLang="en-US" sz="2800" dirty="0">
                <a:latin typeface="华文行楷" panose="02010800040101010101" pitchFamily="2" charset="-122"/>
                <a:ea typeface="华文行楷" panose="02010800040101010101" pitchFamily="2" charset="-122"/>
              </a:rPr>
              <a:t>点</a:t>
            </a:r>
            <a:r>
              <a:rPr lang="zh-CN" altLang="en-US" sz="2400" b="1" dirty="0">
                <a:latin typeface="Times New Roman" panose="02020603050405020304" pitchFamily="2" charset="0"/>
                <a:ea typeface="宋体" panose="02010600030101010101" pitchFamily="2" charset="-122"/>
              </a:rPr>
              <a:t>：</a:t>
            </a:r>
            <a:endParaRPr lang="zh-CN" altLang="en-US" sz="2400" b="1" dirty="0">
              <a:latin typeface="Times New Roman" panose="02020603050405020304" pitchFamily="2" charset="0"/>
              <a:ea typeface="宋体" panose="02010600030101010101" pitchFamily="2" charset="-122"/>
            </a:endParaRPr>
          </a:p>
        </p:txBody>
      </p:sp>
      <p:grpSp>
        <p:nvGrpSpPr>
          <p:cNvPr id="22544" name="Group 20"/>
          <p:cNvGrpSpPr/>
          <p:nvPr/>
        </p:nvGrpSpPr>
        <p:grpSpPr>
          <a:xfrm>
            <a:off x="539750" y="4508500"/>
            <a:ext cx="6323013" cy="466725"/>
            <a:chOff x="0" y="0"/>
            <a:chExt cx="3983" cy="294"/>
          </a:xfrm>
        </p:grpSpPr>
        <p:graphicFrame>
          <p:nvGraphicFramePr>
            <p:cNvPr id="3" name="对象 22544"/>
            <p:cNvGraphicFramePr/>
            <p:nvPr/>
          </p:nvGraphicFramePr>
          <p:xfrm>
            <a:off x="1865" y="0"/>
            <a:ext cx="2118" cy="294"/>
          </p:xfrm>
          <a:graphic>
            <a:graphicData uri="http://schemas.openxmlformats.org/presentationml/2006/ole">
              <mc:AlternateContent xmlns:mc="http://schemas.openxmlformats.org/markup-compatibility/2006">
                <mc:Choice xmlns:v="urn:schemas-microsoft-com:vml" Requires="v">
                  <p:oleObj spid="_x0000_s10245" name="" r:id="rId9" imgW="41757600" imgH="5791200" progId="Equation.3">
                    <p:embed/>
                  </p:oleObj>
                </mc:Choice>
                <mc:Fallback>
                  <p:oleObj name="" r:id="rId9" imgW="41757600" imgH="5791200" progId="Equation.3">
                    <p:embed/>
                    <p:pic>
                      <p:nvPicPr>
                        <p:cNvPr id="0" name="图片 10244"/>
                        <p:cNvPicPr/>
                        <p:nvPr/>
                      </p:nvPicPr>
                      <p:blipFill>
                        <a:blip r:embed="rId10"/>
                        <a:stretch>
                          <a:fillRect/>
                        </a:stretch>
                      </p:blipFill>
                      <p:spPr>
                        <a:xfrm>
                          <a:off x="1865" y="0"/>
                          <a:ext cx="2118" cy="294"/>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2545" name="Text Box 22"/>
            <p:cNvSpPr txBox="1"/>
            <p:nvPr/>
          </p:nvSpPr>
          <p:spPr>
            <a:xfrm>
              <a:off x="0" y="0"/>
              <a:ext cx="2208"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晶体管输入回路方程：</a:t>
              </a:r>
              <a:endParaRPr lang="zh-CN" altLang="en-US" sz="2400" b="1" dirty="0">
                <a:latin typeface="Times New Roman" panose="02020603050405020304" pitchFamily="2" charset="0"/>
                <a:ea typeface="宋体" panose="02010600030101010101" pitchFamily="2" charset="-122"/>
              </a:endParaRPr>
            </a:p>
          </p:txBody>
        </p:sp>
      </p:grpSp>
      <p:sp>
        <p:nvSpPr>
          <p:cNvPr id="22547" name="Text Box 23"/>
          <p:cNvSpPr txBox="1"/>
          <p:nvPr/>
        </p:nvSpPr>
        <p:spPr>
          <a:xfrm>
            <a:off x="468313" y="5157788"/>
            <a:ext cx="4419600" cy="457200"/>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通常，</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b</a:t>
            </a:r>
            <a:r>
              <a:rPr lang="zh-CN" altLang="en-US" sz="2400" b="1" dirty="0">
                <a:latin typeface="Times New Roman" panose="02020603050405020304" pitchFamily="2" charset="0"/>
                <a:ea typeface="宋体" panose="02010600030101010101" pitchFamily="2" charset="-122"/>
              </a:rPr>
              <a:t>较小，且</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BQ</a:t>
            </a:r>
            <a:r>
              <a:rPr lang="zh-CN" altLang="en-US" sz="2400" b="1" dirty="0">
                <a:latin typeface="Times New Roman" panose="02020603050405020304" pitchFamily="2" charset="0"/>
                <a:ea typeface="宋体" panose="02010600030101010101" pitchFamily="2" charset="-122"/>
              </a:rPr>
              <a:t>很小，故</a:t>
            </a:r>
            <a:endParaRPr lang="zh-CN" altLang="en-US" sz="2400" b="1" dirty="0">
              <a:latin typeface="Times New Roman" panose="02020603050405020304" pitchFamily="2" charset="0"/>
              <a:ea typeface="宋体" panose="02010600030101010101" pitchFamily="2" charset="-122"/>
            </a:endParaRPr>
          </a:p>
        </p:txBody>
      </p:sp>
      <p:graphicFrame>
        <p:nvGraphicFramePr>
          <p:cNvPr id="22548" name="内容占位符 22547"/>
          <p:cNvGraphicFramePr/>
          <p:nvPr>
            <p:ph sz="quarter" idx="4294967295"/>
          </p:nvPr>
        </p:nvGraphicFramePr>
        <p:xfrm>
          <a:off x="539750" y="5805488"/>
          <a:ext cx="3455988" cy="511175"/>
        </p:xfrm>
        <a:graphic>
          <a:graphicData uri="http://schemas.openxmlformats.org/presentationml/2006/ole">
            <mc:AlternateContent xmlns:mc="http://schemas.openxmlformats.org/markup-compatibility/2006">
              <mc:Choice xmlns:v="urn:schemas-microsoft-com:vml" Requires="v">
                <p:oleObj spid="_x0000_s10246" name="" r:id="rId11" imgW="39014400" imgH="5791200" progId="Equation.3">
                  <p:embed/>
                </p:oleObj>
              </mc:Choice>
              <mc:Fallback>
                <p:oleObj name="" r:id="rId11" imgW="39014400" imgH="5791200" progId="Equation.3">
                  <p:embed/>
                  <p:pic>
                    <p:nvPicPr>
                      <p:cNvPr id="0" name="图片 10245"/>
                      <p:cNvPicPr/>
                      <p:nvPr/>
                    </p:nvPicPr>
                    <p:blipFill>
                      <a:blip r:embed="rId12"/>
                      <a:stretch>
                        <a:fillRect/>
                      </a:stretch>
                    </p:blipFill>
                    <p:spPr>
                      <a:xfrm>
                        <a:off x="539750" y="5805488"/>
                        <a:ext cx="3455988" cy="5111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2549" name="AutoShape 25"/>
          <p:cNvSpPr/>
          <p:nvPr/>
        </p:nvSpPr>
        <p:spPr>
          <a:xfrm>
            <a:off x="6227763" y="5949950"/>
            <a:ext cx="2373312" cy="719138"/>
          </a:xfrm>
          <a:prstGeom prst="borderCallout1">
            <a:avLst>
              <a:gd name="adj1" fmla="val 15894"/>
              <a:gd name="adj2" fmla="val -3213"/>
              <a:gd name="adj3" fmla="val -53644"/>
              <a:gd name="adj4" fmla="val -35250"/>
            </a:avLst>
          </a:prstGeom>
          <a:solidFill>
            <a:srgbClr val="FFFFCC"/>
          </a:solidFill>
          <a:ln w="19050" cap="flat" cmpd="sng">
            <a:solidFill>
              <a:srgbClr val="CC00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选合适的</a:t>
            </a:r>
            <a:r>
              <a:rPr lang="en-US" altLang="x-none" sz="2000" b="1" i="1" dirty="0">
                <a:latin typeface="Times New Roman" panose="02020603050405020304" pitchFamily="2" charset="0"/>
                <a:ea typeface="宋体" panose="02010600030101010101" pitchFamily="2" charset="-122"/>
              </a:rPr>
              <a:t>V</a:t>
            </a:r>
            <a:r>
              <a:rPr lang="en-US" altLang="x-none" sz="2000" b="1" baseline="-25000" dirty="0">
                <a:latin typeface="Times New Roman" panose="02020603050405020304" pitchFamily="2" charset="0"/>
                <a:ea typeface="宋体" panose="02010600030101010101" pitchFamily="2" charset="-122"/>
              </a:rPr>
              <a:t>EE</a:t>
            </a:r>
            <a:r>
              <a:rPr lang="zh-CN" altLang="en-US" sz="2000" b="1" dirty="0">
                <a:latin typeface="Times New Roman" panose="02020603050405020304" pitchFamily="2" charset="0"/>
                <a:ea typeface="宋体" panose="02010600030101010101" pitchFamily="2" charset="-122"/>
              </a:rPr>
              <a:t>和</a:t>
            </a:r>
            <a:r>
              <a:rPr lang="en-US" altLang="x-none" sz="2000" b="1" i="1" dirty="0">
                <a:latin typeface="Times New Roman" panose="02020603050405020304" pitchFamily="2" charset="0"/>
                <a:ea typeface="宋体" panose="02010600030101010101" pitchFamily="2" charset="-122"/>
              </a:rPr>
              <a:t>R</a:t>
            </a:r>
            <a:r>
              <a:rPr lang="en-US" altLang="x-none" sz="2000" b="1" baseline="-25000" dirty="0">
                <a:latin typeface="Times New Roman" panose="02020603050405020304" pitchFamily="2" charset="0"/>
                <a:ea typeface="宋体" panose="02010600030101010101" pitchFamily="2" charset="-122"/>
              </a:rPr>
              <a:t>e</a:t>
            </a:r>
            <a:r>
              <a:rPr lang="zh-CN" altLang="en-US" sz="2000" b="1" dirty="0">
                <a:latin typeface="Times New Roman" panose="02020603050405020304" pitchFamily="2" charset="0"/>
                <a:ea typeface="宋体" panose="02010600030101010101" pitchFamily="2" charset="-122"/>
              </a:rPr>
              <a:t>就可得合适的</a:t>
            </a:r>
            <a:r>
              <a:rPr lang="en-US" altLang="x-none" sz="2000" b="1" i="1" dirty="0">
                <a:latin typeface="Times New Roman" panose="02020603050405020304" pitchFamily="2" charset="0"/>
                <a:ea typeface="宋体" panose="02010600030101010101" pitchFamily="2" charset="-122"/>
              </a:rPr>
              <a:t>Q</a:t>
            </a:r>
            <a:endParaRPr lang="en-US" altLang="x-none" sz="2000" b="1" i="1"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536"/>
                                        </p:tgtEl>
                                        <p:attrNameLst>
                                          <p:attrName>style.visibility</p:attrName>
                                        </p:attrNameLst>
                                      </p:cBhvr>
                                      <p:to>
                                        <p:strVal val="visible"/>
                                      </p:to>
                                    </p:set>
                                    <p:animEffect transition="in" filter="wipe(up)">
                                      <p:cBhvr>
                                        <p:cTn id="7" dur="500"/>
                                        <p:tgtEl>
                                          <p:spTgt spid="225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wipe(left)">
                                      <p:cBhvr>
                                        <p:cTn id="12" dur="500"/>
                                        <p:tgtEl>
                                          <p:spTgt spid="225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544"/>
                                        </p:tgtEl>
                                        <p:attrNameLst>
                                          <p:attrName>style.visibility</p:attrName>
                                        </p:attrNameLst>
                                      </p:cBhvr>
                                      <p:to>
                                        <p:strVal val="visible"/>
                                      </p:to>
                                    </p:set>
                                    <p:animEffect transition="in" filter="wipe(left)">
                                      <p:cBhvr>
                                        <p:cTn id="17" dur="500"/>
                                        <p:tgtEl>
                                          <p:spTgt spid="225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47">
                                            <p:txEl>
                                              <p:pRg st="0" end="0"/>
                                            </p:txEl>
                                          </p:spTgt>
                                        </p:tgtEl>
                                        <p:attrNameLst>
                                          <p:attrName>style.visibility</p:attrName>
                                        </p:attrNameLst>
                                      </p:cBhvr>
                                      <p:to>
                                        <p:strVal val="visible"/>
                                      </p:to>
                                    </p:set>
                                    <p:animEffect transition="in" filter="wipe(left)">
                                      <p:cBhvr>
                                        <p:cTn id="22" dur="500"/>
                                        <p:tgtEl>
                                          <p:spTgt spid="2254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532"/>
                                        </p:tgtEl>
                                        <p:attrNameLst>
                                          <p:attrName>style.visibility</p:attrName>
                                        </p:attrNameLst>
                                      </p:cBhvr>
                                      <p:to>
                                        <p:strVal val="visible"/>
                                      </p:to>
                                    </p:set>
                                    <p:animEffect transition="in" filter="wipe(left)">
                                      <p:cBhvr>
                                        <p:cTn id="27" dur="500"/>
                                        <p:tgtEl>
                                          <p:spTgt spid="225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533"/>
                                        </p:tgtEl>
                                        <p:attrNameLst>
                                          <p:attrName>style.visibility</p:attrName>
                                        </p:attrNameLst>
                                      </p:cBhvr>
                                      <p:to>
                                        <p:strVal val="visible"/>
                                      </p:to>
                                    </p:set>
                                    <p:animEffect transition="in" filter="wipe(left)">
                                      <p:cBhvr>
                                        <p:cTn id="32" dur="500"/>
                                        <p:tgtEl>
                                          <p:spTgt spid="225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548"/>
                                        </p:tgtEl>
                                        <p:attrNameLst>
                                          <p:attrName>style.visibility</p:attrName>
                                        </p:attrNameLst>
                                      </p:cBhvr>
                                      <p:to>
                                        <p:strVal val="visible"/>
                                      </p:to>
                                    </p:set>
                                    <p:animEffect transition="in" filter="wipe(left)">
                                      <p:cBhvr>
                                        <p:cTn id="37" dur="500"/>
                                        <p:tgtEl>
                                          <p:spTgt spid="225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549"/>
                                        </p:tgtEl>
                                        <p:attrNameLst>
                                          <p:attrName>style.visibility</p:attrName>
                                        </p:attrNameLst>
                                      </p:cBhvr>
                                      <p:to>
                                        <p:strVal val="visible"/>
                                      </p:to>
                                    </p:set>
                                    <p:animEffect transition="in" filter="wipe(left)">
                                      <p:cBhvr>
                                        <p:cTn id="42" dur="500"/>
                                        <p:tgtEl>
                                          <p:spTgt spid="225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animBg="1"/>
      <p:bldP spid="22547" grpId="0" build="p"/>
      <p:bldP spid="225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p:nvPr/>
        </p:nvGraphicFramePr>
        <p:xfrm>
          <a:off x="4211638" y="1557338"/>
          <a:ext cx="4191000" cy="2871787"/>
        </p:xfrm>
        <a:graphic>
          <a:graphicData uri="http://schemas.openxmlformats.org/presentationml/2006/ole">
            <mc:AlternateContent xmlns:mc="http://schemas.openxmlformats.org/markup-compatibility/2006">
              <mc:Choice xmlns:v="urn:schemas-microsoft-com:vml" Requires="v">
                <p:oleObj spid="_x0000_s11265" name="" r:id="rId1" imgW="14030325" imgH="9610725" progId="">
                  <p:embed/>
                </p:oleObj>
              </mc:Choice>
              <mc:Fallback>
                <p:oleObj name="" r:id="rId1" imgW="14030325" imgH="9610725" progId="">
                  <p:embed/>
                  <p:pic>
                    <p:nvPicPr>
                      <p:cNvPr id="0" name="图片 11264"/>
                      <p:cNvPicPr/>
                      <p:nvPr/>
                    </p:nvPicPr>
                    <p:blipFill>
                      <a:blip r:embed="rId2"/>
                      <a:stretch>
                        <a:fillRect/>
                      </a:stretch>
                    </p:blipFill>
                    <p:spPr>
                      <a:xfrm>
                        <a:off x="4211638" y="1557338"/>
                        <a:ext cx="4191000" cy="2871787"/>
                      </a:xfrm>
                      <a:prstGeom prst="rect">
                        <a:avLst/>
                      </a:prstGeom>
                      <a:noFill/>
                      <a:ln w="38100">
                        <a:noFill/>
                      </a:ln>
                    </p:spPr>
                  </p:pic>
                </p:oleObj>
              </mc:Fallback>
            </mc:AlternateContent>
          </a:graphicData>
        </a:graphic>
      </p:graphicFrame>
      <p:sp>
        <p:nvSpPr>
          <p:cNvPr id="2" name="Rectangle 3"/>
          <p:cNvSpPr>
            <a:spLocks noGrp="1"/>
          </p:cNvSpPr>
          <p:nvPr>
            <p:ph type="title"/>
          </p:nvPr>
        </p:nvSpPr>
        <p:spPr>
          <a:xfrm>
            <a:off x="250825" y="836613"/>
            <a:ext cx="3673475" cy="792162"/>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  </a:t>
            </a:r>
            <a:r>
              <a:rPr lang="zh-CN" altLang="en-US" sz="3200" b="1" dirty="0">
                <a:solidFill>
                  <a:schemeClr val="tx1"/>
                </a:solidFill>
                <a:latin typeface="华文行楷" panose="02010800040101010101" pitchFamily="2" charset="-122"/>
                <a:ea typeface="华文行楷" panose="02010800040101010101" pitchFamily="2" charset="-122"/>
              </a:rPr>
              <a:t>抑制共模信号</a:t>
            </a:r>
            <a:r>
              <a:rPr lang="zh-CN" altLang="en-US" sz="2400" dirty="0">
                <a:solidFill>
                  <a:schemeClr val="tx1"/>
                </a:solidFill>
              </a:rPr>
              <a:t> </a:t>
            </a:r>
            <a:endParaRPr lang="zh-CN" altLang="en-US" sz="2400" dirty="0">
              <a:solidFill>
                <a:schemeClr val="tx1"/>
              </a:solidFill>
            </a:endParaRPr>
          </a:p>
        </p:txBody>
      </p:sp>
      <p:graphicFrame>
        <p:nvGraphicFramePr>
          <p:cNvPr id="23556" name="对象 23555"/>
          <p:cNvGraphicFramePr/>
          <p:nvPr/>
        </p:nvGraphicFramePr>
        <p:xfrm>
          <a:off x="971550" y="4652963"/>
          <a:ext cx="6192838" cy="504825"/>
        </p:xfrm>
        <a:graphic>
          <a:graphicData uri="http://schemas.openxmlformats.org/presentationml/2006/ole">
            <mc:AlternateContent xmlns:mc="http://schemas.openxmlformats.org/markup-compatibility/2006">
              <mc:Choice xmlns:v="urn:schemas-microsoft-com:vml" Requires="v">
                <p:oleObj spid="_x0000_s11266" name="" r:id="rId3" imgW="70713600" imgH="5791200" progId="Equation.3">
                  <p:embed/>
                </p:oleObj>
              </mc:Choice>
              <mc:Fallback>
                <p:oleObj name="" r:id="rId3" imgW="70713600" imgH="5791200" progId="Equation.3">
                  <p:embed/>
                  <p:pic>
                    <p:nvPicPr>
                      <p:cNvPr id="0" name="图片 11265"/>
                      <p:cNvPicPr/>
                      <p:nvPr/>
                    </p:nvPicPr>
                    <p:blipFill>
                      <a:blip r:embed="rId4"/>
                      <a:stretch>
                        <a:fillRect/>
                      </a:stretch>
                    </p:blipFill>
                    <p:spPr>
                      <a:xfrm>
                        <a:off x="971550" y="4652963"/>
                        <a:ext cx="6192838" cy="504825"/>
                      </a:xfrm>
                      <a:prstGeom prst="rect">
                        <a:avLst/>
                      </a:prstGeom>
                      <a:noFill/>
                      <a:ln w="38100">
                        <a:noFill/>
                      </a:ln>
                    </p:spPr>
                  </p:pic>
                </p:oleObj>
              </mc:Fallback>
            </mc:AlternateContent>
          </a:graphicData>
        </a:graphic>
      </p:graphicFrame>
      <p:graphicFrame>
        <p:nvGraphicFramePr>
          <p:cNvPr id="23557" name="对象 23556"/>
          <p:cNvGraphicFramePr/>
          <p:nvPr/>
        </p:nvGraphicFramePr>
        <p:xfrm>
          <a:off x="1384300" y="5397500"/>
          <a:ext cx="6564313" cy="858838"/>
        </p:xfrm>
        <a:graphic>
          <a:graphicData uri="http://schemas.openxmlformats.org/presentationml/2006/ole">
            <mc:AlternateContent xmlns:mc="http://schemas.openxmlformats.org/markup-compatibility/2006">
              <mc:Choice xmlns:v="urn:schemas-microsoft-com:vml" Requires="v">
                <p:oleObj spid="_x0000_s11267" name="" r:id="rId5" imgW="79248000" imgH="10363200" progId="Equation.DSMT4">
                  <p:embed/>
                </p:oleObj>
              </mc:Choice>
              <mc:Fallback>
                <p:oleObj name="" r:id="rId5" imgW="79248000" imgH="10363200" progId="Equation.DSMT4">
                  <p:embed/>
                  <p:pic>
                    <p:nvPicPr>
                      <p:cNvPr id="0" name="图片 11266"/>
                      <p:cNvPicPr/>
                      <p:nvPr/>
                    </p:nvPicPr>
                    <p:blipFill>
                      <a:blip r:embed="rId6"/>
                      <a:stretch>
                        <a:fillRect/>
                      </a:stretch>
                    </p:blipFill>
                    <p:spPr>
                      <a:xfrm>
                        <a:off x="1384300" y="5397500"/>
                        <a:ext cx="6564313" cy="8588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3558" name="对象 23557"/>
          <p:cNvGraphicFramePr/>
          <p:nvPr/>
        </p:nvGraphicFramePr>
        <p:xfrm>
          <a:off x="971550" y="3140075"/>
          <a:ext cx="1976438" cy="1423988"/>
        </p:xfrm>
        <a:graphic>
          <a:graphicData uri="http://schemas.openxmlformats.org/presentationml/2006/ole">
            <mc:AlternateContent xmlns:mc="http://schemas.openxmlformats.org/markup-compatibility/2006">
              <mc:Choice xmlns:v="urn:schemas-microsoft-com:vml" Requires="v">
                <p:oleObj spid="_x0000_s11268" name="" r:id="rId7" imgW="18288000" imgH="16459200" progId="Equation.3">
                  <p:embed/>
                </p:oleObj>
              </mc:Choice>
              <mc:Fallback>
                <p:oleObj name="" r:id="rId7" imgW="18288000" imgH="16459200" progId="Equation.3">
                  <p:embed/>
                  <p:pic>
                    <p:nvPicPr>
                      <p:cNvPr id="0" name="图片 11267"/>
                      <p:cNvPicPr/>
                      <p:nvPr/>
                    </p:nvPicPr>
                    <p:blipFill>
                      <a:blip r:embed="rId8"/>
                      <a:srcRect r="-24834"/>
                      <a:stretch>
                        <a:fillRect/>
                      </a:stretch>
                    </p:blipFill>
                    <p:spPr>
                      <a:xfrm>
                        <a:off x="971550" y="3140075"/>
                        <a:ext cx="1976438" cy="1423988"/>
                      </a:xfrm>
                      <a:prstGeom prst="rect">
                        <a:avLst/>
                      </a:prstGeom>
                      <a:noFill/>
                      <a:ln w="38100">
                        <a:noFill/>
                      </a:ln>
                    </p:spPr>
                  </p:pic>
                </p:oleObj>
              </mc:Fallback>
            </mc:AlternateContent>
          </a:graphicData>
        </a:graphic>
      </p:graphicFrame>
      <p:grpSp>
        <p:nvGrpSpPr>
          <p:cNvPr id="23559" name="Group 7"/>
          <p:cNvGrpSpPr/>
          <p:nvPr/>
        </p:nvGrpSpPr>
        <p:grpSpPr>
          <a:xfrm>
            <a:off x="468313" y="1412875"/>
            <a:ext cx="4800600" cy="1527175"/>
            <a:chOff x="0" y="0"/>
            <a:chExt cx="3024" cy="962"/>
          </a:xfrm>
        </p:grpSpPr>
        <p:sp>
          <p:nvSpPr>
            <p:cNvPr id="3" name="Text Box 8"/>
            <p:cNvSpPr txBox="1"/>
            <p:nvPr/>
          </p:nvSpPr>
          <p:spPr>
            <a:xfrm>
              <a:off x="0" y="0"/>
              <a:ext cx="3024" cy="610"/>
            </a:xfrm>
            <a:prstGeom prst="rect">
              <a:avLst/>
            </a:prstGeom>
            <a:noFill/>
            <a:ln w="9525">
              <a:noFill/>
            </a:ln>
          </p:spPr>
          <p:txBody>
            <a:bodyPr anchor="t">
              <a:spAutoFit/>
            </a:bodyPr>
            <a:lstStyle/>
            <a:p>
              <a:pPr>
                <a:lnSpc>
                  <a:spcPct val="120000"/>
                </a:lnSpc>
              </a:pPr>
              <a:r>
                <a:rPr lang="zh-CN" altLang="en-US" sz="2400" b="1" dirty="0">
                  <a:latin typeface="Times New Roman" panose="02020603050405020304" pitchFamily="2" charset="0"/>
                  <a:ea typeface="宋体" panose="02010600030101010101" pitchFamily="2" charset="-122"/>
                </a:rPr>
                <a:t>共模信号：数值相等、极性相同的输入信号，即</a:t>
              </a:r>
              <a:endParaRPr lang="zh-CN" altLang="en-US" sz="2400" b="1" baseline="-25000" dirty="0">
                <a:latin typeface="Times New Roman" panose="02020603050405020304" pitchFamily="2" charset="0"/>
                <a:ea typeface="宋体" panose="02010600030101010101" pitchFamily="2" charset="-122"/>
              </a:endParaRPr>
            </a:p>
          </p:txBody>
        </p:sp>
        <p:graphicFrame>
          <p:nvGraphicFramePr>
            <p:cNvPr id="23560" name="对象 23560"/>
            <p:cNvGraphicFramePr/>
            <p:nvPr/>
          </p:nvGraphicFramePr>
          <p:xfrm>
            <a:off x="903" y="624"/>
            <a:ext cx="1219" cy="338"/>
          </p:xfrm>
          <a:graphic>
            <a:graphicData uri="http://schemas.openxmlformats.org/presentationml/2006/ole">
              <mc:AlternateContent xmlns:mc="http://schemas.openxmlformats.org/markup-compatibility/2006">
                <mc:Choice xmlns:v="urn:schemas-microsoft-com:vml" Requires="v">
                  <p:oleObj spid="_x0000_s11269" name="" r:id="rId9" imgW="19812000" imgH="5486400" progId="Equation.3">
                    <p:embed/>
                  </p:oleObj>
                </mc:Choice>
                <mc:Fallback>
                  <p:oleObj name="" r:id="rId9" imgW="19812000" imgH="5486400" progId="Equation.3">
                    <p:embed/>
                    <p:pic>
                      <p:nvPicPr>
                        <p:cNvPr id="0" name="图片 11268"/>
                        <p:cNvPicPr/>
                        <p:nvPr/>
                      </p:nvPicPr>
                      <p:blipFill>
                        <a:blip r:embed="rId10"/>
                        <a:stretch>
                          <a:fillRect/>
                        </a:stretch>
                      </p:blipFill>
                      <p:spPr>
                        <a:xfrm>
                          <a:off x="903" y="624"/>
                          <a:ext cx="1219" cy="3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wipe(up)">
                                      <p:cBhvr>
                                        <p:cTn id="7" dur="500"/>
                                        <p:tgtEl>
                                          <p:spTgt spid="235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54"/>
                                        </p:tgtEl>
                                        <p:attrNameLst>
                                          <p:attrName>style.visibility</p:attrName>
                                        </p:attrNameLst>
                                      </p:cBhvr>
                                      <p:to>
                                        <p:strVal val="visible"/>
                                      </p:to>
                                    </p:set>
                                    <p:animEffect transition="in" filter="wipe(left)">
                                      <p:cBhvr>
                                        <p:cTn id="12" dur="500"/>
                                        <p:tgtEl>
                                          <p:spTgt spid="235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558"/>
                                        </p:tgtEl>
                                        <p:attrNameLst>
                                          <p:attrName>style.visibility</p:attrName>
                                        </p:attrNameLst>
                                      </p:cBhvr>
                                      <p:to>
                                        <p:strVal val="visible"/>
                                      </p:to>
                                    </p:set>
                                    <p:animEffect transition="in" filter="wipe(left)">
                                      <p:cBhvr>
                                        <p:cTn id="17" dur="500"/>
                                        <p:tgtEl>
                                          <p:spTgt spid="235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556"/>
                                        </p:tgtEl>
                                        <p:attrNameLst>
                                          <p:attrName>style.visibility</p:attrName>
                                        </p:attrNameLst>
                                      </p:cBhvr>
                                      <p:to>
                                        <p:strVal val="visible"/>
                                      </p:to>
                                    </p:set>
                                    <p:animEffect transition="in" filter="wipe(left)">
                                      <p:cBhvr>
                                        <p:cTn id="22" dur="500"/>
                                        <p:tgtEl>
                                          <p:spTgt spid="235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557"/>
                                        </p:tgtEl>
                                        <p:attrNameLst>
                                          <p:attrName>style.visibility</p:attrName>
                                        </p:attrNameLst>
                                      </p:cBhvr>
                                      <p:to>
                                        <p:strVal val="visible"/>
                                      </p:to>
                                    </p:set>
                                    <p:animEffect transition="in" filter="wipe(left)">
                                      <p:cBhvr>
                                        <p:cTn id="27"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2"/>
          <p:cNvGraphicFramePr/>
          <p:nvPr/>
        </p:nvGraphicFramePr>
        <p:xfrm>
          <a:off x="838200" y="1685925"/>
          <a:ext cx="4343400" cy="2976563"/>
        </p:xfrm>
        <a:graphic>
          <a:graphicData uri="http://schemas.openxmlformats.org/presentationml/2006/ole">
            <mc:AlternateContent xmlns:mc="http://schemas.openxmlformats.org/markup-compatibility/2006">
              <mc:Choice xmlns:v="urn:schemas-microsoft-com:vml" Requires="v">
                <p:oleObj spid="_x0000_s12289" name="" r:id="rId1" imgW="14030325" imgH="9610725" progId="">
                  <p:embed/>
                </p:oleObj>
              </mc:Choice>
              <mc:Fallback>
                <p:oleObj name="" r:id="rId1" imgW="14030325" imgH="9610725" progId="">
                  <p:embed/>
                  <p:pic>
                    <p:nvPicPr>
                      <p:cNvPr id="0" name="图片 12288"/>
                      <p:cNvPicPr/>
                      <p:nvPr/>
                    </p:nvPicPr>
                    <p:blipFill>
                      <a:blip r:embed="rId2"/>
                      <a:stretch>
                        <a:fillRect/>
                      </a:stretch>
                    </p:blipFill>
                    <p:spPr>
                      <a:xfrm>
                        <a:off x="838200" y="1685925"/>
                        <a:ext cx="4343400" cy="2976563"/>
                      </a:xfrm>
                      <a:prstGeom prst="rect">
                        <a:avLst/>
                      </a:prstGeom>
                      <a:noFill/>
                      <a:ln w="38100">
                        <a:noFill/>
                      </a:ln>
                    </p:spPr>
                  </p:pic>
                </p:oleObj>
              </mc:Fallback>
            </mc:AlternateContent>
          </a:graphicData>
        </a:graphic>
      </p:graphicFrame>
      <p:sp>
        <p:nvSpPr>
          <p:cNvPr id="24578" name="Rectangle 3"/>
          <p:cNvSpPr>
            <a:spLocks noGrp="1"/>
          </p:cNvSpPr>
          <p:nvPr>
            <p:ph type="title"/>
          </p:nvPr>
        </p:nvSpPr>
        <p:spPr>
          <a:xfrm>
            <a:off x="250825" y="908050"/>
            <a:ext cx="6842125" cy="685800"/>
          </a:xfrm>
        </p:spPr>
        <p:txBody>
          <a:bodyPr wrap="square" anchor="ctr"/>
          <a:lstStyle/>
          <a:p>
            <a:pPr algn="l" eaLnBrk="1" hangingPunct="1"/>
            <a:r>
              <a:rPr lang="zh-CN" altLang="en-US" sz="3200" b="1" dirty="0">
                <a:solidFill>
                  <a:schemeClr val="tx1"/>
                </a:solidFill>
                <a:latin typeface="华文行楷" panose="02010800040101010101" pitchFamily="2" charset="-122"/>
                <a:ea typeface="华文行楷" panose="02010800040101010101" pitchFamily="2" charset="-122"/>
              </a:rPr>
              <a:t>抑制共模信号</a:t>
            </a:r>
            <a:r>
              <a:rPr lang="zh-CN" altLang="en-US" sz="2400" b="1" dirty="0">
                <a:solidFill>
                  <a:schemeClr val="tx1"/>
                </a:solidFill>
              </a:rPr>
              <a:t> ：</a:t>
            </a:r>
            <a:r>
              <a:rPr lang="en-US" altLang="x-none" sz="2400" b="1" i="1" dirty="0">
                <a:solidFill>
                  <a:schemeClr val="tx1"/>
                </a:solidFill>
              </a:rPr>
              <a:t>R</a:t>
            </a:r>
            <a:r>
              <a:rPr lang="en-US" altLang="x-none" sz="2400" b="1" baseline="-25000" dirty="0">
                <a:solidFill>
                  <a:schemeClr val="tx1"/>
                </a:solidFill>
              </a:rPr>
              <a:t>e</a:t>
            </a:r>
            <a:r>
              <a:rPr lang="zh-CN" altLang="en-US" sz="2400" b="1" dirty="0">
                <a:solidFill>
                  <a:schemeClr val="tx1"/>
                </a:solidFill>
              </a:rPr>
              <a:t>的共模负反馈作用</a:t>
            </a:r>
            <a:endParaRPr lang="zh-CN" altLang="en-US" sz="2400" b="1" dirty="0">
              <a:solidFill>
                <a:schemeClr val="tx1"/>
              </a:solidFill>
            </a:endParaRPr>
          </a:p>
        </p:txBody>
      </p:sp>
      <p:graphicFrame>
        <p:nvGraphicFramePr>
          <p:cNvPr id="24579" name="对象 24579"/>
          <p:cNvGraphicFramePr/>
          <p:nvPr/>
        </p:nvGraphicFramePr>
        <p:xfrm>
          <a:off x="5245100" y="1989138"/>
          <a:ext cx="3214688" cy="1274762"/>
        </p:xfrm>
        <a:graphic>
          <a:graphicData uri="http://schemas.openxmlformats.org/presentationml/2006/ole">
            <mc:AlternateContent xmlns:mc="http://schemas.openxmlformats.org/markup-compatibility/2006">
              <mc:Choice xmlns:v="urn:schemas-microsoft-com:vml" Requires="v">
                <p:oleObj spid="_x0000_s12290" name="" r:id="rId3" imgW="39928800" imgH="15849600" progId="Equation.3">
                  <p:embed/>
                </p:oleObj>
              </mc:Choice>
              <mc:Fallback>
                <p:oleObj name="" r:id="rId3" imgW="39928800" imgH="15849600" progId="Equation.3">
                  <p:embed/>
                  <p:pic>
                    <p:nvPicPr>
                      <p:cNvPr id="0" name="图片 12289"/>
                      <p:cNvPicPr/>
                      <p:nvPr/>
                    </p:nvPicPr>
                    <p:blipFill>
                      <a:blip r:embed="rId4"/>
                      <a:stretch>
                        <a:fillRect/>
                      </a:stretch>
                    </p:blipFill>
                    <p:spPr>
                      <a:xfrm>
                        <a:off x="5245100" y="1989138"/>
                        <a:ext cx="3214688" cy="127476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4581" name="Text Box 5"/>
          <p:cNvSpPr txBox="1"/>
          <p:nvPr/>
        </p:nvSpPr>
        <p:spPr>
          <a:xfrm>
            <a:off x="381000" y="4733925"/>
            <a:ext cx="8763000" cy="493713"/>
          </a:xfrm>
          <a:prstGeom prst="rect">
            <a:avLst/>
          </a:prstGeom>
          <a:noFill/>
          <a:ln w="9525">
            <a:noFill/>
          </a:ln>
        </p:spPr>
        <p:txBody>
          <a:bodyPr anchor="t">
            <a:spAutoFit/>
          </a:bodyPr>
          <a:lstStyle/>
          <a:p>
            <a:pPr>
              <a:lnSpc>
                <a:spcPct val="110000"/>
              </a:lnSpc>
            </a:pP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e</a:t>
            </a:r>
            <a:r>
              <a:rPr lang="zh-CN" altLang="en-US" sz="2400" b="1" dirty="0">
                <a:latin typeface="Times New Roman" panose="02020603050405020304" pitchFamily="2" charset="0"/>
                <a:ea typeface="宋体" panose="02010600030101010101" pitchFamily="2" charset="-122"/>
              </a:rPr>
              <a:t>的共模负反馈作用：温度变化所引起的变化等效为共模信号</a:t>
            </a:r>
            <a:endParaRPr lang="zh-CN" altLang="en-US" sz="2400" b="1" dirty="0">
              <a:latin typeface="Times New Roman" panose="02020603050405020304" pitchFamily="2" charset="0"/>
              <a:ea typeface="宋体" panose="02010600030101010101" pitchFamily="2" charset="-122"/>
            </a:endParaRPr>
          </a:p>
        </p:txBody>
      </p:sp>
      <p:sp>
        <p:nvSpPr>
          <p:cNvPr id="24582" name="AutoShape 6"/>
          <p:cNvSpPr/>
          <p:nvPr/>
        </p:nvSpPr>
        <p:spPr>
          <a:xfrm>
            <a:off x="5410200" y="3743325"/>
            <a:ext cx="1754188" cy="685800"/>
          </a:xfrm>
          <a:prstGeom prst="borderCallout1">
            <a:avLst>
              <a:gd name="adj1" fmla="val 16667"/>
              <a:gd name="adj2" fmla="val -4343"/>
              <a:gd name="adj3" fmla="val 56481"/>
              <a:gd name="adj4" fmla="val -116292"/>
            </a:avLst>
          </a:prstGeom>
          <a:solidFill>
            <a:srgbClr val="FFFFCC"/>
          </a:solidFill>
          <a:ln w="19050" cap="flat" cmpd="sng">
            <a:solidFill>
              <a:srgbClr val="FF3300"/>
            </a:solidFill>
            <a:prstDash val="solid"/>
            <a:miter/>
            <a:headEnd type="none" w="med" len="med"/>
            <a:tailEnd type="none" w="med" len="med"/>
          </a:ln>
        </p:spPr>
        <p:txBody>
          <a:bodyPr anchor="t"/>
          <a:lstStyle/>
          <a:p>
            <a:pPr algn="ctr" eaLnBrk="0" hangingPunct="0"/>
            <a:r>
              <a:rPr lang="zh-CN" altLang="en-US" sz="2000" b="1" dirty="0">
                <a:solidFill>
                  <a:srgbClr val="000000"/>
                </a:solidFill>
                <a:latin typeface="Times New Roman" panose="02020603050405020304" pitchFamily="2" charset="0"/>
                <a:ea typeface="宋体" panose="02010600030101010101" pitchFamily="2" charset="-122"/>
              </a:rPr>
              <a:t>对于每一边电路，</a:t>
            </a:r>
            <a:r>
              <a:rPr lang="en-US" altLang="x-none" sz="2000" b="1" i="1" dirty="0">
                <a:solidFill>
                  <a:srgbClr val="000000"/>
                </a:solidFill>
                <a:latin typeface="Times New Roman" panose="02020603050405020304" pitchFamily="2" charset="0"/>
                <a:ea typeface="宋体" panose="02010600030101010101" pitchFamily="2" charset="-122"/>
              </a:rPr>
              <a:t>R</a:t>
            </a:r>
            <a:r>
              <a:rPr lang="en-US" altLang="x-none" sz="2000" b="1" baseline="-25000" dirty="0">
                <a:solidFill>
                  <a:srgbClr val="000000"/>
                </a:solidFill>
                <a:latin typeface="Times New Roman" panose="02020603050405020304" pitchFamily="2" charset="0"/>
                <a:ea typeface="宋体" panose="02010600030101010101" pitchFamily="2" charset="-122"/>
              </a:rPr>
              <a:t>e</a:t>
            </a:r>
            <a:r>
              <a:rPr lang="en-US" altLang="x-none" sz="2000" b="1" dirty="0">
                <a:solidFill>
                  <a:srgbClr val="000000"/>
                </a:solidFill>
                <a:latin typeface="Times New Roman" panose="02020603050405020304" pitchFamily="2" charset="0"/>
                <a:ea typeface="宋体" panose="02010600030101010101" pitchFamily="2" charset="-122"/>
              </a:rPr>
              <a:t>=?</a:t>
            </a:r>
            <a:endParaRPr lang="en-US" altLang="x-none" sz="2400" dirty="0">
              <a:latin typeface="Times New Roman" panose="02020603050405020304" pitchFamily="2" charset="0"/>
              <a:ea typeface="宋体" panose="02010600030101010101" pitchFamily="2" charset="-122"/>
            </a:endParaRPr>
          </a:p>
        </p:txBody>
      </p:sp>
      <p:sp>
        <p:nvSpPr>
          <p:cNvPr id="24583" name="Text Box 7"/>
          <p:cNvSpPr txBox="1"/>
          <p:nvPr/>
        </p:nvSpPr>
        <p:spPr>
          <a:xfrm>
            <a:off x="381000" y="5267325"/>
            <a:ext cx="8534400" cy="466725"/>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如</a:t>
            </a:r>
            <a:r>
              <a:rPr lang="zh-CN" altLang="en-US" sz="2400" b="1" i="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T</a:t>
            </a:r>
            <a:r>
              <a:rPr lang="en-US" altLang="x-none"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C1</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C2</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E</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B1</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B2</a:t>
            </a:r>
            <a:r>
              <a:rPr lang="en-US" altLang="x-none" sz="2400" b="1" dirty="0">
                <a:latin typeface="Times New Roman" panose="02020603050405020304" pitchFamily="2" charset="0"/>
                <a:ea typeface="宋体" panose="02010600030101010101" pitchFamily="2" charset="-122"/>
              </a:rPr>
              <a:t> ↓→ </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C1</a:t>
            </a:r>
            <a:r>
              <a:rPr lang="en-US" altLang="x-none" sz="2400" b="1" dirty="0">
                <a:latin typeface="Times New Roman" panose="02020603050405020304" pitchFamily="2" charset="0"/>
                <a:ea typeface="宋体" panose="02010600030101010101" pitchFamily="2" charset="-122"/>
              </a:rPr>
              <a:t> ↓ </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C2</a:t>
            </a:r>
            <a:r>
              <a:rPr lang="en-US" altLang="x-none" sz="2400" b="1" dirty="0">
                <a:latin typeface="Times New Roman" panose="02020603050405020304" pitchFamily="2" charset="0"/>
                <a:ea typeface="宋体" panose="02010600030101010101" pitchFamily="2" charset="-122"/>
              </a:rPr>
              <a:t> ↓</a:t>
            </a:r>
            <a:endParaRPr lang="en-US" altLang="x-none" sz="2400" b="1" dirty="0">
              <a:latin typeface="Times New Roman" panose="02020603050405020304" pitchFamily="2" charset="0"/>
              <a:ea typeface="宋体" panose="02010600030101010101" pitchFamily="2" charset="-122"/>
            </a:endParaRPr>
          </a:p>
        </p:txBody>
      </p:sp>
      <p:sp>
        <p:nvSpPr>
          <p:cNvPr id="24584" name="Text Box 8"/>
          <p:cNvSpPr txBox="1"/>
          <p:nvPr/>
        </p:nvSpPr>
        <p:spPr>
          <a:xfrm>
            <a:off x="304800" y="5800725"/>
            <a:ext cx="7086600" cy="493713"/>
          </a:xfrm>
          <a:prstGeom prst="rect">
            <a:avLst/>
          </a:prstGeom>
          <a:noFill/>
          <a:ln w="9525">
            <a:noFill/>
          </a:ln>
        </p:spPr>
        <p:txBody>
          <a:bodyPr anchor="t">
            <a:spAutoFit/>
          </a:bodyPr>
          <a:lstStyle/>
          <a:p>
            <a:pPr>
              <a:lnSpc>
                <a:spcPct val="110000"/>
              </a:lnSpc>
              <a:spcAft>
                <a:spcPct val="20000"/>
              </a:spcAft>
            </a:pPr>
            <a:r>
              <a:rPr lang="zh-CN" altLang="en-US" sz="2400" b="1" dirty="0">
                <a:latin typeface="Times New Roman" panose="02020603050405020304" pitchFamily="2" charset="0"/>
                <a:ea typeface="宋体" panose="02010600030101010101" pitchFamily="2" charset="-122"/>
              </a:rPr>
              <a:t>抑制了每只差分管集电极电流、电位的变化。</a:t>
            </a:r>
            <a:endParaRPr lang="zh-CN" altLang="en-US" sz="2400"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wipe(left)">
                                      <p:cBhvr>
                                        <p:cTn id="7" dur="500"/>
                                        <p:tgtEl>
                                          <p:spTgt spid="245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1">
                                            <p:txEl>
                                              <p:pRg st="0" end="0"/>
                                            </p:txEl>
                                          </p:spTgt>
                                        </p:tgtEl>
                                        <p:attrNameLst>
                                          <p:attrName>style.visibility</p:attrName>
                                        </p:attrNameLst>
                                      </p:cBhvr>
                                      <p:to>
                                        <p:strVal val="visible"/>
                                      </p:to>
                                    </p:set>
                                    <p:animEffect transition="in" filter="wipe(left)">
                                      <p:cBhvr>
                                        <p:cTn id="12" dur="500"/>
                                        <p:tgtEl>
                                          <p:spTgt spid="245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83"/>
                                        </p:tgtEl>
                                        <p:attrNameLst>
                                          <p:attrName>style.visibility</p:attrName>
                                        </p:attrNameLst>
                                      </p:cBhvr>
                                      <p:to>
                                        <p:strVal val="visible"/>
                                      </p:to>
                                    </p:set>
                                    <p:animEffect transition="in" filter="wipe(left)">
                                      <p:cBhvr>
                                        <p:cTn id="17" dur="500"/>
                                        <p:tgtEl>
                                          <p:spTgt spid="245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84"/>
                                        </p:tgtEl>
                                        <p:attrNameLst>
                                          <p:attrName>style.visibility</p:attrName>
                                        </p:attrNameLst>
                                      </p:cBhvr>
                                      <p:to>
                                        <p:strVal val="visible"/>
                                      </p:to>
                                    </p:set>
                                    <p:animEffect transition="in" filter="wipe(left)">
                                      <p:cBhvr>
                                        <p:cTn id="22"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P spid="24582" grpId="0" animBg="1"/>
      <p:bldP spid="24583" grpId="0" animBg="1"/>
      <p:bldP spid="2458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p:nvPr/>
        </p:nvGraphicFramePr>
        <p:xfrm>
          <a:off x="3635375" y="1700213"/>
          <a:ext cx="5040313" cy="3387725"/>
        </p:xfrm>
        <a:graphic>
          <a:graphicData uri="http://schemas.openxmlformats.org/presentationml/2006/ole">
            <mc:AlternateContent xmlns:mc="http://schemas.openxmlformats.org/markup-compatibility/2006">
              <mc:Choice xmlns:v="urn:schemas-microsoft-com:vml" Requires="v">
                <p:oleObj spid="_x0000_s13313" name="" r:id="rId1" imgW="14982825" imgH="10067925" progId="">
                  <p:embed/>
                </p:oleObj>
              </mc:Choice>
              <mc:Fallback>
                <p:oleObj name="" r:id="rId1" imgW="14982825" imgH="10067925" progId="">
                  <p:embed/>
                  <p:pic>
                    <p:nvPicPr>
                      <p:cNvPr id="0" name="图片 13312"/>
                      <p:cNvPicPr/>
                      <p:nvPr/>
                    </p:nvPicPr>
                    <p:blipFill>
                      <a:blip r:embed="rId2"/>
                      <a:stretch>
                        <a:fillRect/>
                      </a:stretch>
                    </p:blipFill>
                    <p:spPr>
                      <a:xfrm>
                        <a:off x="3635375" y="1700213"/>
                        <a:ext cx="5040313" cy="3387725"/>
                      </a:xfrm>
                      <a:prstGeom prst="rect">
                        <a:avLst/>
                      </a:prstGeom>
                      <a:noFill/>
                      <a:ln w="38100">
                        <a:noFill/>
                      </a:ln>
                    </p:spPr>
                  </p:pic>
                </p:oleObj>
              </mc:Fallback>
            </mc:AlternateContent>
          </a:graphicData>
        </a:graphic>
      </p:graphicFrame>
      <p:sp>
        <p:nvSpPr>
          <p:cNvPr id="2" name="Rectangle 3"/>
          <p:cNvSpPr>
            <a:spLocks noGrp="1"/>
          </p:cNvSpPr>
          <p:nvPr>
            <p:ph type="title"/>
          </p:nvPr>
        </p:nvSpPr>
        <p:spPr>
          <a:xfrm>
            <a:off x="323850" y="908050"/>
            <a:ext cx="5111750" cy="650875"/>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 </a:t>
            </a:r>
            <a:r>
              <a:rPr lang="zh-CN" altLang="en-US" sz="3200" b="1" dirty="0">
                <a:solidFill>
                  <a:schemeClr val="tx1"/>
                </a:solidFill>
                <a:latin typeface="华文行楷" panose="02010800040101010101" pitchFamily="2" charset="-122"/>
                <a:ea typeface="华文行楷" panose="02010800040101010101" pitchFamily="2" charset="-122"/>
              </a:rPr>
              <a:t>放大差模信号</a:t>
            </a:r>
            <a:endParaRPr lang="zh-CN" altLang="en-US" sz="2800" b="1" baseline="-25000" dirty="0">
              <a:solidFill>
                <a:schemeClr val="tx1"/>
              </a:solidFill>
              <a:latin typeface="华文行楷" panose="02010800040101010101" pitchFamily="2" charset="-122"/>
              <a:ea typeface="华文行楷" panose="02010800040101010101" pitchFamily="2" charset="-122"/>
            </a:endParaRPr>
          </a:p>
        </p:txBody>
      </p:sp>
      <p:graphicFrame>
        <p:nvGraphicFramePr>
          <p:cNvPr id="25604" name="对象 25603"/>
          <p:cNvGraphicFramePr/>
          <p:nvPr/>
        </p:nvGraphicFramePr>
        <p:xfrm>
          <a:off x="1295400" y="3228975"/>
          <a:ext cx="1868488" cy="1981200"/>
        </p:xfrm>
        <a:graphic>
          <a:graphicData uri="http://schemas.openxmlformats.org/presentationml/2006/ole">
            <mc:AlternateContent xmlns:mc="http://schemas.openxmlformats.org/markup-compatibility/2006">
              <mc:Choice xmlns:v="urn:schemas-microsoft-com:vml" Requires="v">
                <p:oleObj spid="_x0000_s13314" name="" r:id="rId3" imgW="20726400" imgH="21945600" progId="Equation.3">
                  <p:embed/>
                </p:oleObj>
              </mc:Choice>
              <mc:Fallback>
                <p:oleObj name="" r:id="rId3" imgW="20726400" imgH="21945600" progId="Equation.3">
                  <p:embed/>
                  <p:pic>
                    <p:nvPicPr>
                      <p:cNvPr id="0" name="图片 13313"/>
                      <p:cNvPicPr/>
                      <p:nvPr/>
                    </p:nvPicPr>
                    <p:blipFill>
                      <a:blip r:embed="rId4"/>
                      <a:stretch>
                        <a:fillRect/>
                      </a:stretch>
                    </p:blipFill>
                    <p:spPr>
                      <a:xfrm>
                        <a:off x="1295400" y="3228975"/>
                        <a:ext cx="1868488" cy="1981200"/>
                      </a:xfrm>
                      <a:prstGeom prst="rect">
                        <a:avLst/>
                      </a:prstGeom>
                      <a:noFill/>
                      <a:ln w="38100">
                        <a:noFill/>
                      </a:ln>
                    </p:spPr>
                  </p:pic>
                </p:oleObj>
              </mc:Fallback>
            </mc:AlternateContent>
          </a:graphicData>
        </a:graphic>
      </p:graphicFrame>
      <p:sp>
        <p:nvSpPr>
          <p:cNvPr id="25605" name="Text Box 5"/>
          <p:cNvSpPr txBox="1"/>
          <p:nvPr/>
        </p:nvSpPr>
        <p:spPr>
          <a:xfrm>
            <a:off x="533400" y="5514975"/>
            <a:ext cx="8610600" cy="457200"/>
          </a:xfrm>
          <a:prstGeom prst="rect">
            <a:avLst/>
          </a:prstGeom>
          <a:noFill/>
          <a:ln w="9525">
            <a:noFill/>
          </a:ln>
        </p:spPr>
        <p:txBody>
          <a:bodyPr anchor="t">
            <a:spAutoFit/>
          </a:bodyPr>
          <a:lstStyle/>
          <a:p>
            <a:pPr>
              <a:spcBef>
                <a:spcPct val="50000"/>
              </a:spcBef>
            </a:pPr>
            <a:r>
              <a:rPr lang="en-US" altLang="x-none" sz="2400" b="1" dirty="0">
                <a:solidFill>
                  <a:srgbClr val="A50021"/>
                </a:solidFill>
                <a:latin typeface="Times New Roman" panose="02020603050405020304" pitchFamily="2" charset="0"/>
                <a:ea typeface="宋体" panose="02010600030101010101" pitchFamily="2" charset="-122"/>
              </a:rPr>
              <a:t>△</a:t>
            </a:r>
            <a:r>
              <a:rPr lang="en-US" altLang="x-none" sz="2400" b="1" i="1" dirty="0">
                <a:solidFill>
                  <a:srgbClr val="A50021"/>
                </a:solidFill>
                <a:latin typeface="Times New Roman" panose="02020603050405020304" pitchFamily="2" charset="0"/>
                <a:ea typeface="宋体" panose="02010600030101010101" pitchFamily="2" charset="-122"/>
              </a:rPr>
              <a:t>i</a:t>
            </a:r>
            <a:r>
              <a:rPr lang="en-US" altLang="x-none" sz="2400" b="1" baseline="-25000" dirty="0">
                <a:solidFill>
                  <a:srgbClr val="A50021"/>
                </a:solidFill>
                <a:latin typeface="Times New Roman" panose="02020603050405020304" pitchFamily="2" charset="0"/>
                <a:ea typeface="宋体" panose="02010600030101010101" pitchFamily="2" charset="-122"/>
              </a:rPr>
              <a:t>E1</a:t>
            </a:r>
            <a:r>
              <a:rPr lang="en-US" altLang="x-none" sz="2400" b="1" dirty="0">
                <a:solidFill>
                  <a:srgbClr val="A50021"/>
                </a:solidFill>
                <a:latin typeface="Times New Roman" panose="02020603050405020304" pitchFamily="2" charset="0"/>
                <a:ea typeface="宋体" panose="02010600030101010101" pitchFamily="2" charset="-122"/>
              </a:rPr>
              <a:t>=</a:t>
            </a:r>
            <a:r>
              <a:rPr lang="zh-CN" altLang="en-US" sz="2400" b="1" dirty="0">
                <a:solidFill>
                  <a:srgbClr val="A50021"/>
                </a:solidFill>
                <a:latin typeface="Times New Roman" panose="02020603050405020304" pitchFamily="2" charset="0"/>
                <a:ea typeface="宋体" panose="02010600030101010101" pitchFamily="2" charset="-122"/>
              </a:rPr>
              <a:t>－△ </a:t>
            </a:r>
            <a:r>
              <a:rPr lang="en-US" altLang="x-none" sz="2400" b="1" i="1" dirty="0">
                <a:solidFill>
                  <a:srgbClr val="A50021"/>
                </a:solidFill>
                <a:latin typeface="Times New Roman" panose="02020603050405020304" pitchFamily="2" charset="0"/>
                <a:ea typeface="宋体" panose="02010600030101010101" pitchFamily="2" charset="-122"/>
              </a:rPr>
              <a:t>i</a:t>
            </a:r>
            <a:r>
              <a:rPr lang="en-US" altLang="x-none" sz="2400" b="1" baseline="-25000" dirty="0">
                <a:solidFill>
                  <a:srgbClr val="A50021"/>
                </a:solidFill>
                <a:latin typeface="Times New Roman" panose="02020603050405020304" pitchFamily="2" charset="0"/>
                <a:ea typeface="宋体" panose="02010600030101010101" pitchFamily="2" charset="-122"/>
              </a:rPr>
              <a:t>E2</a:t>
            </a:r>
            <a:r>
              <a:rPr lang="zh-CN" altLang="en-US" sz="2400" b="1" dirty="0">
                <a:solidFill>
                  <a:srgbClr val="A50021"/>
                </a:solidFill>
                <a:latin typeface="Times New Roman" panose="02020603050405020304" pitchFamily="2" charset="0"/>
                <a:ea typeface="宋体" panose="02010600030101010101" pitchFamily="2" charset="-122"/>
              </a:rPr>
              <a:t>，</a:t>
            </a:r>
            <a:r>
              <a:rPr lang="en-US" altLang="x-none" sz="2400" b="1" i="1" dirty="0">
                <a:solidFill>
                  <a:srgbClr val="A50021"/>
                </a:solidFill>
                <a:latin typeface="Times New Roman" panose="02020603050405020304" pitchFamily="2" charset="0"/>
                <a:ea typeface="宋体" panose="02010600030101010101" pitchFamily="2" charset="-122"/>
              </a:rPr>
              <a:t>R</a:t>
            </a:r>
            <a:r>
              <a:rPr lang="en-US" altLang="x-none" sz="2400" b="1" baseline="-25000" dirty="0">
                <a:solidFill>
                  <a:srgbClr val="A50021"/>
                </a:solidFill>
                <a:latin typeface="Times New Roman" panose="02020603050405020304" pitchFamily="2" charset="0"/>
                <a:ea typeface="宋体" panose="02010600030101010101" pitchFamily="2" charset="-122"/>
              </a:rPr>
              <a:t>e</a:t>
            </a:r>
            <a:r>
              <a:rPr lang="zh-CN" altLang="en-US" sz="2400" b="1" dirty="0">
                <a:solidFill>
                  <a:srgbClr val="A50021"/>
                </a:solidFill>
                <a:latin typeface="Times New Roman" panose="02020603050405020304" pitchFamily="2" charset="0"/>
                <a:ea typeface="宋体" panose="02010600030101010101" pitchFamily="2" charset="-122"/>
              </a:rPr>
              <a:t>中电流不变，即</a:t>
            </a:r>
            <a:r>
              <a:rPr lang="en-US" altLang="x-none" sz="2400" b="1" i="1" dirty="0">
                <a:solidFill>
                  <a:srgbClr val="A50021"/>
                </a:solidFill>
                <a:latin typeface="Times New Roman" panose="02020603050405020304" pitchFamily="2" charset="0"/>
                <a:ea typeface="宋体" panose="02010600030101010101" pitchFamily="2" charset="-122"/>
              </a:rPr>
              <a:t>R</a:t>
            </a:r>
            <a:r>
              <a:rPr lang="en-US" altLang="x-none" sz="2400" b="1" baseline="-25000" dirty="0">
                <a:solidFill>
                  <a:srgbClr val="A50021"/>
                </a:solidFill>
                <a:latin typeface="Times New Roman" panose="02020603050405020304" pitchFamily="2" charset="0"/>
                <a:ea typeface="宋体" panose="02010600030101010101" pitchFamily="2" charset="-122"/>
              </a:rPr>
              <a:t>e</a:t>
            </a:r>
            <a:r>
              <a:rPr lang="en-US" altLang="x-none" sz="2400" b="1" dirty="0">
                <a:solidFill>
                  <a:srgbClr val="A50021"/>
                </a:solidFill>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对差模信号无反馈作用。</a:t>
            </a:r>
            <a:endParaRPr lang="zh-CN" altLang="en-US" sz="2400" b="1" baseline="-25000" dirty="0">
              <a:solidFill>
                <a:srgbClr val="A50021"/>
              </a:solidFill>
              <a:latin typeface="Times New Roman" panose="02020603050405020304" pitchFamily="2" charset="0"/>
              <a:ea typeface="宋体" panose="02010600030101010101" pitchFamily="2" charset="-122"/>
            </a:endParaRPr>
          </a:p>
        </p:txBody>
      </p:sp>
      <p:grpSp>
        <p:nvGrpSpPr>
          <p:cNvPr id="25606" name="Group 6"/>
          <p:cNvGrpSpPr/>
          <p:nvPr/>
        </p:nvGrpSpPr>
        <p:grpSpPr>
          <a:xfrm>
            <a:off x="533400" y="1628775"/>
            <a:ext cx="4648200" cy="1450975"/>
            <a:chOff x="0" y="0"/>
            <a:chExt cx="2928" cy="914"/>
          </a:xfrm>
        </p:grpSpPr>
        <p:graphicFrame>
          <p:nvGraphicFramePr>
            <p:cNvPr id="3" name="对象 25606"/>
            <p:cNvGraphicFramePr/>
            <p:nvPr/>
          </p:nvGraphicFramePr>
          <p:xfrm>
            <a:off x="703" y="576"/>
            <a:ext cx="1613" cy="338"/>
          </p:xfrm>
          <a:graphic>
            <a:graphicData uri="http://schemas.openxmlformats.org/presentationml/2006/ole">
              <mc:AlternateContent xmlns:mc="http://schemas.openxmlformats.org/markup-compatibility/2006">
                <mc:Choice xmlns:v="urn:schemas-microsoft-com:vml" Requires="v">
                  <p:oleObj spid="_x0000_s13315" name="" r:id="rId5" imgW="26212800" imgH="5486400" progId="Equation.3">
                    <p:embed/>
                  </p:oleObj>
                </mc:Choice>
                <mc:Fallback>
                  <p:oleObj name="" r:id="rId5" imgW="26212800" imgH="5486400" progId="Equation.3">
                    <p:embed/>
                    <p:pic>
                      <p:nvPicPr>
                        <p:cNvPr id="0" name="图片 13314"/>
                        <p:cNvPicPr/>
                        <p:nvPr/>
                      </p:nvPicPr>
                      <p:blipFill>
                        <a:blip r:embed="rId6"/>
                        <a:stretch>
                          <a:fillRect/>
                        </a:stretch>
                      </p:blipFill>
                      <p:spPr>
                        <a:xfrm>
                          <a:off x="703" y="576"/>
                          <a:ext cx="1613" cy="3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5607" name="Text Box 8"/>
            <p:cNvSpPr txBox="1"/>
            <p:nvPr/>
          </p:nvSpPr>
          <p:spPr>
            <a:xfrm>
              <a:off x="0" y="0"/>
              <a:ext cx="2928" cy="542"/>
            </a:xfrm>
            <a:prstGeom prst="rect">
              <a:avLst/>
            </a:prstGeom>
            <a:noFill/>
            <a:ln w="9525">
              <a:noFill/>
            </a:ln>
          </p:spPr>
          <p:txBody>
            <a:bodyPr anchor="t">
              <a:spAutoFit/>
            </a:bodyPr>
            <a:lstStyle/>
            <a:p>
              <a:pPr>
                <a:lnSpc>
                  <a:spcPct val="105000"/>
                </a:lnSpc>
              </a:pPr>
              <a:r>
                <a:rPr lang="zh-CN" altLang="en-US" sz="2400" b="1" dirty="0">
                  <a:latin typeface="Times New Roman" panose="02020603050405020304" pitchFamily="2" charset="0"/>
                  <a:ea typeface="宋体" panose="02010600030101010101" pitchFamily="2" charset="-122"/>
                </a:rPr>
                <a:t>差模信号：数值相等，极性相反的输入信号，即</a:t>
              </a:r>
              <a:endParaRPr lang="zh-CN" altLang="en-US" sz="2400" dirty="0">
                <a:latin typeface="Times New Roman" panose="02020603050405020304" pitchFamily="2" charset="0"/>
                <a:ea typeface="宋体" panose="02010600030101010101" pitchFamily="2" charset="-122"/>
              </a:endParaRPr>
            </a:p>
          </p:txBody>
        </p:sp>
      </p:grpSp>
      <p:grpSp>
        <p:nvGrpSpPr>
          <p:cNvPr id="25609" name="Group 18"/>
          <p:cNvGrpSpPr/>
          <p:nvPr/>
        </p:nvGrpSpPr>
        <p:grpSpPr>
          <a:xfrm>
            <a:off x="4356100" y="3152775"/>
            <a:ext cx="504825" cy="1765300"/>
            <a:chOff x="0" y="0"/>
            <a:chExt cx="318" cy="1112"/>
          </a:xfrm>
        </p:grpSpPr>
        <p:grpSp>
          <p:nvGrpSpPr>
            <p:cNvPr id="4" name="Group 10"/>
            <p:cNvGrpSpPr/>
            <p:nvPr/>
          </p:nvGrpSpPr>
          <p:grpSpPr>
            <a:xfrm>
              <a:off x="0" y="0"/>
              <a:ext cx="318" cy="574"/>
              <a:chOff x="0" y="0"/>
              <a:chExt cx="318" cy="574"/>
            </a:xfrm>
          </p:grpSpPr>
          <p:sp>
            <p:nvSpPr>
              <p:cNvPr id="25610" name="Text Box 11"/>
              <p:cNvSpPr txBox="1"/>
              <p:nvPr/>
            </p:nvSpPr>
            <p:spPr>
              <a:xfrm>
                <a:off x="0" y="0"/>
                <a:ext cx="318" cy="192"/>
              </a:xfrm>
              <a:prstGeom prst="rect">
                <a:avLst/>
              </a:prstGeom>
              <a:noFill/>
              <a:ln w="9525">
                <a:noFill/>
              </a:ln>
            </p:spPr>
            <p:txBody>
              <a:bodyPr anchor="t">
                <a:spAutoFit/>
              </a:bodyPr>
              <a:lstStyle/>
              <a:p>
                <a:pPr>
                  <a:spcBef>
                    <a:spcPct val="50000"/>
                  </a:spcBef>
                </a:pPr>
                <a:r>
                  <a:rPr lang="zh-CN" altLang="en-US" sz="1400" b="1" dirty="0">
                    <a:solidFill>
                      <a:srgbClr val="CC0000"/>
                    </a:solidFill>
                    <a:latin typeface="Times New Roman" panose="02020603050405020304" pitchFamily="2" charset="0"/>
                    <a:ea typeface="宋体" panose="02010600030101010101" pitchFamily="2" charset="-122"/>
                  </a:rPr>
                  <a:t>＋</a:t>
                </a:r>
                <a:endParaRPr lang="zh-CN" altLang="en-US" sz="1400" b="1" dirty="0">
                  <a:solidFill>
                    <a:srgbClr val="CC0000"/>
                  </a:solidFill>
                  <a:latin typeface="Times New Roman" panose="02020603050405020304" pitchFamily="2" charset="0"/>
                  <a:ea typeface="宋体" panose="02010600030101010101" pitchFamily="2" charset="-122"/>
                </a:endParaRPr>
              </a:p>
            </p:txBody>
          </p:sp>
          <p:sp>
            <p:nvSpPr>
              <p:cNvPr id="25611" name="Text Box 12"/>
              <p:cNvSpPr txBox="1"/>
              <p:nvPr/>
            </p:nvSpPr>
            <p:spPr>
              <a:xfrm>
                <a:off x="0" y="362"/>
                <a:ext cx="318" cy="212"/>
              </a:xfrm>
              <a:prstGeom prst="rect">
                <a:avLst/>
              </a:prstGeom>
              <a:noFill/>
              <a:ln w="9525">
                <a:noFill/>
              </a:ln>
            </p:spPr>
            <p:txBody>
              <a:bodyPr anchor="t">
                <a:spAutoFit/>
              </a:bodyPr>
              <a:lstStyle/>
              <a:p>
                <a:pPr>
                  <a:spcBef>
                    <a:spcPct val="50000"/>
                  </a:spcBef>
                </a:pPr>
                <a:r>
                  <a:rPr lang="zh-CN" altLang="en-US" sz="1600" b="1" dirty="0">
                    <a:solidFill>
                      <a:srgbClr val="CC0000"/>
                    </a:solidFill>
                    <a:latin typeface="Times New Roman" panose="02020603050405020304" pitchFamily="2" charset="0"/>
                    <a:ea typeface="宋体" panose="02010600030101010101" pitchFamily="2" charset="-122"/>
                  </a:rPr>
                  <a:t>－</a:t>
                </a:r>
                <a:endParaRPr lang="zh-CN" altLang="en-US" sz="1600" b="1" dirty="0">
                  <a:solidFill>
                    <a:srgbClr val="CC0000"/>
                  </a:solidFill>
                  <a:latin typeface="Times New Roman" panose="02020603050405020304" pitchFamily="2" charset="0"/>
                  <a:ea typeface="宋体" panose="02010600030101010101" pitchFamily="2" charset="-122"/>
                </a:endParaRPr>
              </a:p>
            </p:txBody>
          </p:sp>
          <p:graphicFrame>
            <p:nvGraphicFramePr>
              <p:cNvPr id="25612" name="对象 25612"/>
              <p:cNvGraphicFramePr/>
              <p:nvPr/>
            </p:nvGraphicFramePr>
            <p:xfrm>
              <a:off x="45" y="136"/>
              <a:ext cx="195" cy="317"/>
            </p:xfrm>
            <a:graphic>
              <a:graphicData uri="http://schemas.openxmlformats.org/presentationml/2006/ole">
                <mc:AlternateContent xmlns:mc="http://schemas.openxmlformats.org/markup-compatibility/2006">
                  <mc:Choice xmlns:v="urn:schemas-microsoft-com:vml" Requires="v">
                    <p:oleObj spid="_x0000_s13316" name="" r:id="rId7" imgW="5791200" imgH="9448800" progId="Equation.3">
                      <p:embed/>
                    </p:oleObj>
                  </mc:Choice>
                  <mc:Fallback>
                    <p:oleObj name="" r:id="rId7" imgW="5791200" imgH="9448800" progId="Equation.3">
                      <p:embed/>
                      <p:pic>
                        <p:nvPicPr>
                          <p:cNvPr id="0" name="图片 13315"/>
                          <p:cNvPicPr/>
                          <p:nvPr/>
                        </p:nvPicPr>
                        <p:blipFill>
                          <a:blip r:embed="rId8"/>
                          <a:stretch>
                            <a:fillRect/>
                          </a:stretch>
                        </p:blipFill>
                        <p:spPr>
                          <a:xfrm>
                            <a:off x="45" y="136"/>
                            <a:ext cx="195" cy="317"/>
                          </a:xfrm>
                          <a:prstGeom prst="rect">
                            <a:avLst/>
                          </a:prstGeom>
                          <a:noFill/>
                          <a:ln w="38100">
                            <a:noFill/>
                          </a:ln>
                        </p:spPr>
                      </p:pic>
                    </p:oleObj>
                  </mc:Fallback>
                </mc:AlternateContent>
              </a:graphicData>
            </a:graphic>
          </p:graphicFrame>
        </p:grpSp>
        <p:sp>
          <p:nvSpPr>
            <p:cNvPr id="25613" name="Text Box 15"/>
            <p:cNvSpPr txBox="1"/>
            <p:nvPr/>
          </p:nvSpPr>
          <p:spPr>
            <a:xfrm>
              <a:off x="0" y="499"/>
              <a:ext cx="318" cy="192"/>
            </a:xfrm>
            <a:prstGeom prst="rect">
              <a:avLst/>
            </a:prstGeom>
            <a:noFill/>
            <a:ln w="9525">
              <a:noFill/>
            </a:ln>
          </p:spPr>
          <p:txBody>
            <a:bodyPr anchor="t">
              <a:spAutoFit/>
            </a:bodyPr>
            <a:lstStyle/>
            <a:p>
              <a:pPr>
                <a:spcBef>
                  <a:spcPct val="50000"/>
                </a:spcBef>
              </a:pPr>
              <a:r>
                <a:rPr lang="zh-CN" altLang="en-US" sz="1400" b="1" dirty="0">
                  <a:solidFill>
                    <a:srgbClr val="CC0000"/>
                  </a:solidFill>
                  <a:latin typeface="Times New Roman" panose="02020603050405020304" pitchFamily="2" charset="0"/>
                  <a:ea typeface="宋体" panose="02010600030101010101" pitchFamily="2" charset="-122"/>
                </a:rPr>
                <a:t>＋</a:t>
              </a:r>
              <a:endParaRPr lang="zh-CN" altLang="en-US" sz="1400" b="1" dirty="0">
                <a:solidFill>
                  <a:srgbClr val="CC0000"/>
                </a:solidFill>
                <a:latin typeface="Times New Roman" panose="02020603050405020304" pitchFamily="2" charset="0"/>
                <a:ea typeface="宋体" panose="02010600030101010101" pitchFamily="2" charset="-122"/>
              </a:endParaRPr>
            </a:p>
          </p:txBody>
        </p:sp>
        <p:sp>
          <p:nvSpPr>
            <p:cNvPr id="25614" name="Text Box 16"/>
            <p:cNvSpPr txBox="1"/>
            <p:nvPr/>
          </p:nvSpPr>
          <p:spPr>
            <a:xfrm>
              <a:off x="0" y="900"/>
              <a:ext cx="318" cy="212"/>
            </a:xfrm>
            <a:prstGeom prst="rect">
              <a:avLst/>
            </a:prstGeom>
            <a:noFill/>
            <a:ln w="9525">
              <a:noFill/>
            </a:ln>
          </p:spPr>
          <p:txBody>
            <a:bodyPr anchor="t">
              <a:spAutoFit/>
            </a:bodyPr>
            <a:lstStyle/>
            <a:p>
              <a:pPr>
                <a:spcBef>
                  <a:spcPct val="50000"/>
                </a:spcBef>
              </a:pPr>
              <a:r>
                <a:rPr lang="zh-CN" altLang="en-US" sz="1600" b="1" dirty="0">
                  <a:solidFill>
                    <a:srgbClr val="CC0000"/>
                  </a:solidFill>
                  <a:latin typeface="Times New Roman" panose="02020603050405020304" pitchFamily="2" charset="0"/>
                  <a:ea typeface="宋体" panose="02010600030101010101" pitchFamily="2" charset="-122"/>
                </a:rPr>
                <a:t>－</a:t>
              </a:r>
              <a:endParaRPr lang="zh-CN" altLang="en-US" sz="1600" b="1" dirty="0">
                <a:solidFill>
                  <a:srgbClr val="CC0000"/>
                </a:solidFill>
                <a:latin typeface="Times New Roman" panose="02020603050405020304" pitchFamily="2" charset="0"/>
                <a:ea typeface="宋体" panose="02010600030101010101" pitchFamily="2" charset="-122"/>
              </a:endParaRPr>
            </a:p>
          </p:txBody>
        </p:sp>
        <p:graphicFrame>
          <p:nvGraphicFramePr>
            <p:cNvPr id="25615" name="对象 25615"/>
            <p:cNvGraphicFramePr/>
            <p:nvPr/>
          </p:nvGraphicFramePr>
          <p:xfrm>
            <a:off x="45" y="673"/>
            <a:ext cx="201" cy="330"/>
          </p:xfrm>
          <a:graphic>
            <a:graphicData uri="http://schemas.openxmlformats.org/presentationml/2006/ole">
              <mc:AlternateContent xmlns:mc="http://schemas.openxmlformats.org/markup-compatibility/2006">
                <mc:Choice xmlns:v="urn:schemas-microsoft-com:vml" Requires="v">
                  <p:oleObj spid="_x0000_s13317" name="" r:id="rId9" imgW="5791200" imgH="9448800" progId="Equation.3">
                    <p:embed/>
                  </p:oleObj>
                </mc:Choice>
                <mc:Fallback>
                  <p:oleObj name="" r:id="rId9" imgW="5791200" imgH="9448800" progId="Equation.3">
                    <p:embed/>
                    <p:pic>
                      <p:nvPicPr>
                        <p:cNvPr id="0" name="图片 13316"/>
                        <p:cNvPicPr/>
                        <p:nvPr/>
                      </p:nvPicPr>
                      <p:blipFill>
                        <a:blip r:embed="rId10"/>
                        <a:stretch>
                          <a:fillRect/>
                        </a:stretch>
                      </p:blipFill>
                      <p:spPr>
                        <a:xfrm>
                          <a:off x="45" y="673"/>
                          <a:ext cx="201" cy="330"/>
                        </a:xfrm>
                        <a:prstGeom prst="rect">
                          <a:avLst/>
                        </a:prstGeom>
                        <a:noFill/>
                        <a:ln w="38100">
                          <a:noFill/>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wipe(up)">
                                      <p:cBhvr>
                                        <p:cTn id="7" dur="500"/>
                                        <p:tgtEl>
                                          <p:spTgt spid="256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Effect transition="in" filter="wipe(left)">
                                      <p:cBhvr>
                                        <p:cTn id="12" dur="500"/>
                                        <p:tgtEl>
                                          <p:spTgt spid="256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609"/>
                                        </p:tgtEl>
                                        <p:attrNameLst>
                                          <p:attrName>style.visibility</p:attrName>
                                        </p:attrNameLst>
                                      </p:cBhvr>
                                      <p:to>
                                        <p:strVal val="visible"/>
                                      </p:to>
                                    </p:set>
                                    <p:animEffect transition="in" filter="wipe(up)">
                                      <p:cBhvr>
                                        <p:cTn id="17" dur="500"/>
                                        <p:tgtEl>
                                          <p:spTgt spid="256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604"/>
                                        </p:tgtEl>
                                        <p:attrNameLst>
                                          <p:attrName>style.visibility</p:attrName>
                                        </p:attrNameLst>
                                      </p:cBhvr>
                                      <p:to>
                                        <p:strVal val="visible"/>
                                      </p:to>
                                    </p:set>
                                    <p:animEffect transition="in" filter="wipe(left)">
                                      <p:cBhvr>
                                        <p:cTn id="22" dur="500"/>
                                        <p:tgtEl>
                                          <p:spTgt spid="256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05">
                                            <p:txEl>
                                              <p:pRg st="0" end="0"/>
                                            </p:txEl>
                                          </p:spTgt>
                                        </p:tgtEl>
                                        <p:attrNameLst>
                                          <p:attrName>style.visibility</p:attrName>
                                        </p:attrNameLst>
                                      </p:cBhvr>
                                      <p:to>
                                        <p:strVal val="visible"/>
                                      </p:to>
                                    </p:set>
                                    <p:animEffect transition="in" filter="wipe(left)">
                                      <p:cBhvr>
                                        <p:cTn id="27" dur="500"/>
                                        <p:tgtEl>
                                          <p:spTgt spid="256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ctrTitle"/>
          </p:nvPr>
        </p:nvSpPr>
        <p:spPr>
          <a:xfrm>
            <a:off x="838200" y="2133600"/>
            <a:ext cx="7837488" cy="1143000"/>
          </a:xfrm>
        </p:spPr>
        <p:txBody>
          <a:bodyPr wrap="square" anchor="ctr"/>
          <a:lstStyle>
            <a:lvl1pPr lvl="0">
              <a:defRPr/>
            </a:lvl1pPr>
          </a:lstStyle>
          <a:p>
            <a:pPr lvl="0" indent="0" eaLnBrk="1" hangingPunct="1"/>
            <a:r>
              <a:rPr lang="en-US" altLang="x-none" sz="4000" dirty="0">
                <a:latin typeface="华文行楷" panose="02010800040101010101" pitchFamily="2" charset="-122"/>
                <a:ea typeface="华文行楷" panose="02010800040101010101" pitchFamily="2" charset="-122"/>
              </a:rPr>
              <a:t>§3.1 </a:t>
            </a:r>
            <a:r>
              <a:rPr lang="zh-CN" altLang="en-US" sz="4000" dirty="0">
                <a:latin typeface="华文行楷" panose="02010800040101010101" pitchFamily="2" charset="-122"/>
                <a:ea typeface="华文行楷" panose="02010800040101010101" pitchFamily="2" charset="-122"/>
              </a:rPr>
              <a:t>多级放大电路的一般问题</a:t>
            </a:r>
            <a:endParaRPr lang="zh-CN" altLang="en-US" sz="4000" dirty="0">
              <a:latin typeface="华文行楷" panose="02010800040101010101" pitchFamily="2" charset="-122"/>
              <a:ea typeface="华文行楷" panose="02010800040101010101" pitchFamily="2" charset="-122"/>
            </a:endParaRPr>
          </a:p>
        </p:txBody>
      </p:sp>
      <p:sp>
        <p:nvSpPr>
          <p:cNvPr id="5122" name="Text Box 9">
            <a:hlinkClick r:id="rId1" action="ppaction://hlinksldjump"/>
          </p:cNvPr>
          <p:cNvSpPr txBox="1"/>
          <p:nvPr/>
        </p:nvSpPr>
        <p:spPr>
          <a:xfrm>
            <a:off x="2269490" y="3357880"/>
            <a:ext cx="5030470" cy="478155"/>
          </a:xfrm>
          <a:prstGeom prst="rect">
            <a:avLst/>
          </a:prstGeom>
          <a:noFill/>
          <a:ln w="9525">
            <a:noFill/>
          </a:ln>
        </p:spPr>
        <p:txBody>
          <a:bodyPr wrap="square" anchor="t">
            <a:spAutoFit/>
          </a:bodyPr>
          <a:lstStyle/>
          <a:p>
            <a:pPr>
              <a:lnSpc>
                <a:spcPct val="90000"/>
              </a:lnSpc>
            </a:pPr>
            <a:r>
              <a:rPr lang="zh-CN" altLang="en-US" sz="2800" b="1" dirty="0">
                <a:latin typeface="Times New Roman" panose="02020603050405020304" pitchFamily="2" charset="0"/>
                <a:ea typeface="华文楷体" panose="02010600040101010101" pitchFamily="2" charset="-122"/>
              </a:rPr>
              <a:t>一、多级放大电路的耦合方式</a:t>
            </a:r>
            <a:endParaRPr lang="zh-CN" altLang="en-US" sz="2800" b="1" dirty="0">
              <a:latin typeface="Times New Roman" panose="02020603050405020304" pitchFamily="2" charset="0"/>
              <a:ea typeface="华文楷体" panose="02010600040101010101" pitchFamily="2" charset="-122"/>
            </a:endParaRPr>
          </a:p>
        </p:txBody>
      </p:sp>
      <p:sp>
        <p:nvSpPr>
          <p:cNvPr id="5123" name="Text Box 10">
            <a:hlinkClick r:id="rId2" action="ppaction://hlinksldjump"/>
          </p:cNvPr>
          <p:cNvSpPr txBox="1"/>
          <p:nvPr/>
        </p:nvSpPr>
        <p:spPr>
          <a:xfrm>
            <a:off x="2269490" y="4006215"/>
            <a:ext cx="5029835" cy="478155"/>
          </a:xfrm>
          <a:prstGeom prst="rect">
            <a:avLst/>
          </a:prstGeom>
          <a:noFill/>
          <a:ln w="9525">
            <a:noFill/>
          </a:ln>
        </p:spPr>
        <p:txBody>
          <a:bodyPr wrap="square" anchor="t">
            <a:spAutoFit/>
          </a:bodyPr>
          <a:lstStyle/>
          <a:p>
            <a:pPr>
              <a:lnSpc>
                <a:spcPct val="90000"/>
              </a:lnSpc>
            </a:pPr>
            <a:r>
              <a:rPr lang="zh-CN" altLang="en-US" sz="2800" b="1" dirty="0">
                <a:latin typeface="Times New Roman" panose="02020603050405020304" pitchFamily="2" charset="0"/>
                <a:ea typeface="华文楷体" panose="02010600040101010101" pitchFamily="2" charset="-122"/>
              </a:rPr>
              <a:t>二、多级放大电路的动态分析</a:t>
            </a:r>
            <a:endParaRPr lang="zh-CN" altLang="en-US" sz="2800" b="1" dirty="0">
              <a:latin typeface="Times New Roman" panose="02020603050405020304" pitchFamily="2" charset="0"/>
              <a:ea typeface="华文楷体"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Dz030305"/>
          <p:cNvPicPr>
            <a:picLocks noChangeAspect="1"/>
          </p:cNvPicPr>
          <p:nvPr/>
        </p:nvPicPr>
        <p:blipFill>
          <a:blip r:embed="rId1" cstate="print"/>
          <a:srcRect r="59166" b="11702"/>
          <a:stretch>
            <a:fillRect/>
          </a:stretch>
        </p:blipFill>
        <p:spPr>
          <a:xfrm>
            <a:off x="673100" y="1409700"/>
            <a:ext cx="3886200" cy="2590800"/>
          </a:xfrm>
          <a:prstGeom prst="rect">
            <a:avLst/>
          </a:prstGeom>
          <a:noFill/>
          <a:ln w="9525">
            <a:noFill/>
          </a:ln>
        </p:spPr>
      </p:pic>
      <p:graphicFrame>
        <p:nvGraphicFramePr>
          <p:cNvPr id="26627" name="对象 26626"/>
          <p:cNvGraphicFramePr/>
          <p:nvPr/>
        </p:nvGraphicFramePr>
        <p:xfrm>
          <a:off x="4787900" y="4635500"/>
          <a:ext cx="3529013" cy="508000"/>
        </p:xfrm>
        <a:graphic>
          <a:graphicData uri="http://schemas.openxmlformats.org/presentationml/2006/ole">
            <mc:AlternateContent xmlns:mc="http://schemas.openxmlformats.org/markup-compatibility/2006">
              <mc:Choice xmlns:v="urn:schemas-microsoft-com:vml" Requires="v">
                <p:oleObj spid="_x0000_s14337" name="" r:id="rId2" imgW="38404800" imgH="5486400" progId="Equation.3">
                  <p:embed/>
                </p:oleObj>
              </mc:Choice>
              <mc:Fallback>
                <p:oleObj name="" r:id="rId2" imgW="38404800" imgH="5486400" progId="Equation.3">
                  <p:embed/>
                  <p:pic>
                    <p:nvPicPr>
                      <p:cNvPr id="0" name="图片 14336"/>
                      <p:cNvPicPr/>
                      <p:nvPr/>
                    </p:nvPicPr>
                    <p:blipFill>
                      <a:blip r:embed="rId3"/>
                      <a:stretch>
                        <a:fillRect/>
                      </a:stretch>
                    </p:blipFill>
                    <p:spPr>
                      <a:xfrm>
                        <a:off x="4787900" y="4635500"/>
                        <a:ext cx="3529013" cy="508000"/>
                      </a:xfrm>
                      <a:prstGeom prst="rect">
                        <a:avLst/>
                      </a:prstGeom>
                      <a:noFill/>
                      <a:ln w="38100">
                        <a:noFill/>
                      </a:ln>
                    </p:spPr>
                  </p:pic>
                </p:oleObj>
              </mc:Fallback>
            </mc:AlternateContent>
          </a:graphicData>
        </a:graphic>
      </p:graphicFrame>
      <p:sp>
        <p:nvSpPr>
          <p:cNvPr id="26628" name="AutoShape 4"/>
          <p:cNvSpPr/>
          <p:nvPr/>
        </p:nvSpPr>
        <p:spPr>
          <a:xfrm>
            <a:off x="520700" y="1409700"/>
            <a:ext cx="1524000" cy="458788"/>
          </a:xfrm>
          <a:prstGeom prst="borderCallout2">
            <a:avLst>
              <a:gd name="adj1" fmla="val 24912"/>
              <a:gd name="adj2" fmla="val 105000"/>
              <a:gd name="adj3" fmla="val 24912"/>
              <a:gd name="adj4" fmla="val 132708"/>
              <a:gd name="adj5" fmla="val 129412"/>
              <a:gd name="adj6" fmla="val 161458"/>
            </a:avLst>
          </a:prstGeom>
          <a:solidFill>
            <a:srgbClr val="FFFFCC"/>
          </a:solidFill>
          <a:ln w="12700" cap="flat" cmpd="sng">
            <a:solidFill>
              <a:srgbClr val="FF3300"/>
            </a:solidFill>
            <a:prstDash val="solid"/>
            <a:miter/>
            <a:headEnd type="none" w="med" len="med"/>
            <a:tailEnd type="none" w="med" len="med"/>
          </a:ln>
        </p:spPr>
        <p:txBody>
          <a:bodyPr anchor="t"/>
          <a:lstStyle/>
          <a:p>
            <a:r>
              <a:rPr lang="zh-CN" altLang="en-US" sz="2400" b="1" dirty="0">
                <a:latin typeface="Verdana" panose="020B0604030504040204" pitchFamily="2" charset="0"/>
                <a:ea typeface="宋体" panose="02010600030101010101" pitchFamily="2" charset="-122"/>
              </a:rPr>
              <a:t>为什么？</a:t>
            </a:r>
            <a:endParaRPr lang="zh-CN" altLang="en-US" sz="2400" b="1" dirty="0">
              <a:latin typeface="Verdana" panose="020B0604030504040204" pitchFamily="2" charset="0"/>
              <a:ea typeface="宋体" panose="02010600030101010101" pitchFamily="2" charset="-122"/>
            </a:endParaRPr>
          </a:p>
        </p:txBody>
      </p:sp>
      <p:sp>
        <p:nvSpPr>
          <p:cNvPr id="2" name="Rectangle 5"/>
          <p:cNvSpPr>
            <a:spLocks noGrp="1"/>
          </p:cNvSpPr>
          <p:nvPr>
            <p:ph type="title"/>
          </p:nvPr>
        </p:nvSpPr>
        <p:spPr>
          <a:xfrm>
            <a:off x="395288" y="836613"/>
            <a:ext cx="7772400" cy="508000"/>
          </a:xfrm>
        </p:spPr>
        <p:txBody>
          <a:bodyPr wrap="square" anchor="ctr"/>
          <a:lstStyle/>
          <a:p>
            <a:pPr algn="l" eaLnBrk="1" hangingPunct="1"/>
            <a:r>
              <a:rPr lang="zh-CN" altLang="en-US" sz="3200" b="1">
                <a:solidFill>
                  <a:schemeClr val="tx1"/>
                </a:solidFill>
                <a:ea typeface="华文行楷" panose="02010800040101010101" pitchFamily="2" charset="-122"/>
              </a:rPr>
              <a:t>差模信号作用时的动态分析</a:t>
            </a:r>
            <a:endParaRPr lang="zh-CN" altLang="en-US" sz="3200" b="1">
              <a:solidFill>
                <a:schemeClr val="tx1"/>
              </a:solidFill>
              <a:ea typeface="华文行楷" panose="02010800040101010101" pitchFamily="2" charset="-122"/>
            </a:endParaRPr>
          </a:p>
        </p:txBody>
      </p:sp>
      <p:graphicFrame>
        <p:nvGraphicFramePr>
          <p:cNvPr id="26630" name="对象 26629"/>
          <p:cNvGraphicFramePr/>
          <p:nvPr/>
        </p:nvGraphicFramePr>
        <p:xfrm>
          <a:off x="5076825" y="2492375"/>
          <a:ext cx="2951163" cy="1254125"/>
        </p:xfrm>
        <a:graphic>
          <a:graphicData uri="http://schemas.openxmlformats.org/presentationml/2006/ole">
            <mc:AlternateContent xmlns:mc="http://schemas.openxmlformats.org/markup-compatibility/2006">
              <mc:Choice xmlns:v="urn:schemas-microsoft-com:vml" Requires="v">
                <p:oleObj spid="_x0000_s14338" name="" r:id="rId4" imgW="30784800" imgH="14630400" progId="Equation.3">
                  <p:embed/>
                </p:oleObj>
              </mc:Choice>
              <mc:Fallback>
                <p:oleObj name="" r:id="rId4" imgW="30784800" imgH="14630400" progId="Equation.3">
                  <p:embed/>
                  <p:pic>
                    <p:nvPicPr>
                      <p:cNvPr id="0" name="图片 14337"/>
                      <p:cNvPicPr/>
                      <p:nvPr/>
                    </p:nvPicPr>
                    <p:blipFill>
                      <a:blip r:embed="rId5"/>
                      <a:stretch>
                        <a:fillRect/>
                      </a:stretch>
                    </p:blipFill>
                    <p:spPr>
                      <a:xfrm>
                        <a:off x="5076825" y="2492375"/>
                        <a:ext cx="2951163" cy="12541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26631" name="Group 7"/>
          <p:cNvGrpSpPr/>
          <p:nvPr/>
        </p:nvGrpSpPr>
        <p:grpSpPr>
          <a:xfrm>
            <a:off x="4711700" y="1485900"/>
            <a:ext cx="3581400" cy="871538"/>
            <a:chOff x="0" y="0"/>
            <a:chExt cx="2256" cy="549"/>
          </a:xfrm>
        </p:grpSpPr>
        <p:sp>
          <p:nvSpPr>
            <p:cNvPr id="3" name="Text Box 8"/>
            <p:cNvSpPr txBox="1"/>
            <p:nvPr/>
          </p:nvSpPr>
          <p:spPr>
            <a:xfrm>
              <a:off x="0" y="96"/>
              <a:ext cx="1344"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差模放大倍数</a:t>
              </a:r>
              <a:endParaRPr lang="zh-CN" altLang="en-US" sz="2400" b="1" dirty="0">
                <a:latin typeface="Times New Roman" panose="02020603050405020304" pitchFamily="2" charset="0"/>
                <a:ea typeface="宋体" panose="02010600030101010101" pitchFamily="2" charset="-122"/>
              </a:endParaRPr>
            </a:p>
          </p:txBody>
        </p:sp>
        <p:graphicFrame>
          <p:nvGraphicFramePr>
            <p:cNvPr id="26632" name="对象 26632"/>
            <p:cNvGraphicFramePr/>
            <p:nvPr/>
          </p:nvGraphicFramePr>
          <p:xfrm>
            <a:off x="1392" y="0"/>
            <a:ext cx="864" cy="549"/>
          </p:xfrm>
          <a:graphic>
            <a:graphicData uri="http://schemas.openxmlformats.org/presentationml/2006/ole">
              <mc:AlternateContent xmlns:mc="http://schemas.openxmlformats.org/markup-compatibility/2006">
                <mc:Choice xmlns:v="urn:schemas-microsoft-com:vml" Requires="v">
                  <p:oleObj spid="_x0000_s14339" name="" r:id="rId6" imgW="16459200" imgH="10363200" progId="Equation.3">
                    <p:embed/>
                  </p:oleObj>
                </mc:Choice>
                <mc:Fallback>
                  <p:oleObj name="" r:id="rId6" imgW="16459200" imgH="10363200" progId="Equation.3">
                    <p:embed/>
                    <p:pic>
                      <p:nvPicPr>
                        <p:cNvPr id="0" name="图片 14338"/>
                        <p:cNvPicPr/>
                        <p:nvPr/>
                      </p:nvPicPr>
                      <p:blipFill>
                        <a:blip r:embed="rId7"/>
                        <a:stretch>
                          <a:fillRect/>
                        </a:stretch>
                      </p:blipFill>
                      <p:spPr>
                        <a:xfrm>
                          <a:off x="1392" y="0"/>
                          <a:ext cx="864" cy="549"/>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graphicFrame>
        <p:nvGraphicFramePr>
          <p:cNvPr id="26634" name="对象 26633"/>
          <p:cNvGraphicFramePr/>
          <p:nvPr/>
        </p:nvGraphicFramePr>
        <p:xfrm>
          <a:off x="4787900" y="5211763"/>
          <a:ext cx="3313113" cy="835025"/>
        </p:xfrm>
        <a:graphic>
          <a:graphicData uri="http://schemas.openxmlformats.org/presentationml/2006/ole">
            <mc:AlternateContent xmlns:mc="http://schemas.openxmlformats.org/markup-compatibility/2006">
              <mc:Choice xmlns:v="urn:schemas-microsoft-com:vml" Requires="v">
                <p:oleObj spid="_x0000_s14340" name="" r:id="rId8" imgW="37795200" imgH="9448800" progId="Equation.3">
                  <p:embed/>
                </p:oleObj>
              </mc:Choice>
              <mc:Fallback>
                <p:oleObj name="" r:id="rId8" imgW="37795200" imgH="9448800" progId="Equation.3">
                  <p:embed/>
                  <p:pic>
                    <p:nvPicPr>
                      <p:cNvPr id="0" name="图片 14339"/>
                      <p:cNvPicPr/>
                      <p:nvPr/>
                    </p:nvPicPr>
                    <p:blipFill>
                      <a:blip r:embed="rId9"/>
                      <a:stretch>
                        <a:fillRect/>
                      </a:stretch>
                    </p:blipFill>
                    <p:spPr>
                      <a:xfrm>
                        <a:off x="4787900" y="5211763"/>
                        <a:ext cx="3313113" cy="835025"/>
                      </a:xfrm>
                      <a:prstGeom prst="rect">
                        <a:avLst/>
                      </a:prstGeom>
                      <a:noFill/>
                      <a:ln w="38100">
                        <a:noFill/>
                      </a:ln>
                    </p:spPr>
                  </p:pic>
                </p:oleObj>
              </mc:Fallback>
            </mc:AlternateContent>
          </a:graphicData>
        </a:graphic>
      </p:graphicFrame>
      <p:graphicFrame>
        <p:nvGraphicFramePr>
          <p:cNvPr id="26635" name="对象 26634"/>
          <p:cNvGraphicFramePr/>
          <p:nvPr/>
        </p:nvGraphicFramePr>
        <p:xfrm>
          <a:off x="4787900" y="3848100"/>
          <a:ext cx="3817938" cy="458788"/>
        </p:xfrm>
        <a:graphic>
          <a:graphicData uri="http://schemas.openxmlformats.org/presentationml/2006/ole">
            <mc:AlternateContent xmlns:mc="http://schemas.openxmlformats.org/markup-compatibility/2006">
              <mc:Choice xmlns:v="urn:schemas-microsoft-com:vml" Requires="v">
                <p:oleObj spid="_x0000_s14341" name="" r:id="rId10" imgW="40843200" imgH="5486400" progId="Equation.3">
                  <p:embed/>
                </p:oleObj>
              </mc:Choice>
              <mc:Fallback>
                <p:oleObj name="" r:id="rId10" imgW="40843200" imgH="5486400" progId="Equation.3">
                  <p:embed/>
                  <p:pic>
                    <p:nvPicPr>
                      <p:cNvPr id="0" name="图片 14340"/>
                      <p:cNvPicPr/>
                      <p:nvPr/>
                    </p:nvPicPr>
                    <p:blipFill>
                      <a:blip r:embed="rId11"/>
                      <a:stretch>
                        <a:fillRect/>
                      </a:stretch>
                    </p:blipFill>
                    <p:spPr>
                      <a:xfrm>
                        <a:off x="4787900" y="3848100"/>
                        <a:ext cx="3817938" cy="45878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6636" name="Object 12"/>
          <p:cNvGraphicFramePr/>
          <p:nvPr>
            <p:ph idx="4294967295"/>
          </p:nvPr>
        </p:nvGraphicFramePr>
        <p:xfrm>
          <a:off x="1116013" y="4132263"/>
          <a:ext cx="3411537" cy="2220912"/>
        </p:xfrm>
        <a:graphic>
          <a:graphicData uri="http://schemas.openxmlformats.org/presentationml/2006/ole">
            <mc:AlternateContent xmlns:mc="http://schemas.openxmlformats.org/markup-compatibility/2006">
              <mc:Choice xmlns:v="urn:schemas-microsoft-com:vml" Requires="v">
                <p:oleObj spid="_x0000_s14342" name="" r:id="rId12" imgW="12887325" imgH="8391525" progId="">
                  <p:embed/>
                </p:oleObj>
              </mc:Choice>
              <mc:Fallback>
                <p:oleObj name="" r:id="rId12" imgW="12887325" imgH="8391525" progId="">
                  <p:embed/>
                  <p:pic>
                    <p:nvPicPr>
                      <p:cNvPr id="0" name="图片 14341"/>
                      <p:cNvPicPr/>
                      <p:nvPr/>
                    </p:nvPicPr>
                    <p:blipFill>
                      <a:blip r:embed="rId13"/>
                      <a:stretch>
                        <a:fillRect/>
                      </a:stretch>
                    </p:blipFill>
                    <p:spPr>
                      <a:xfrm>
                        <a:off x="1116013" y="4132263"/>
                        <a:ext cx="3411537" cy="2220912"/>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6636"/>
                                        </p:tgtEl>
                                        <p:attrNameLst>
                                          <p:attrName>style.visibility</p:attrName>
                                        </p:attrNameLst>
                                      </p:cBhvr>
                                      <p:to>
                                        <p:strVal val="visible"/>
                                      </p:to>
                                    </p:set>
                                    <p:animEffect transition="in" filter="wipe(left)">
                                      <p:cBhvr>
                                        <p:cTn id="11" dur="500"/>
                                        <p:tgtEl>
                                          <p:spTgt spid="266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627"/>
                                        </p:tgtEl>
                                        <p:attrNameLst>
                                          <p:attrName>style.visibility</p:attrName>
                                        </p:attrNameLst>
                                      </p:cBhvr>
                                      <p:to>
                                        <p:strVal val="visible"/>
                                      </p:to>
                                    </p:set>
                                    <p:animEffect transition="in" filter="wipe(left)">
                                      <p:cBhvr>
                                        <p:cTn id="16" dur="500"/>
                                        <p:tgtEl>
                                          <p:spTgt spid="266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634"/>
                                        </p:tgtEl>
                                        <p:attrNameLst>
                                          <p:attrName>style.visibility</p:attrName>
                                        </p:attrNameLst>
                                      </p:cBhvr>
                                      <p:to>
                                        <p:strVal val="visible"/>
                                      </p:to>
                                    </p:set>
                                    <p:animEffect transition="in" filter="wipe(left)">
                                      <p:cBhvr>
                                        <p:cTn id="21" dur="500"/>
                                        <p:tgtEl>
                                          <p:spTgt spid="266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631"/>
                                        </p:tgtEl>
                                        <p:attrNameLst>
                                          <p:attrName>style.visibility</p:attrName>
                                        </p:attrNameLst>
                                      </p:cBhvr>
                                      <p:to>
                                        <p:strVal val="visible"/>
                                      </p:to>
                                    </p:set>
                                    <p:animEffect transition="in" filter="wipe(left)">
                                      <p:cBhvr>
                                        <p:cTn id="26" dur="500"/>
                                        <p:tgtEl>
                                          <p:spTgt spid="266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630"/>
                                        </p:tgtEl>
                                        <p:attrNameLst>
                                          <p:attrName>style.visibility</p:attrName>
                                        </p:attrNameLst>
                                      </p:cBhvr>
                                      <p:to>
                                        <p:strVal val="visible"/>
                                      </p:to>
                                    </p:set>
                                    <p:animEffect transition="in" filter="wipe(left)">
                                      <p:cBhvr>
                                        <p:cTn id="31" dur="500"/>
                                        <p:tgtEl>
                                          <p:spTgt spid="266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6635"/>
                                        </p:tgtEl>
                                        <p:attrNameLst>
                                          <p:attrName>style.visibility</p:attrName>
                                        </p:attrNameLst>
                                      </p:cBhvr>
                                      <p:to>
                                        <p:strVal val="visible"/>
                                      </p:to>
                                    </p:set>
                                    <p:animEffect transition="in" filter="wipe(left)">
                                      <p:cBhvr>
                                        <p:cTn id="36" dur="5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a:xfrm>
            <a:off x="468313" y="981075"/>
            <a:ext cx="7427912" cy="519113"/>
          </a:xfrm>
        </p:spPr>
        <p:txBody>
          <a:bodyPr wrap="square" anchor="ctr"/>
          <a:lstStyle/>
          <a:p>
            <a:pPr algn="l" eaLnBrk="1" hangingPunct="1"/>
            <a:r>
              <a:rPr lang="zh-CN" altLang="en-US" sz="3200" b="1" dirty="0">
                <a:solidFill>
                  <a:schemeClr val="tx1"/>
                </a:solidFill>
                <a:latin typeface="华文行楷" panose="02010800040101010101" pitchFamily="2" charset="-122"/>
                <a:ea typeface="华文行楷" panose="02010800040101010101" pitchFamily="2" charset="-122"/>
              </a:rPr>
              <a:t>参数</a:t>
            </a:r>
            <a:r>
              <a:rPr lang="zh-CN" altLang="en-US" sz="2800" b="1" dirty="0">
                <a:solidFill>
                  <a:schemeClr val="tx1"/>
                </a:solidFill>
              </a:rPr>
              <a:t>：</a:t>
            </a:r>
            <a:r>
              <a:rPr lang="en-US" altLang="x-none" sz="2800" b="1" i="1" dirty="0">
                <a:solidFill>
                  <a:schemeClr val="tx1"/>
                </a:solidFill>
              </a:rPr>
              <a:t>A</a:t>
            </a:r>
            <a:r>
              <a:rPr lang="en-US" altLang="x-none" sz="2800" b="1" baseline="-25000" dirty="0">
                <a:solidFill>
                  <a:schemeClr val="tx1"/>
                </a:solidFill>
              </a:rPr>
              <a:t>d</a:t>
            </a:r>
            <a:r>
              <a:rPr lang="zh-CN" altLang="en-US" sz="2800" b="1" dirty="0">
                <a:solidFill>
                  <a:schemeClr val="tx1"/>
                </a:solidFill>
              </a:rPr>
              <a:t>、</a:t>
            </a:r>
            <a:r>
              <a:rPr lang="en-US" altLang="x-none" sz="2800" b="1" i="1" dirty="0">
                <a:solidFill>
                  <a:schemeClr val="tx1"/>
                </a:solidFill>
              </a:rPr>
              <a:t>R</a:t>
            </a:r>
            <a:r>
              <a:rPr lang="en-US" altLang="x-none" sz="2800" b="1" baseline="-25000" dirty="0">
                <a:solidFill>
                  <a:schemeClr val="tx1"/>
                </a:solidFill>
              </a:rPr>
              <a:t>i</a:t>
            </a:r>
            <a:r>
              <a:rPr lang="zh-CN" altLang="en-US" sz="2800" b="1" dirty="0">
                <a:solidFill>
                  <a:schemeClr val="tx1"/>
                </a:solidFill>
              </a:rPr>
              <a:t>、 </a:t>
            </a:r>
            <a:r>
              <a:rPr lang="en-US" altLang="x-none" sz="2800" b="1" i="1" dirty="0">
                <a:solidFill>
                  <a:schemeClr val="tx1"/>
                </a:solidFill>
              </a:rPr>
              <a:t>R</a:t>
            </a:r>
            <a:r>
              <a:rPr lang="en-US" altLang="x-none" sz="2800" b="1" baseline="-25000" dirty="0">
                <a:solidFill>
                  <a:schemeClr val="tx1"/>
                </a:solidFill>
              </a:rPr>
              <a:t>o</a:t>
            </a:r>
            <a:r>
              <a:rPr lang="zh-CN" altLang="en-US" sz="2800" b="1" dirty="0">
                <a:solidFill>
                  <a:schemeClr val="tx1"/>
                </a:solidFill>
              </a:rPr>
              <a:t>、 </a:t>
            </a:r>
            <a:r>
              <a:rPr lang="en-US" altLang="x-none" sz="2800" b="1" i="1" dirty="0">
                <a:solidFill>
                  <a:schemeClr val="tx1"/>
                </a:solidFill>
              </a:rPr>
              <a:t>A</a:t>
            </a:r>
            <a:r>
              <a:rPr lang="en-US" altLang="x-none" sz="2800" b="1" baseline="-25000" dirty="0">
                <a:solidFill>
                  <a:schemeClr val="tx1"/>
                </a:solidFill>
              </a:rPr>
              <a:t>c</a:t>
            </a:r>
            <a:r>
              <a:rPr lang="zh-CN" altLang="en-US" sz="2800" b="1" dirty="0">
                <a:solidFill>
                  <a:schemeClr val="tx1"/>
                </a:solidFill>
              </a:rPr>
              <a:t>、</a:t>
            </a:r>
            <a:r>
              <a:rPr lang="en-US" altLang="x-none" sz="2800" b="1" i="1" dirty="0">
                <a:solidFill>
                  <a:schemeClr val="tx1"/>
                </a:solidFill>
              </a:rPr>
              <a:t>K</a:t>
            </a:r>
            <a:r>
              <a:rPr lang="en-US" altLang="x-none" sz="2800" b="1" baseline="-25000" dirty="0">
                <a:solidFill>
                  <a:schemeClr val="tx1"/>
                </a:solidFill>
              </a:rPr>
              <a:t>CMR</a:t>
            </a:r>
            <a:endParaRPr lang="en-US" altLang="x-none" sz="2800" b="1" baseline="-25000" dirty="0">
              <a:solidFill>
                <a:schemeClr val="tx1"/>
              </a:solidFill>
            </a:endParaRPr>
          </a:p>
        </p:txBody>
      </p:sp>
      <p:sp>
        <p:nvSpPr>
          <p:cNvPr id="27651" name="Rectangle 3"/>
          <p:cNvSpPr>
            <a:spLocks noGrp="1"/>
          </p:cNvSpPr>
          <p:nvPr>
            <p:ph type="body"/>
          </p:nvPr>
        </p:nvSpPr>
        <p:spPr>
          <a:xfrm>
            <a:off x="357188" y="1616075"/>
            <a:ext cx="8135937" cy="762000"/>
          </a:xfrm>
        </p:spPr>
        <p:txBody>
          <a:bodyPr wrap="square" anchor="t"/>
          <a:lstStyle/>
          <a:p>
            <a:pPr eaLnBrk="1" hangingPunct="1">
              <a:lnSpc>
                <a:spcPct val="110000"/>
              </a:lnSpc>
              <a:spcBef>
                <a:spcPct val="0"/>
              </a:spcBef>
              <a:buNone/>
            </a:pPr>
            <a:r>
              <a:rPr lang="en-US" altLang="x-none" sz="2400" b="1" dirty="0"/>
              <a:t>        </a:t>
            </a:r>
            <a:r>
              <a:rPr lang="zh-CN" altLang="en-US" sz="2400" b="1" dirty="0"/>
              <a:t>共模抑制比</a:t>
            </a:r>
            <a:r>
              <a:rPr lang="en-US" altLang="x-none" sz="2400" b="1" i="1" dirty="0"/>
              <a:t>K</a:t>
            </a:r>
            <a:r>
              <a:rPr lang="en-US" altLang="x-none" sz="2400" b="1" baseline="-25000" dirty="0"/>
              <a:t>CMR</a:t>
            </a:r>
            <a:r>
              <a:rPr lang="zh-CN" altLang="en-US" sz="2400" b="1" dirty="0"/>
              <a:t>：综合考察差分放大电路放大差模信号的能力和抑制共模信号的能力。</a:t>
            </a:r>
            <a:endParaRPr lang="zh-CN" altLang="en-US" sz="2400" b="1" dirty="0"/>
          </a:p>
        </p:txBody>
      </p:sp>
      <p:graphicFrame>
        <p:nvGraphicFramePr>
          <p:cNvPr id="27652" name="对象 27651"/>
          <p:cNvGraphicFramePr/>
          <p:nvPr/>
        </p:nvGraphicFramePr>
        <p:xfrm>
          <a:off x="1979613" y="2636838"/>
          <a:ext cx="4805362" cy="1331912"/>
        </p:xfrm>
        <a:graphic>
          <a:graphicData uri="http://schemas.openxmlformats.org/presentationml/2006/ole">
            <mc:AlternateContent xmlns:mc="http://schemas.openxmlformats.org/markup-compatibility/2006">
              <mc:Choice xmlns:v="urn:schemas-microsoft-com:vml" Requires="v">
                <p:oleObj spid="_x0000_s15361" name="" r:id="rId1" imgW="61569600" imgH="17068800" progId="Equation.3">
                  <p:embed/>
                </p:oleObj>
              </mc:Choice>
              <mc:Fallback>
                <p:oleObj name="" r:id="rId1" imgW="61569600" imgH="17068800" progId="Equation.3">
                  <p:embed/>
                  <p:pic>
                    <p:nvPicPr>
                      <p:cNvPr id="0" name="图片 15360"/>
                      <p:cNvPicPr/>
                      <p:nvPr/>
                    </p:nvPicPr>
                    <p:blipFill>
                      <a:blip r:embed="rId2"/>
                      <a:stretch>
                        <a:fillRect/>
                      </a:stretch>
                    </p:blipFill>
                    <p:spPr>
                      <a:xfrm>
                        <a:off x="1979613" y="2636838"/>
                        <a:ext cx="4805362" cy="13319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7653" name="Text Box 5"/>
          <p:cNvSpPr txBox="1"/>
          <p:nvPr/>
        </p:nvSpPr>
        <p:spPr>
          <a:xfrm>
            <a:off x="795338" y="4084638"/>
            <a:ext cx="7391400" cy="822325"/>
          </a:xfrm>
          <a:prstGeom prst="rect">
            <a:avLst/>
          </a:prstGeom>
          <a:noFill/>
          <a:ln w="9525">
            <a:noFill/>
          </a:ln>
        </p:spPr>
        <p:txBody>
          <a:bodyPr anchor="t">
            <a:spAutoFit/>
          </a:bodyPr>
          <a:lstStyle/>
          <a:p>
            <a:pPr>
              <a:spcBef>
                <a:spcPct val="50000"/>
              </a:spcBef>
            </a:pPr>
            <a:r>
              <a:rPr lang="en-US" altLang="x-none" sz="2400"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在实际应用时，信号源需要有“  接地”点，以避免干扰；或负载需要有“  接地”点，以安全工作。</a:t>
            </a:r>
            <a:endParaRPr lang="zh-CN" altLang="en-US" sz="2400" b="1" dirty="0">
              <a:latin typeface="Times New Roman" panose="02020603050405020304" pitchFamily="2" charset="0"/>
              <a:ea typeface="宋体" panose="02010600030101010101" pitchFamily="2" charset="-122"/>
            </a:endParaRPr>
          </a:p>
        </p:txBody>
      </p:sp>
      <p:sp>
        <p:nvSpPr>
          <p:cNvPr id="27654" name="Text Box 6"/>
          <p:cNvSpPr txBox="1"/>
          <p:nvPr/>
        </p:nvSpPr>
        <p:spPr>
          <a:xfrm>
            <a:off x="795338" y="4922838"/>
            <a:ext cx="7620000" cy="1187450"/>
          </a:xfrm>
          <a:prstGeom prst="rect">
            <a:avLst/>
          </a:prstGeom>
          <a:noFill/>
          <a:ln w="9525">
            <a:noFill/>
          </a:ln>
        </p:spPr>
        <p:txBody>
          <a:bodyPr anchor="t">
            <a:spAutoFit/>
          </a:bodyPr>
          <a:lstStyle/>
          <a:p>
            <a:pPr>
              <a:spcBef>
                <a:spcPct val="50000"/>
              </a:spcBef>
            </a:pPr>
            <a:r>
              <a:rPr lang="en-US" altLang="x-none" sz="2400"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根据信号源和负载的接地情况，差分放大电路有四种接法：双端输入双端输出、双端输入单端输出、单端输入双端输出、单端输入单端输出。</a:t>
            </a:r>
            <a:endParaRPr lang="zh-CN" altLang="en-US" sz="2400" b="1"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left)">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left)">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3">
                                            <p:txEl>
                                              <p:pRg st="0" end="0"/>
                                            </p:txEl>
                                          </p:spTgt>
                                        </p:tgtEl>
                                        <p:attrNameLst>
                                          <p:attrName>style.visibility</p:attrName>
                                        </p:attrNameLst>
                                      </p:cBhvr>
                                      <p:to>
                                        <p:strVal val="visible"/>
                                      </p:to>
                                    </p:set>
                                    <p:animEffect transition="in" filter="wipe(left)">
                                      <p:cBhvr>
                                        <p:cTn id="17" dur="500"/>
                                        <p:tgtEl>
                                          <p:spTgt spid="2765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54">
                                            <p:txEl>
                                              <p:pRg st="0" end="0"/>
                                            </p:txEl>
                                          </p:spTgt>
                                        </p:tgtEl>
                                        <p:attrNameLst>
                                          <p:attrName>style.visibility</p:attrName>
                                        </p:attrNameLst>
                                      </p:cBhvr>
                                      <p:to>
                                        <p:strVal val="visible"/>
                                      </p:to>
                                    </p:set>
                                    <p:animEffect transition="in" filter="wipe(left)">
                                      <p:cBhvr>
                                        <p:cTn id="22" dur="500"/>
                                        <p:tgtEl>
                                          <p:spTgt spid="276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53" grpId="0" build="p"/>
      <p:bldP spid="2765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250825" y="765175"/>
            <a:ext cx="7073900" cy="720725"/>
          </a:xfrm>
        </p:spPr>
        <p:txBody>
          <a:bodyPr wrap="square" anchor="ctr"/>
          <a:lstStyle/>
          <a:p>
            <a:pPr algn="l" eaLnBrk="1" hangingPunct="1"/>
            <a:r>
              <a:rPr lang="zh-CN" altLang="en-US" sz="3200" b="1">
                <a:solidFill>
                  <a:schemeClr val="tx1"/>
                </a:solidFill>
                <a:ea typeface="华文行楷" panose="02010800040101010101" pitchFamily="2" charset="-122"/>
              </a:rPr>
              <a:t>三、差分放大电路的四种接法</a:t>
            </a:r>
            <a:endParaRPr lang="zh-CN" altLang="en-US" sz="3200" b="1">
              <a:solidFill>
                <a:schemeClr val="tx1"/>
              </a:solidFill>
              <a:ea typeface="华文行楷" panose="02010800040101010101" pitchFamily="2" charset="-122"/>
            </a:endParaRPr>
          </a:p>
        </p:txBody>
      </p:sp>
      <p:graphicFrame>
        <p:nvGraphicFramePr>
          <p:cNvPr id="28675" name="对象 28674"/>
          <p:cNvGraphicFramePr/>
          <p:nvPr/>
        </p:nvGraphicFramePr>
        <p:xfrm>
          <a:off x="4092575" y="4806950"/>
          <a:ext cx="4652963" cy="1435100"/>
        </p:xfrm>
        <a:graphic>
          <a:graphicData uri="http://schemas.openxmlformats.org/presentationml/2006/ole">
            <mc:AlternateContent xmlns:mc="http://schemas.openxmlformats.org/markup-compatibility/2006">
              <mc:Choice xmlns:v="urn:schemas-microsoft-com:vml" Requires="v">
                <p:oleObj spid="_x0000_s16385" name="" r:id="rId1" imgW="53340000" imgH="16459200" progId="Equation.3">
                  <p:embed/>
                </p:oleObj>
              </mc:Choice>
              <mc:Fallback>
                <p:oleObj name="" r:id="rId1" imgW="53340000" imgH="16459200" progId="Equation.3">
                  <p:embed/>
                  <p:pic>
                    <p:nvPicPr>
                      <p:cNvPr id="0" name="图片 16384"/>
                      <p:cNvPicPr/>
                      <p:nvPr/>
                    </p:nvPicPr>
                    <p:blipFill>
                      <a:blip r:embed="rId2"/>
                      <a:stretch>
                        <a:fillRect/>
                      </a:stretch>
                    </p:blipFill>
                    <p:spPr>
                      <a:xfrm>
                        <a:off x="4092575" y="4806950"/>
                        <a:ext cx="4652963" cy="14351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8676" name="Text Box 4"/>
          <p:cNvSpPr txBox="1"/>
          <p:nvPr/>
        </p:nvSpPr>
        <p:spPr>
          <a:xfrm>
            <a:off x="611188" y="4506913"/>
            <a:ext cx="3429000" cy="1844675"/>
          </a:xfrm>
          <a:prstGeom prst="rect">
            <a:avLst/>
          </a:prstGeom>
          <a:noFill/>
          <a:ln w="9525">
            <a:noFill/>
          </a:ln>
        </p:spPr>
        <p:txBody>
          <a:bodyPr anchor="t">
            <a:spAutoFit/>
          </a:bodyPr>
          <a:lstStyle/>
          <a:p>
            <a:pPr>
              <a:lnSpc>
                <a:spcPct val="120000"/>
              </a:lnSpc>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由于输入回路没有变化，所以</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EQ</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BQ</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I</a:t>
            </a:r>
            <a:r>
              <a:rPr lang="en-US" altLang="x-none" sz="2400" b="1" baseline="-25000" dirty="0">
                <a:latin typeface="Times New Roman" panose="02020603050405020304" pitchFamily="2" charset="0"/>
                <a:ea typeface="宋体" panose="02010600030101010101" pitchFamily="2" charset="-122"/>
              </a:rPr>
              <a:t>CQ</a:t>
            </a:r>
            <a:r>
              <a:rPr lang="zh-CN" altLang="en-US" sz="2400" b="1" dirty="0">
                <a:latin typeface="Times New Roman" panose="02020603050405020304" pitchFamily="2" charset="0"/>
                <a:ea typeface="宋体" panose="02010600030101010101" pitchFamily="2" charset="-122"/>
              </a:rPr>
              <a:t>与双端输出时一样。但是</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CEQ1</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CEQ2</a:t>
            </a:r>
            <a:r>
              <a:rPr lang="zh-CN" altLang="en-US" sz="2400" b="1" dirty="0">
                <a:latin typeface="Times New Roman" panose="02020603050405020304" pitchFamily="2" charset="0"/>
                <a:ea typeface="宋体" panose="02010600030101010101" pitchFamily="2" charset="-122"/>
              </a:rPr>
              <a:t>。</a:t>
            </a:r>
            <a:endParaRPr lang="zh-CN" altLang="en-US" sz="2400" b="1" baseline="-25000" dirty="0">
              <a:latin typeface="Times New Roman" panose="02020603050405020304" pitchFamily="2" charset="0"/>
              <a:ea typeface="宋体" panose="02010600030101010101" pitchFamily="2" charset="-122"/>
            </a:endParaRPr>
          </a:p>
        </p:txBody>
      </p:sp>
      <p:graphicFrame>
        <p:nvGraphicFramePr>
          <p:cNvPr id="28677" name="Object 5"/>
          <p:cNvGraphicFramePr/>
          <p:nvPr/>
        </p:nvGraphicFramePr>
        <p:xfrm>
          <a:off x="611188" y="1916113"/>
          <a:ext cx="3505200" cy="2549525"/>
        </p:xfrm>
        <a:graphic>
          <a:graphicData uri="http://schemas.openxmlformats.org/presentationml/2006/ole">
            <mc:AlternateContent xmlns:mc="http://schemas.openxmlformats.org/markup-compatibility/2006">
              <mc:Choice xmlns:v="urn:schemas-microsoft-com:vml" Requires="v">
                <p:oleObj spid="_x0000_s16386" name="" r:id="rId3" imgW="12163425" imgH="8848725" progId="">
                  <p:embed/>
                </p:oleObj>
              </mc:Choice>
              <mc:Fallback>
                <p:oleObj name="" r:id="rId3" imgW="12163425" imgH="8848725" progId="">
                  <p:embed/>
                  <p:pic>
                    <p:nvPicPr>
                      <p:cNvPr id="0" name="图片 16385"/>
                      <p:cNvPicPr/>
                      <p:nvPr/>
                    </p:nvPicPr>
                    <p:blipFill>
                      <a:blip r:embed="rId4"/>
                      <a:stretch>
                        <a:fillRect/>
                      </a:stretch>
                    </p:blipFill>
                    <p:spPr>
                      <a:xfrm>
                        <a:off x="611188" y="1916113"/>
                        <a:ext cx="3505200" cy="2549525"/>
                      </a:xfrm>
                      <a:prstGeom prst="rect">
                        <a:avLst/>
                      </a:prstGeom>
                      <a:noFill/>
                      <a:ln w="38100">
                        <a:noFill/>
                      </a:ln>
                    </p:spPr>
                  </p:pic>
                </p:oleObj>
              </mc:Fallback>
            </mc:AlternateContent>
          </a:graphicData>
        </a:graphic>
      </p:graphicFrame>
      <p:sp>
        <p:nvSpPr>
          <p:cNvPr id="2" name="Text Box 11"/>
          <p:cNvSpPr txBox="1"/>
          <p:nvPr/>
        </p:nvSpPr>
        <p:spPr>
          <a:xfrm>
            <a:off x="465138" y="1431925"/>
            <a:ext cx="5400675" cy="519113"/>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1.  </a:t>
            </a:r>
            <a:r>
              <a:rPr lang="zh-CN" altLang="en-US" sz="2800" b="1" dirty="0">
                <a:latin typeface="华文行楷" panose="02010800040101010101" pitchFamily="2" charset="-122"/>
                <a:ea typeface="华文行楷" panose="02010800040101010101" pitchFamily="2" charset="-122"/>
              </a:rPr>
              <a:t>双端输入单端输出</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Q</a:t>
            </a:r>
            <a:r>
              <a:rPr lang="zh-CN" altLang="en-US" sz="2400" b="1" dirty="0">
                <a:latin typeface="Times New Roman" panose="02020603050405020304" pitchFamily="2" charset="0"/>
                <a:ea typeface="宋体" panose="02010600030101010101" pitchFamily="2" charset="-122"/>
              </a:rPr>
              <a:t>点分析</a:t>
            </a:r>
            <a:endParaRPr lang="zh-CN" altLang="en-US" sz="2400" b="1" dirty="0">
              <a:latin typeface="Times New Roman" panose="02020603050405020304" pitchFamily="2" charset="0"/>
              <a:ea typeface="宋体" panose="02010600030101010101" pitchFamily="2" charset="-122"/>
            </a:endParaRPr>
          </a:p>
        </p:txBody>
      </p:sp>
      <p:pic>
        <p:nvPicPr>
          <p:cNvPr id="3" name="图片 2" descr="图片1"/>
          <p:cNvPicPr>
            <a:picLocks noChangeAspect="1"/>
          </p:cNvPicPr>
          <p:nvPr/>
        </p:nvPicPr>
        <p:blipFill>
          <a:blip r:embed="rId5"/>
          <a:stretch>
            <a:fillRect/>
          </a:stretch>
        </p:blipFill>
        <p:spPr>
          <a:xfrm>
            <a:off x="4635500" y="1951355"/>
            <a:ext cx="3712210" cy="2686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6">
                                            <p:txEl>
                                              <p:pRg st="0" end="0"/>
                                            </p:txEl>
                                          </p:spTgt>
                                        </p:tgtEl>
                                        <p:attrNameLst>
                                          <p:attrName>style.visibility</p:attrName>
                                        </p:attrNameLst>
                                      </p:cBhvr>
                                      <p:to>
                                        <p:strVal val="visible"/>
                                      </p:to>
                                    </p:set>
                                    <p:animEffect transition="in" filter="wipe(left)">
                                      <p:cBhvr>
                                        <p:cTn id="12" dur="500"/>
                                        <p:tgtEl>
                                          <p:spTgt spid="286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675"/>
                                        </p:tgtEl>
                                        <p:attrNameLst>
                                          <p:attrName>style.visibility</p:attrName>
                                        </p:attrNameLst>
                                      </p:cBhvr>
                                      <p:to>
                                        <p:strVal val="visible"/>
                                      </p:to>
                                    </p:set>
                                    <p:animEffect transition="in" filter="wipe(left)">
                                      <p:cBhvr>
                                        <p:cTn id="1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Object 2"/>
          <p:cNvGraphicFramePr/>
          <p:nvPr/>
        </p:nvGraphicFramePr>
        <p:xfrm>
          <a:off x="900113" y="1844675"/>
          <a:ext cx="3671887" cy="2670175"/>
        </p:xfrm>
        <a:graphic>
          <a:graphicData uri="http://schemas.openxmlformats.org/presentationml/2006/ole">
            <mc:AlternateContent xmlns:mc="http://schemas.openxmlformats.org/markup-compatibility/2006">
              <mc:Choice xmlns:v="urn:schemas-microsoft-com:vml" Requires="v">
                <p:oleObj spid="_x0000_s17409" name="" r:id="rId1" imgW="12163425" imgH="8848725" progId="">
                  <p:embed/>
                </p:oleObj>
              </mc:Choice>
              <mc:Fallback>
                <p:oleObj name="" r:id="rId1" imgW="12163425" imgH="8848725" progId="">
                  <p:embed/>
                  <p:pic>
                    <p:nvPicPr>
                      <p:cNvPr id="0" name="图片 17408"/>
                      <p:cNvPicPr/>
                      <p:nvPr/>
                    </p:nvPicPr>
                    <p:blipFill>
                      <a:blip r:embed="rId2"/>
                      <a:stretch>
                        <a:fillRect/>
                      </a:stretch>
                    </p:blipFill>
                    <p:spPr>
                      <a:xfrm>
                        <a:off x="900113" y="1844675"/>
                        <a:ext cx="3671887" cy="2670175"/>
                      </a:xfrm>
                      <a:prstGeom prst="rect">
                        <a:avLst/>
                      </a:prstGeom>
                      <a:noFill/>
                      <a:ln w="38100">
                        <a:noFill/>
                      </a:ln>
                    </p:spPr>
                  </p:pic>
                </p:oleObj>
              </mc:Fallback>
            </mc:AlternateContent>
          </a:graphicData>
        </a:graphic>
      </p:graphicFrame>
      <p:sp>
        <p:nvSpPr>
          <p:cNvPr id="29698" name="Rectangle 3"/>
          <p:cNvSpPr>
            <a:spLocks noGrp="1"/>
          </p:cNvSpPr>
          <p:nvPr>
            <p:ph type="title"/>
          </p:nvPr>
        </p:nvSpPr>
        <p:spPr>
          <a:xfrm>
            <a:off x="395288" y="836613"/>
            <a:ext cx="8280400" cy="782637"/>
          </a:xfrm>
        </p:spPr>
        <p:txBody>
          <a:bodyPr wrap="square" anchor="ctr"/>
          <a:lstStyle/>
          <a:p>
            <a:pPr algn="l" eaLnBrk="1" hangingPunct="1">
              <a:lnSpc>
                <a:spcPct val="145000"/>
              </a:lnSpc>
            </a:pPr>
            <a:r>
              <a:rPr lang="en-US" altLang="x-none" sz="3200" b="1" dirty="0">
                <a:solidFill>
                  <a:schemeClr val="tx1"/>
                </a:solidFill>
                <a:latin typeface="华文行楷" panose="02010800040101010101" pitchFamily="2" charset="-122"/>
                <a:ea typeface="华文行楷" panose="02010800040101010101" pitchFamily="2" charset="-122"/>
              </a:rPr>
              <a:t>1.  </a:t>
            </a:r>
            <a:r>
              <a:rPr lang="zh-CN" altLang="en-US" sz="3200" b="1" dirty="0">
                <a:solidFill>
                  <a:schemeClr val="tx1"/>
                </a:solidFill>
                <a:latin typeface="华文行楷" panose="02010800040101010101" pitchFamily="2" charset="-122"/>
                <a:ea typeface="华文行楷" panose="02010800040101010101" pitchFamily="2" charset="-122"/>
              </a:rPr>
              <a:t>双端输入单端输出</a:t>
            </a:r>
            <a:r>
              <a:rPr lang="zh-CN" altLang="en-US" sz="2800" b="1" dirty="0">
                <a:solidFill>
                  <a:schemeClr val="tx1"/>
                </a:solidFill>
              </a:rPr>
              <a:t>：差模信号作用下的分析</a:t>
            </a:r>
            <a:endParaRPr lang="zh-CN" altLang="en-US" sz="2800" b="1" dirty="0">
              <a:solidFill>
                <a:schemeClr val="tx1"/>
              </a:solidFill>
            </a:endParaRPr>
          </a:p>
        </p:txBody>
      </p:sp>
      <p:graphicFrame>
        <p:nvGraphicFramePr>
          <p:cNvPr id="29700" name="对象 29699"/>
          <p:cNvGraphicFramePr/>
          <p:nvPr/>
        </p:nvGraphicFramePr>
        <p:xfrm>
          <a:off x="1258888" y="4868863"/>
          <a:ext cx="2955925" cy="904875"/>
        </p:xfrm>
        <a:graphic>
          <a:graphicData uri="http://schemas.openxmlformats.org/presentationml/2006/ole">
            <mc:AlternateContent xmlns:mc="http://schemas.openxmlformats.org/markup-compatibility/2006">
              <mc:Choice xmlns:v="urn:schemas-microsoft-com:vml" Requires="v">
                <p:oleObj spid="_x0000_s17410" name="" r:id="rId3" imgW="33832800" imgH="10363200" progId="Equation.3">
                  <p:embed/>
                </p:oleObj>
              </mc:Choice>
              <mc:Fallback>
                <p:oleObj name="" r:id="rId3" imgW="33832800" imgH="10363200" progId="Equation.3">
                  <p:embed/>
                  <p:pic>
                    <p:nvPicPr>
                      <p:cNvPr id="0" name="图片 17409"/>
                      <p:cNvPicPr/>
                      <p:nvPr/>
                    </p:nvPicPr>
                    <p:blipFill>
                      <a:blip r:embed="rId4"/>
                      <a:stretch>
                        <a:fillRect/>
                      </a:stretch>
                    </p:blipFill>
                    <p:spPr>
                      <a:xfrm>
                        <a:off x="1258888" y="4868863"/>
                        <a:ext cx="2955925" cy="9048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9701" name="对象 29700"/>
          <p:cNvGraphicFramePr/>
          <p:nvPr/>
        </p:nvGraphicFramePr>
        <p:xfrm>
          <a:off x="4787900" y="5013325"/>
          <a:ext cx="3313113" cy="493713"/>
        </p:xfrm>
        <a:graphic>
          <a:graphicData uri="http://schemas.openxmlformats.org/presentationml/2006/ole">
            <mc:AlternateContent xmlns:mc="http://schemas.openxmlformats.org/markup-compatibility/2006">
              <mc:Choice xmlns:v="urn:schemas-microsoft-com:vml" Requires="v">
                <p:oleObj spid="_x0000_s17411" name="" r:id="rId5" imgW="36880800" imgH="5486400" progId="Equation.3">
                  <p:embed/>
                </p:oleObj>
              </mc:Choice>
              <mc:Fallback>
                <p:oleObj name="" r:id="rId5" imgW="36880800" imgH="5486400" progId="Equation.3">
                  <p:embed/>
                  <p:pic>
                    <p:nvPicPr>
                      <p:cNvPr id="0" name="图片 17410"/>
                      <p:cNvPicPr/>
                      <p:nvPr/>
                    </p:nvPicPr>
                    <p:blipFill>
                      <a:blip r:embed="rId6"/>
                      <a:stretch>
                        <a:fillRect/>
                      </a:stretch>
                    </p:blipFill>
                    <p:spPr>
                      <a:xfrm>
                        <a:off x="4787900" y="5013325"/>
                        <a:ext cx="3313113" cy="49371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 name="Object 6"/>
          <p:cNvGraphicFramePr/>
          <p:nvPr>
            <p:ph idx="4294967295"/>
          </p:nvPr>
        </p:nvGraphicFramePr>
        <p:xfrm>
          <a:off x="4787900" y="1844675"/>
          <a:ext cx="3384550" cy="2593975"/>
        </p:xfrm>
        <a:graphic>
          <a:graphicData uri="http://schemas.openxmlformats.org/presentationml/2006/ole">
            <mc:AlternateContent xmlns:mc="http://schemas.openxmlformats.org/markup-compatibility/2006">
              <mc:Choice xmlns:v="urn:schemas-microsoft-com:vml" Requires="v">
                <p:oleObj spid="_x0000_s17412" name="" r:id="rId7" imgW="11934825" imgH="9144000" progId="">
                  <p:embed/>
                </p:oleObj>
              </mc:Choice>
              <mc:Fallback>
                <p:oleObj name="" r:id="rId7" imgW="11934825" imgH="9144000" progId="">
                  <p:embed/>
                  <p:pic>
                    <p:nvPicPr>
                      <p:cNvPr id="0" name="图片 17411"/>
                      <p:cNvPicPr/>
                      <p:nvPr/>
                    </p:nvPicPr>
                    <p:blipFill>
                      <a:blip r:embed="rId8"/>
                      <a:stretch>
                        <a:fillRect/>
                      </a:stretch>
                    </p:blipFill>
                    <p:spPr>
                      <a:xfrm>
                        <a:off x="4787900" y="1844675"/>
                        <a:ext cx="3384550" cy="2593975"/>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left)">
                                      <p:cBhvr>
                                        <p:cTn id="7" dur="500"/>
                                        <p:tgtEl>
                                          <p:spTgt spid="297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a:xfrm>
            <a:off x="468313" y="908050"/>
            <a:ext cx="8458200" cy="701675"/>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1.  </a:t>
            </a:r>
            <a:r>
              <a:rPr lang="zh-CN" altLang="en-US" sz="3200" b="1" dirty="0">
                <a:solidFill>
                  <a:schemeClr val="tx1"/>
                </a:solidFill>
                <a:latin typeface="华文行楷" panose="02010800040101010101" pitchFamily="2" charset="-122"/>
                <a:ea typeface="华文行楷" panose="02010800040101010101" pitchFamily="2" charset="-122"/>
              </a:rPr>
              <a:t>双端输入单端输出</a:t>
            </a:r>
            <a:r>
              <a:rPr lang="zh-CN" altLang="en-US" sz="2800" b="1" dirty="0">
                <a:solidFill>
                  <a:schemeClr val="tx1"/>
                </a:solidFill>
              </a:rPr>
              <a:t>：共模信号作用下的分析</a:t>
            </a:r>
            <a:endParaRPr lang="zh-CN" altLang="en-US" sz="2800" b="1" dirty="0">
              <a:solidFill>
                <a:schemeClr val="tx1"/>
              </a:solidFill>
            </a:endParaRPr>
          </a:p>
        </p:txBody>
      </p:sp>
      <p:graphicFrame>
        <p:nvGraphicFramePr>
          <p:cNvPr id="30722" name="对象 30722"/>
          <p:cNvGraphicFramePr/>
          <p:nvPr/>
        </p:nvGraphicFramePr>
        <p:xfrm>
          <a:off x="785813" y="4857750"/>
          <a:ext cx="2959100" cy="906463"/>
        </p:xfrm>
        <a:graphic>
          <a:graphicData uri="http://schemas.openxmlformats.org/presentationml/2006/ole">
            <mc:AlternateContent xmlns:mc="http://schemas.openxmlformats.org/markup-compatibility/2006">
              <mc:Choice xmlns:v="urn:schemas-microsoft-com:vml" Requires="v">
                <p:oleObj spid="_x0000_s18433" name="" r:id="rId1" imgW="33832800" imgH="10363200" progId="Equation.3">
                  <p:embed/>
                </p:oleObj>
              </mc:Choice>
              <mc:Fallback>
                <p:oleObj name="" r:id="rId1" imgW="33832800" imgH="10363200" progId="Equation.3">
                  <p:embed/>
                  <p:pic>
                    <p:nvPicPr>
                      <p:cNvPr id="0" name="图片 18432"/>
                      <p:cNvPicPr/>
                      <p:nvPr/>
                    </p:nvPicPr>
                    <p:blipFill>
                      <a:blip r:embed="rId2"/>
                      <a:stretch>
                        <a:fillRect/>
                      </a:stretch>
                    </p:blipFill>
                    <p:spPr>
                      <a:xfrm>
                        <a:off x="785813" y="4857750"/>
                        <a:ext cx="2959100" cy="9064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0724" name="对象 30723"/>
          <p:cNvGraphicFramePr/>
          <p:nvPr/>
        </p:nvGraphicFramePr>
        <p:xfrm>
          <a:off x="4786313" y="3786188"/>
          <a:ext cx="3659187" cy="935037"/>
        </p:xfrm>
        <a:graphic>
          <a:graphicData uri="http://schemas.openxmlformats.org/presentationml/2006/ole">
            <mc:AlternateContent xmlns:mc="http://schemas.openxmlformats.org/markup-compatibility/2006">
              <mc:Choice xmlns:v="urn:schemas-microsoft-com:vml" Requires="v">
                <p:oleObj spid="_x0000_s18434" name="" r:id="rId3" imgW="40538400" imgH="10363200" progId="Equation.3">
                  <p:embed/>
                </p:oleObj>
              </mc:Choice>
              <mc:Fallback>
                <p:oleObj name="" r:id="rId3" imgW="40538400" imgH="10363200" progId="Equation.3">
                  <p:embed/>
                  <p:pic>
                    <p:nvPicPr>
                      <p:cNvPr id="0" name="图片 18433"/>
                      <p:cNvPicPr/>
                      <p:nvPr/>
                    </p:nvPicPr>
                    <p:blipFill>
                      <a:blip r:embed="rId4"/>
                      <a:stretch>
                        <a:fillRect/>
                      </a:stretch>
                    </p:blipFill>
                    <p:spPr>
                      <a:xfrm>
                        <a:off x="4786313" y="3786188"/>
                        <a:ext cx="3659187" cy="93503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0725" name="对象 30724"/>
          <p:cNvGraphicFramePr/>
          <p:nvPr/>
        </p:nvGraphicFramePr>
        <p:xfrm>
          <a:off x="4643438" y="4857750"/>
          <a:ext cx="3776662" cy="957263"/>
        </p:xfrm>
        <a:graphic>
          <a:graphicData uri="http://schemas.openxmlformats.org/presentationml/2006/ole">
            <mc:AlternateContent xmlns:mc="http://schemas.openxmlformats.org/markup-compatibility/2006">
              <mc:Choice xmlns:v="urn:schemas-microsoft-com:vml" Requires="v">
                <p:oleObj spid="_x0000_s18435" name="" r:id="rId5" imgW="42062400" imgH="10668000" progId="Equation.DSMT4">
                  <p:embed/>
                </p:oleObj>
              </mc:Choice>
              <mc:Fallback>
                <p:oleObj name="" r:id="rId5" imgW="42062400" imgH="10668000" progId="Equation.DSMT4">
                  <p:embed/>
                  <p:pic>
                    <p:nvPicPr>
                      <p:cNvPr id="0" name="图片 18434"/>
                      <p:cNvPicPr/>
                      <p:nvPr/>
                    </p:nvPicPr>
                    <p:blipFill>
                      <a:blip r:embed="rId6"/>
                      <a:stretch>
                        <a:fillRect/>
                      </a:stretch>
                    </p:blipFill>
                    <p:spPr>
                      <a:xfrm>
                        <a:off x="4643438" y="4857750"/>
                        <a:ext cx="3776662" cy="9572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0726" name="Object 6"/>
          <p:cNvGraphicFramePr/>
          <p:nvPr/>
        </p:nvGraphicFramePr>
        <p:xfrm>
          <a:off x="4876800" y="1728788"/>
          <a:ext cx="3367088" cy="1957387"/>
        </p:xfrm>
        <a:graphic>
          <a:graphicData uri="http://schemas.openxmlformats.org/presentationml/2006/ole">
            <mc:AlternateContent xmlns:mc="http://schemas.openxmlformats.org/markup-compatibility/2006">
              <mc:Choice xmlns:v="urn:schemas-microsoft-com:vml" Requires="v">
                <p:oleObj spid="_x0000_s18436" name="" r:id="rId7" imgW="11477625" imgH="6677025" progId="">
                  <p:embed/>
                </p:oleObj>
              </mc:Choice>
              <mc:Fallback>
                <p:oleObj name="" r:id="rId7" imgW="11477625" imgH="6677025" progId="">
                  <p:embed/>
                  <p:pic>
                    <p:nvPicPr>
                      <p:cNvPr id="0" name="图片 18435"/>
                      <p:cNvPicPr/>
                      <p:nvPr/>
                    </p:nvPicPr>
                    <p:blipFill>
                      <a:blip r:embed="rId8"/>
                      <a:stretch>
                        <a:fillRect/>
                      </a:stretch>
                    </p:blipFill>
                    <p:spPr>
                      <a:xfrm>
                        <a:off x="4876800" y="1728788"/>
                        <a:ext cx="3367088" cy="1957387"/>
                      </a:xfrm>
                      <a:prstGeom prst="rect">
                        <a:avLst/>
                      </a:prstGeom>
                      <a:noFill/>
                      <a:ln w="38100">
                        <a:noFill/>
                      </a:ln>
                    </p:spPr>
                  </p:pic>
                </p:oleObj>
              </mc:Fallback>
            </mc:AlternateContent>
          </a:graphicData>
        </a:graphic>
      </p:graphicFrame>
      <p:graphicFrame>
        <p:nvGraphicFramePr>
          <p:cNvPr id="2" name="Object 7"/>
          <p:cNvGraphicFramePr/>
          <p:nvPr/>
        </p:nvGraphicFramePr>
        <p:xfrm>
          <a:off x="755650" y="1901825"/>
          <a:ext cx="3740150" cy="2720975"/>
        </p:xfrm>
        <a:graphic>
          <a:graphicData uri="http://schemas.openxmlformats.org/presentationml/2006/ole">
            <mc:AlternateContent xmlns:mc="http://schemas.openxmlformats.org/markup-compatibility/2006">
              <mc:Choice xmlns:v="urn:schemas-microsoft-com:vml" Requires="v">
                <p:oleObj spid="_x0000_s18437" name="" r:id="rId9" imgW="12163425" imgH="8848725" progId="">
                  <p:embed/>
                </p:oleObj>
              </mc:Choice>
              <mc:Fallback>
                <p:oleObj name="" r:id="rId9" imgW="12163425" imgH="8848725" progId="">
                  <p:embed/>
                  <p:pic>
                    <p:nvPicPr>
                      <p:cNvPr id="0" name="图片 18436"/>
                      <p:cNvPicPr/>
                      <p:nvPr/>
                    </p:nvPicPr>
                    <p:blipFill>
                      <a:blip r:embed="rId10"/>
                      <a:stretch>
                        <a:fillRect/>
                      </a:stretch>
                    </p:blipFill>
                    <p:spPr>
                      <a:xfrm>
                        <a:off x="755650" y="1901825"/>
                        <a:ext cx="3740150" cy="2720975"/>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wipe(left)">
                                      <p:cBhvr>
                                        <p:cTn id="7" dur="500"/>
                                        <p:tgtEl>
                                          <p:spTgt spid="307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wipe(left)">
                                      <p:cBhvr>
                                        <p:cTn id="12" dur="500"/>
                                        <p:tgtEl>
                                          <p:spTgt spid="307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wipe(left)">
                                      <p:cBhvr>
                                        <p:cTn id="17"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a:xfrm>
            <a:off x="395288" y="908050"/>
            <a:ext cx="7073900" cy="701675"/>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1.  </a:t>
            </a:r>
            <a:r>
              <a:rPr lang="zh-CN" altLang="en-US" sz="3200" b="1" dirty="0">
                <a:solidFill>
                  <a:schemeClr val="tx1"/>
                </a:solidFill>
                <a:latin typeface="华文行楷" panose="02010800040101010101" pitchFamily="2" charset="-122"/>
                <a:ea typeface="华文行楷" panose="02010800040101010101" pitchFamily="2" charset="-122"/>
              </a:rPr>
              <a:t>双端输入单端输出</a:t>
            </a:r>
            <a:r>
              <a:rPr lang="zh-CN" altLang="en-US" sz="2800" b="1" dirty="0">
                <a:solidFill>
                  <a:schemeClr val="tx1"/>
                </a:solidFill>
              </a:rPr>
              <a:t>：问题讨论</a:t>
            </a:r>
            <a:endParaRPr lang="zh-CN" altLang="en-US" sz="2800" b="1" dirty="0">
              <a:solidFill>
                <a:schemeClr val="tx1"/>
              </a:solidFill>
            </a:endParaRPr>
          </a:p>
        </p:txBody>
      </p:sp>
      <p:graphicFrame>
        <p:nvGraphicFramePr>
          <p:cNvPr id="31746" name="对象 31746"/>
          <p:cNvGraphicFramePr/>
          <p:nvPr/>
        </p:nvGraphicFramePr>
        <p:xfrm>
          <a:off x="4932363" y="1773238"/>
          <a:ext cx="3071812" cy="939800"/>
        </p:xfrm>
        <a:graphic>
          <a:graphicData uri="http://schemas.openxmlformats.org/presentationml/2006/ole">
            <mc:AlternateContent xmlns:mc="http://schemas.openxmlformats.org/markup-compatibility/2006">
              <mc:Choice xmlns:v="urn:schemas-microsoft-com:vml" Requires="v">
                <p:oleObj spid="_x0000_s19457" name="" r:id="rId1" imgW="33832800" imgH="10363200" progId="Equation.3">
                  <p:embed/>
                </p:oleObj>
              </mc:Choice>
              <mc:Fallback>
                <p:oleObj name="" r:id="rId1" imgW="33832800" imgH="10363200" progId="Equation.3">
                  <p:embed/>
                  <p:pic>
                    <p:nvPicPr>
                      <p:cNvPr id="0" name="图片 19456"/>
                      <p:cNvPicPr/>
                      <p:nvPr/>
                    </p:nvPicPr>
                    <p:blipFill>
                      <a:blip r:embed="rId2"/>
                      <a:stretch>
                        <a:fillRect/>
                      </a:stretch>
                    </p:blipFill>
                    <p:spPr>
                      <a:xfrm>
                        <a:off x="4932363" y="1773238"/>
                        <a:ext cx="3071812" cy="9398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1748" name="Text Box 4"/>
          <p:cNvSpPr txBox="1"/>
          <p:nvPr/>
        </p:nvSpPr>
        <p:spPr>
          <a:xfrm>
            <a:off x="1528763" y="4711700"/>
            <a:ext cx="6934200" cy="1406525"/>
          </a:xfrm>
          <a:prstGeom prst="rect">
            <a:avLst/>
          </a:prstGeom>
          <a:noFill/>
          <a:ln w="9525">
            <a:noFill/>
          </a:ln>
        </p:spPr>
        <p:txBody>
          <a:bodyPr anchor="t">
            <a:spAutoFit/>
          </a:bodyPr>
          <a:lstStyle/>
          <a:p>
            <a:pPr>
              <a:lnSpc>
                <a:spcPct val="120000"/>
              </a:lnSpc>
            </a:pP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1</a:t>
            </a: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T</a:t>
            </a:r>
            <a:r>
              <a:rPr lang="en-US" altLang="x-none" sz="2400" b="1" baseline="-25000" dirty="0">
                <a:latin typeface="Times New Roman" panose="02020603050405020304" pitchFamily="2" charset="0"/>
                <a:ea typeface="宋体" panose="02010600030101010101" pitchFamily="2" charset="-122"/>
              </a:rPr>
              <a:t>2</a:t>
            </a:r>
            <a:r>
              <a:rPr lang="zh-CN" altLang="en-US" sz="2400" b="1" dirty="0">
                <a:latin typeface="Times New Roman" panose="02020603050405020304" pitchFamily="2" charset="0"/>
                <a:ea typeface="宋体" panose="02010600030101010101" pitchFamily="2" charset="-122"/>
              </a:rPr>
              <a:t>的</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c</a:t>
            </a:r>
            <a:r>
              <a:rPr lang="zh-CN" altLang="en-US" sz="2400" b="1" dirty="0">
                <a:latin typeface="Times New Roman" panose="02020603050405020304" pitchFamily="2" charset="0"/>
                <a:ea typeface="宋体" panose="02010600030101010101" pitchFamily="2" charset="-122"/>
              </a:rPr>
              <a:t>可以短路吗？</a:t>
            </a:r>
            <a:endParaRPr lang="zh-CN" altLang="en-US" sz="2400" b="1" dirty="0">
              <a:latin typeface="Times New Roman" panose="02020603050405020304" pitchFamily="2" charset="0"/>
              <a:ea typeface="宋体" panose="02010600030101010101" pitchFamily="2" charset="-122"/>
            </a:endParaRPr>
          </a:p>
          <a:p>
            <a:pPr>
              <a:lnSpc>
                <a:spcPct val="120000"/>
              </a:lnSpc>
            </a:pP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2</a:t>
            </a:r>
            <a:r>
              <a:rPr lang="zh-CN" altLang="en-US" sz="2400" b="1" dirty="0">
                <a:latin typeface="Times New Roman" panose="02020603050405020304" pitchFamily="2" charset="0"/>
                <a:ea typeface="宋体" panose="02010600030101010101" pitchFamily="2" charset="-122"/>
              </a:rPr>
              <a:t>）什么情况下</a:t>
            </a:r>
            <a:r>
              <a:rPr lang="en-US" altLang="x-none" sz="2400" b="1" i="1" dirty="0">
                <a:latin typeface="Times New Roman" panose="02020603050405020304" pitchFamily="2" charset="0"/>
                <a:ea typeface="宋体" panose="02010600030101010101" pitchFamily="2" charset="-122"/>
              </a:rPr>
              <a:t>A</a:t>
            </a:r>
            <a:r>
              <a:rPr lang="en-US" altLang="x-none" sz="2400" b="1" baseline="-25000" dirty="0">
                <a:latin typeface="Times New Roman" panose="02020603050405020304" pitchFamily="2" charset="0"/>
                <a:ea typeface="宋体" panose="02010600030101010101" pitchFamily="2" charset="-122"/>
              </a:rPr>
              <a:t>d</a:t>
            </a:r>
            <a:r>
              <a:rPr lang="zh-CN" altLang="en-US" sz="2400" b="1" dirty="0">
                <a:latin typeface="Times New Roman" panose="02020603050405020304" pitchFamily="2" charset="0"/>
                <a:ea typeface="宋体" panose="02010600030101010101" pitchFamily="2" charset="-122"/>
              </a:rPr>
              <a:t>为“＋”？</a:t>
            </a:r>
            <a:endParaRPr lang="zh-CN" altLang="en-US" sz="2400" b="1" dirty="0">
              <a:latin typeface="Times New Roman" panose="02020603050405020304" pitchFamily="2" charset="0"/>
              <a:ea typeface="宋体" panose="02010600030101010101" pitchFamily="2" charset="-122"/>
            </a:endParaRPr>
          </a:p>
          <a:p>
            <a:pPr>
              <a:lnSpc>
                <a:spcPct val="120000"/>
              </a:lnSpc>
            </a:pP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3</a:t>
            </a:r>
            <a:r>
              <a:rPr lang="zh-CN" altLang="en-US" sz="2400" b="1" dirty="0">
                <a:latin typeface="Times New Roman" panose="02020603050405020304" pitchFamily="2" charset="0"/>
                <a:ea typeface="宋体" panose="02010600030101010101" pitchFamily="2" charset="-122"/>
              </a:rPr>
              <a:t>）双端输出时的</a:t>
            </a:r>
            <a:r>
              <a:rPr lang="en-US" altLang="x-none" sz="2400" b="1" i="1" dirty="0">
                <a:latin typeface="Times New Roman" panose="02020603050405020304" pitchFamily="2" charset="0"/>
                <a:ea typeface="宋体" panose="02010600030101010101" pitchFamily="2" charset="-122"/>
              </a:rPr>
              <a:t>A</a:t>
            </a:r>
            <a:r>
              <a:rPr lang="en-US" altLang="x-none" sz="2400" b="1" baseline="-25000" dirty="0">
                <a:latin typeface="Times New Roman" panose="02020603050405020304" pitchFamily="2" charset="0"/>
                <a:ea typeface="宋体" panose="02010600030101010101" pitchFamily="2" charset="-122"/>
              </a:rPr>
              <a:t>d</a:t>
            </a:r>
            <a:r>
              <a:rPr lang="zh-CN" altLang="en-US" sz="2400" b="1" dirty="0">
                <a:latin typeface="Times New Roman" panose="02020603050405020304" pitchFamily="2" charset="0"/>
                <a:ea typeface="宋体" panose="02010600030101010101" pitchFamily="2" charset="-122"/>
              </a:rPr>
              <a:t>是单端输出时的</a:t>
            </a:r>
            <a:r>
              <a:rPr lang="en-US" altLang="x-none" sz="2400" b="1" dirty="0">
                <a:latin typeface="Times New Roman" panose="02020603050405020304" pitchFamily="2" charset="0"/>
                <a:ea typeface="宋体" panose="02010600030101010101" pitchFamily="2" charset="-122"/>
              </a:rPr>
              <a:t>2</a:t>
            </a:r>
            <a:r>
              <a:rPr lang="zh-CN" altLang="en-US" sz="2400" b="1" dirty="0">
                <a:latin typeface="Times New Roman" panose="02020603050405020304" pitchFamily="2" charset="0"/>
                <a:ea typeface="宋体" panose="02010600030101010101" pitchFamily="2" charset="-122"/>
              </a:rPr>
              <a:t>倍吗？</a:t>
            </a:r>
            <a:endParaRPr lang="zh-CN" altLang="en-US" sz="2400" b="1" baseline="-25000" dirty="0">
              <a:latin typeface="Times New Roman" panose="02020603050405020304" pitchFamily="2" charset="0"/>
              <a:ea typeface="宋体" panose="02010600030101010101" pitchFamily="2" charset="-122"/>
            </a:endParaRPr>
          </a:p>
        </p:txBody>
      </p:sp>
      <p:graphicFrame>
        <p:nvGraphicFramePr>
          <p:cNvPr id="2" name="对象 31748"/>
          <p:cNvGraphicFramePr/>
          <p:nvPr/>
        </p:nvGraphicFramePr>
        <p:xfrm>
          <a:off x="4945063" y="2768600"/>
          <a:ext cx="3644900" cy="923925"/>
        </p:xfrm>
        <a:graphic>
          <a:graphicData uri="http://schemas.openxmlformats.org/presentationml/2006/ole">
            <mc:AlternateContent xmlns:mc="http://schemas.openxmlformats.org/markup-compatibility/2006">
              <mc:Choice xmlns:v="urn:schemas-microsoft-com:vml" Requires="v">
                <p:oleObj spid="_x0000_s19458" name="" r:id="rId3" imgW="42062400" imgH="10668000" progId="Equation.DSMT4">
                  <p:embed/>
                </p:oleObj>
              </mc:Choice>
              <mc:Fallback>
                <p:oleObj name="" r:id="rId3" imgW="42062400" imgH="10668000" progId="Equation.DSMT4">
                  <p:embed/>
                  <p:pic>
                    <p:nvPicPr>
                      <p:cNvPr id="0" name="图片 19457"/>
                      <p:cNvPicPr/>
                      <p:nvPr/>
                    </p:nvPicPr>
                    <p:blipFill>
                      <a:blip r:embed="rId4"/>
                      <a:stretch>
                        <a:fillRect/>
                      </a:stretch>
                    </p:blipFill>
                    <p:spPr>
                      <a:xfrm>
                        <a:off x="4945063" y="2768600"/>
                        <a:ext cx="3644900" cy="9239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1749" name="对象 31749"/>
          <p:cNvGraphicFramePr/>
          <p:nvPr/>
        </p:nvGraphicFramePr>
        <p:xfrm>
          <a:off x="4932363" y="3789363"/>
          <a:ext cx="3575050" cy="533400"/>
        </p:xfrm>
        <a:graphic>
          <a:graphicData uri="http://schemas.openxmlformats.org/presentationml/2006/ole">
            <mc:AlternateContent xmlns:mc="http://schemas.openxmlformats.org/markup-compatibility/2006">
              <mc:Choice xmlns:v="urn:schemas-microsoft-com:vml" Requires="v">
                <p:oleObj spid="_x0000_s19459" name="" r:id="rId5" imgW="36880800" imgH="5486400" progId="Equation.3">
                  <p:embed/>
                </p:oleObj>
              </mc:Choice>
              <mc:Fallback>
                <p:oleObj name="" r:id="rId5" imgW="36880800" imgH="5486400" progId="Equation.3">
                  <p:embed/>
                  <p:pic>
                    <p:nvPicPr>
                      <p:cNvPr id="0" name="图片 19458"/>
                      <p:cNvPicPr/>
                      <p:nvPr/>
                    </p:nvPicPr>
                    <p:blipFill>
                      <a:blip r:embed="rId6"/>
                      <a:stretch>
                        <a:fillRect/>
                      </a:stretch>
                    </p:blipFill>
                    <p:spPr>
                      <a:xfrm>
                        <a:off x="4932363" y="3789363"/>
                        <a:ext cx="3575050" cy="5334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1750" name="Object 7"/>
          <p:cNvGraphicFramePr/>
          <p:nvPr/>
        </p:nvGraphicFramePr>
        <p:xfrm>
          <a:off x="900113" y="1773238"/>
          <a:ext cx="3505200" cy="2549525"/>
        </p:xfrm>
        <a:graphic>
          <a:graphicData uri="http://schemas.openxmlformats.org/presentationml/2006/ole">
            <mc:AlternateContent xmlns:mc="http://schemas.openxmlformats.org/markup-compatibility/2006">
              <mc:Choice xmlns:v="urn:schemas-microsoft-com:vml" Requires="v">
                <p:oleObj spid="_x0000_s19460" name="" r:id="rId7" imgW="12163425" imgH="8848725" progId="">
                  <p:embed/>
                </p:oleObj>
              </mc:Choice>
              <mc:Fallback>
                <p:oleObj name="" r:id="rId7" imgW="12163425" imgH="8848725" progId="">
                  <p:embed/>
                  <p:pic>
                    <p:nvPicPr>
                      <p:cNvPr id="0" name="图片 19459"/>
                      <p:cNvPicPr/>
                      <p:nvPr/>
                    </p:nvPicPr>
                    <p:blipFill>
                      <a:blip r:embed="rId8"/>
                      <a:stretch>
                        <a:fillRect/>
                      </a:stretch>
                    </p:blipFill>
                    <p:spPr>
                      <a:xfrm>
                        <a:off x="900113" y="1773238"/>
                        <a:ext cx="3505200" cy="2549525"/>
                      </a:xfrm>
                      <a:prstGeom prst="rect">
                        <a:avLst/>
                      </a:prstGeom>
                      <a:noFill/>
                      <a:ln w="38100">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wipe(left)">
                                      <p:cBhvr>
                                        <p:cTn id="7" dur="500"/>
                                        <p:tgtEl>
                                          <p:spTgt spid="317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8">
                                            <p:txEl>
                                              <p:pRg st="1" end="1"/>
                                            </p:txEl>
                                          </p:spTgt>
                                        </p:tgtEl>
                                        <p:attrNameLst>
                                          <p:attrName>style.visibility</p:attrName>
                                        </p:attrNameLst>
                                      </p:cBhvr>
                                      <p:to>
                                        <p:strVal val="visible"/>
                                      </p:to>
                                    </p:set>
                                    <p:animEffect transition="in" filter="wipe(left)">
                                      <p:cBhvr>
                                        <p:cTn id="12" dur="500"/>
                                        <p:tgtEl>
                                          <p:spTgt spid="317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8">
                                            <p:txEl>
                                              <p:pRg st="2" end="2"/>
                                            </p:txEl>
                                          </p:spTgt>
                                        </p:tgtEl>
                                        <p:attrNameLst>
                                          <p:attrName>style.visibility</p:attrName>
                                        </p:attrNameLst>
                                      </p:cBhvr>
                                      <p:to>
                                        <p:strVal val="visible"/>
                                      </p:to>
                                    </p:set>
                                    <p:animEffect transition="in" filter="wipe(left)">
                                      <p:cBhvr>
                                        <p:cTn id="17" dur="500"/>
                                        <p:tgtEl>
                                          <p:spTgt spid="317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a:xfrm>
            <a:off x="468313" y="908050"/>
            <a:ext cx="4899025" cy="519113"/>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2.  </a:t>
            </a:r>
            <a:r>
              <a:rPr lang="zh-CN" altLang="en-US" sz="3200" b="1" dirty="0">
                <a:solidFill>
                  <a:schemeClr val="tx1"/>
                </a:solidFill>
                <a:latin typeface="华文行楷" panose="02010800040101010101" pitchFamily="2" charset="-122"/>
                <a:ea typeface="华文行楷" panose="02010800040101010101" pitchFamily="2" charset="-122"/>
              </a:rPr>
              <a:t>单端输入双端输出</a:t>
            </a:r>
            <a:endParaRPr lang="zh-CN" altLang="en-US" sz="3200" b="1" dirty="0">
              <a:solidFill>
                <a:schemeClr val="tx1"/>
              </a:solidFill>
              <a:latin typeface="华文行楷" panose="02010800040101010101" pitchFamily="2" charset="-122"/>
              <a:ea typeface="华文行楷" panose="02010800040101010101" pitchFamily="2" charset="-122"/>
            </a:endParaRPr>
          </a:p>
        </p:txBody>
      </p:sp>
      <p:pic>
        <p:nvPicPr>
          <p:cNvPr id="32771" name="Picture 3" descr="Dz030311"/>
          <p:cNvPicPr>
            <a:picLocks noChangeAspect="1"/>
          </p:cNvPicPr>
          <p:nvPr/>
        </p:nvPicPr>
        <p:blipFill>
          <a:blip r:embed="rId1" cstate="print"/>
          <a:srcRect r="53174" b="13649"/>
          <a:stretch>
            <a:fillRect/>
          </a:stretch>
        </p:blipFill>
        <p:spPr>
          <a:xfrm>
            <a:off x="614363" y="1633538"/>
            <a:ext cx="3733800" cy="2643187"/>
          </a:xfrm>
          <a:prstGeom prst="rect">
            <a:avLst/>
          </a:prstGeom>
          <a:noFill/>
          <a:ln w="9525">
            <a:noFill/>
          </a:ln>
        </p:spPr>
      </p:pic>
      <p:pic>
        <p:nvPicPr>
          <p:cNvPr id="32772" name="Picture 4" descr="Dz030311"/>
          <p:cNvPicPr>
            <a:picLocks noChangeAspect="1"/>
          </p:cNvPicPr>
          <p:nvPr/>
        </p:nvPicPr>
        <p:blipFill>
          <a:blip r:embed="rId2" cstate="print"/>
          <a:srcRect l="51147" b="9894"/>
          <a:stretch>
            <a:fillRect/>
          </a:stretch>
        </p:blipFill>
        <p:spPr>
          <a:xfrm>
            <a:off x="4500563" y="1557338"/>
            <a:ext cx="3657600" cy="2589212"/>
          </a:xfrm>
          <a:prstGeom prst="rect">
            <a:avLst/>
          </a:prstGeom>
          <a:noFill/>
          <a:ln w="9525">
            <a:noFill/>
          </a:ln>
        </p:spPr>
      </p:pic>
      <p:grpSp>
        <p:nvGrpSpPr>
          <p:cNvPr id="32773" name="Group 5"/>
          <p:cNvGrpSpPr/>
          <p:nvPr/>
        </p:nvGrpSpPr>
        <p:grpSpPr>
          <a:xfrm>
            <a:off x="5186363" y="3309938"/>
            <a:ext cx="2263775" cy="1295400"/>
            <a:chOff x="0" y="0"/>
            <a:chExt cx="1426" cy="897"/>
          </a:xfrm>
        </p:grpSpPr>
        <p:sp>
          <p:nvSpPr>
            <p:cNvPr id="2" name="AutoShape 6"/>
            <p:cNvSpPr/>
            <p:nvPr/>
          </p:nvSpPr>
          <p:spPr>
            <a:xfrm>
              <a:off x="48" y="576"/>
              <a:ext cx="1378" cy="321"/>
            </a:xfrm>
            <a:prstGeom prst="borderCallout1">
              <a:avLst>
                <a:gd name="adj1" fmla="val 22431"/>
                <a:gd name="adj2" fmla="val 103481"/>
                <a:gd name="adj3" fmla="val -171028"/>
                <a:gd name="adj4" fmla="val 117125"/>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共模输入电压</a:t>
              </a:r>
              <a:endParaRPr lang="zh-CN" altLang="en-US" sz="2400" b="1" dirty="0">
                <a:latin typeface="Times New Roman" panose="02020603050405020304" pitchFamily="2" charset="0"/>
                <a:ea typeface="宋体" panose="02010600030101010101" pitchFamily="2" charset="-122"/>
              </a:endParaRPr>
            </a:p>
          </p:txBody>
        </p:sp>
        <p:sp>
          <p:nvSpPr>
            <p:cNvPr id="32774" name="Line 7"/>
            <p:cNvSpPr/>
            <p:nvPr/>
          </p:nvSpPr>
          <p:spPr>
            <a:xfrm>
              <a:off x="0" y="0"/>
              <a:ext cx="288" cy="528"/>
            </a:xfrm>
            <a:prstGeom prst="line">
              <a:avLst/>
            </a:prstGeom>
            <a:ln w="19050" cap="flat" cmpd="sng">
              <a:solidFill>
                <a:srgbClr val="FF3300"/>
              </a:solidFill>
              <a:prstDash val="solid"/>
              <a:round/>
              <a:headEnd type="none" w="med" len="med"/>
              <a:tailEnd type="none" w="med" len="med"/>
            </a:ln>
          </p:spPr>
        </p:sp>
      </p:grpSp>
      <p:grpSp>
        <p:nvGrpSpPr>
          <p:cNvPr id="32776" name="Group 8"/>
          <p:cNvGrpSpPr/>
          <p:nvPr/>
        </p:nvGrpSpPr>
        <p:grpSpPr>
          <a:xfrm>
            <a:off x="5276850" y="3843338"/>
            <a:ext cx="2500313" cy="1295400"/>
            <a:chOff x="0" y="0"/>
            <a:chExt cx="1575" cy="1008"/>
          </a:xfrm>
        </p:grpSpPr>
        <p:sp>
          <p:nvSpPr>
            <p:cNvPr id="3" name="AutoShape 9"/>
            <p:cNvSpPr/>
            <p:nvPr/>
          </p:nvSpPr>
          <p:spPr>
            <a:xfrm>
              <a:off x="0" y="680"/>
              <a:ext cx="1383" cy="328"/>
            </a:xfrm>
            <a:prstGeom prst="borderCallout1">
              <a:avLst>
                <a:gd name="adj1" fmla="val 21949"/>
                <a:gd name="adj2" fmla="val -3472"/>
                <a:gd name="adj3" fmla="val -192685"/>
                <a:gd name="adj4" fmla="val -15329"/>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差模输入电压</a:t>
              </a:r>
              <a:endParaRPr lang="zh-CN" altLang="en-US" sz="2400" b="1" dirty="0">
                <a:latin typeface="Times New Roman" panose="02020603050405020304" pitchFamily="2" charset="0"/>
                <a:ea typeface="宋体" panose="02010600030101010101" pitchFamily="2" charset="-122"/>
              </a:endParaRPr>
            </a:p>
          </p:txBody>
        </p:sp>
        <p:sp>
          <p:nvSpPr>
            <p:cNvPr id="32777" name="Line 10"/>
            <p:cNvSpPr/>
            <p:nvPr/>
          </p:nvSpPr>
          <p:spPr>
            <a:xfrm flipH="1">
              <a:off x="1431" y="0"/>
              <a:ext cx="144" cy="768"/>
            </a:xfrm>
            <a:prstGeom prst="line">
              <a:avLst/>
            </a:prstGeom>
            <a:ln w="19050" cap="flat" cmpd="sng">
              <a:solidFill>
                <a:srgbClr val="FF3300"/>
              </a:solidFill>
              <a:prstDash val="solid"/>
              <a:round/>
              <a:headEnd type="none" w="med" len="med"/>
              <a:tailEnd type="none" w="med" len="med"/>
            </a:ln>
          </p:spPr>
        </p:sp>
      </p:grpSp>
      <p:sp>
        <p:nvSpPr>
          <p:cNvPr id="32779" name="Text Box 11"/>
          <p:cNvSpPr txBox="1"/>
          <p:nvPr/>
        </p:nvSpPr>
        <p:spPr>
          <a:xfrm>
            <a:off x="760413" y="5270500"/>
            <a:ext cx="7467600" cy="530225"/>
          </a:xfrm>
          <a:prstGeom prst="rect">
            <a:avLst/>
          </a:prstGeom>
          <a:noFill/>
          <a:ln w="9525">
            <a:noFill/>
          </a:ln>
        </p:spPr>
        <p:txBody>
          <a:bodyPr anchor="t">
            <a:spAutoFit/>
          </a:bodyPr>
          <a:lstStyle/>
          <a:p>
            <a:pPr>
              <a:lnSpc>
                <a:spcPct val="120000"/>
              </a:lnSpc>
            </a:pPr>
            <a:r>
              <a:rPr lang="en-US" altLang="x-none" sz="2400" b="1" dirty="0">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输入差模信号的同时总是伴随着共模信号输入：</a:t>
            </a:r>
            <a:endParaRPr lang="zh-CN" altLang="en-US" sz="2400" b="1" baseline="-25000" dirty="0">
              <a:solidFill>
                <a:srgbClr val="A50021"/>
              </a:solidFill>
              <a:latin typeface="Times New Roman" panose="02020603050405020304" pitchFamily="2" charset="0"/>
              <a:ea typeface="宋体" panose="02010600030101010101" pitchFamily="2" charset="-122"/>
            </a:endParaRPr>
          </a:p>
        </p:txBody>
      </p:sp>
      <p:sp>
        <p:nvSpPr>
          <p:cNvPr id="32780" name="Text Box 12"/>
          <p:cNvSpPr txBox="1"/>
          <p:nvPr/>
        </p:nvSpPr>
        <p:spPr>
          <a:xfrm>
            <a:off x="690563" y="4376738"/>
            <a:ext cx="3886200" cy="822325"/>
          </a:xfrm>
          <a:prstGeom prst="rect">
            <a:avLst/>
          </a:prstGeom>
          <a:noFill/>
          <a:ln w="9525">
            <a:noFill/>
          </a:ln>
        </p:spPr>
        <p:txBody>
          <a:bodyPr anchor="t">
            <a:spAutoFit/>
          </a:bodyPr>
          <a:lstStyle/>
          <a:p>
            <a:pPr>
              <a:spcBef>
                <a:spcPct val="50000"/>
              </a:spcBef>
            </a:pPr>
            <a:r>
              <a:rPr lang="en-US" altLang="x-none" sz="2400" b="1" dirty="0">
                <a:latin typeface="Verdana" panose="020B0604030504040204" pitchFamily="2" charset="0"/>
                <a:ea typeface="宋体" panose="02010600030101010101" pitchFamily="2" charset="-122"/>
              </a:rPr>
              <a:t>   </a:t>
            </a:r>
            <a:r>
              <a:rPr lang="zh-CN" altLang="en-US" sz="2400" b="1" dirty="0">
                <a:latin typeface="Verdana" panose="020B0604030504040204" pitchFamily="2" charset="0"/>
                <a:ea typeface="宋体" panose="02010600030101010101" pitchFamily="2" charset="-122"/>
              </a:rPr>
              <a:t>在输入信号作用下发射极的电位变化吗？说明什么？</a:t>
            </a:r>
            <a:endParaRPr lang="zh-CN" altLang="en-US" sz="2400" b="1" dirty="0">
              <a:latin typeface="Verdana" panose="020B0604030504040204" pitchFamily="2" charset="0"/>
              <a:ea typeface="宋体" panose="02010600030101010101" pitchFamily="2" charset="-122"/>
            </a:endParaRPr>
          </a:p>
        </p:txBody>
      </p:sp>
      <p:graphicFrame>
        <p:nvGraphicFramePr>
          <p:cNvPr id="32781" name="对象 32780"/>
          <p:cNvGraphicFramePr/>
          <p:nvPr/>
        </p:nvGraphicFramePr>
        <p:xfrm>
          <a:off x="3063875" y="5919788"/>
          <a:ext cx="2870200" cy="533400"/>
        </p:xfrm>
        <a:graphic>
          <a:graphicData uri="http://schemas.openxmlformats.org/presentationml/2006/ole">
            <mc:AlternateContent xmlns:mc="http://schemas.openxmlformats.org/markup-compatibility/2006">
              <mc:Choice xmlns:v="urn:schemas-microsoft-com:vml" Requires="v">
                <p:oleObj spid="_x0000_s20481" name="" r:id="rId3" imgW="29565600" imgH="5486400" progId="Equation.3">
                  <p:embed/>
                </p:oleObj>
              </mc:Choice>
              <mc:Fallback>
                <p:oleObj name="" r:id="rId3" imgW="29565600" imgH="5486400" progId="Equation.3">
                  <p:embed/>
                  <p:pic>
                    <p:nvPicPr>
                      <p:cNvPr id="0" name="图片 20480"/>
                      <p:cNvPicPr/>
                      <p:nvPr/>
                    </p:nvPicPr>
                    <p:blipFill>
                      <a:blip r:embed="rId4"/>
                      <a:stretch>
                        <a:fillRect/>
                      </a:stretch>
                    </p:blipFill>
                    <p:spPr>
                      <a:xfrm>
                        <a:off x="3063875" y="5919788"/>
                        <a:ext cx="2870200" cy="5334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arn(outHorizontal)">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80"/>
                                        </p:tgtEl>
                                        <p:attrNameLst>
                                          <p:attrName>style.visibility</p:attrName>
                                        </p:attrNameLst>
                                      </p:cBhvr>
                                      <p:to>
                                        <p:strVal val="visible"/>
                                      </p:to>
                                    </p:set>
                                    <p:animEffect transition="in" filter="wipe(left)">
                                      <p:cBhvr>
                                        <p:cTn id="12" dur="500"/>
                                        <p:tgtEl>
                                          <p:spTgt spid="327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wipe(left)">
                                      <p:cBhvr>
                                        <p:cTn id="17" dur="500"/>
                                        <p:tgtEl>
                                          <p:spTgt spid="3277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3277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277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779">
                                            <p:txEl>
                                              <p:pRg st="0" end="0"/>
                                            </p:txEl>
                                          </p:spTgt>
                                        </p:tgtEl>
                                        <p:attrNameLst>
                                          <p:attrName>style.visibility</p:attrName>
                                        </p:attrNameLst>
                                      </p:cBhvr>
                                      <p:to>
                                        <p:strVal val="visible"/>
                                      </p:to>
                                    </p:set>
                                    <p:animEffect transition="in" filter="wipe(left)">
                                      <p:cBhvr>
                                        <p:cTn id="30" dur="500"/>
                                        <p:tgtEl>
                                          <p:spTgt spid="3277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2781"/>
                                        </p:tgtEl>
                                        <p:attrNameLst>
                                          <p:attrName>style.visibility</p:attrName>
                                        </p:attrNameLst>
                                      </p:cBhvr>
                                      <p:to>
                                        <p:strVal val="visible"/>
                                      </p:to>
                                    </p:set>
                                    <p:animEffect transition="in" filter="barn(inVertical)">
                                      <p:cBhvr>
                                        <p:cTn id="35" dur="500"/>
                                        <p:tgtEl>
                                          <p:spTgt spid="32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9" grpId="0" build="p"/>
      <p:bldP spid="327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468313" y="1052513"/>
            <a:ext cx="4724400" cy="519112"/>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2.  </a:t>
            </a:r>
            <a:r>
              <a:rPr lang="zh-CN" altLang="en-US" sz="3200" b="1" dirty="0">
                <a:solidFill>
                  <a:schemeClr val="tx1"/>
                </a:solidFill>
                <a:latin typeface="华文行楷" panose="02010800040101010101" pitchFamily="2" charset="-122"/>
                <a:ea typeface="华文行楷" panose="02010800040101010101" pitchFamily="2" charset="-122"/>
              </a:rPr>
              <a:t>单端输入双端输出</a:t>
            </a:r>
            <a:endParaRPr lang="zh-CN" altLang="en-US" sz="3200" b="1" dirty="0">
              <a:solidFill>
                <a:schemeClr val="tx1"/>
              </a:solidFill>
              <a:latin typeface="华文行楷" panose="02010800040101010101" pitchFamily="2" charset="-122"/>
              <a:ea typeface="华文行楷" panose="02010800040101010101" pitchFamily="2" charset="-122"/>
            </a:endParaRPr>
          </a:p>
        </p:txBody>
      </p:sp>
      <p:pic>
        <p:nvPicPr>
          <p:cNvPr id="33794" name="Picture 3" descr="Dz030311"/>
          <p:cNvPicPr>
            <a:picLocks noChangeAspect="1"/>
          </p:cNvPicPr>
          <p:nvPr/>
        </p:nvPicPr>
        <p:blipFill>
          <a:blip r:embed="rId1" cstate="print"/>
          <a:srcRect r="53174" b="13649"/>
          <a:stretch>
            <a:fillRect/>
          </a:stretch>
        </p:blipFill>
        <p:spPr>
          <a:xfrm>
            <a:off x="684213" y="1773238"/>
            <a:ext cx="3733800" cy="2643187"/>
          </a:xfrm>
          <a:prstGeom prst="rect">
            <a:avLst/>
          </a:prstGeom>
          <a:noFill/>
          <a:ln w="9525">
            <a:noFill/>
          </a:ln>
        </p:spPr>
      </p:pic>
      <p:sp>
        <p:nvSpPr>
          <p:cNvPr id="33796" name="Text Box 4"/>
          <p:cNvSpPr txBox="1"/>
          <p:nvPr/>
        </p:nvSpPr>
        <p:spPr>
          <a:xfrm>
            <a:off x="4875213" y="1925638"/>
            <a:ext cx="3581400" cy="1844675"/>
          </a:xfrm>
          <a:prstGeom prst="rect">
            <a:avLst/>
          </a:prstGeom>
          <a:noFill/>
          <a:ln w="9525">
            <a:noFill/>
          </a:ln>
        </p:spPr>
        <p:txBody>
          <a:bodyPr anchor="t">
            <a:spAutoFit/>
          </a:bodyPr>
          <a:lstStyle/>
          <a:p>
            <a:pPr>
              <a:lnSpc>
                <a:spcPct val="120000"/>
              </a:lnSpc>
            </a:pPr>
            <a:r>
              <a:rPr lang="zh-CN" altLang="en-US" sz="2400" b="1" dirty="0">
                <a:latin typeface="Times New Roman" panose="02020603050405020304" pitchFamily="2" charset="0"/>
                <a:ea typeface="宋体" panose="02010600030101010101" pitchFamily="2" charset="-122"/>
              </a:rPr>
              <a:t>问题讨论：</a:t>
            </a:r>
            <a:endParaRPr lang="zh-CN" altLang="en-US" sz="2400" b="1" dirty="0">
              <a:latin typeface="Times New Roman" panose="02020603050405020304" pitchFamily="2" charset="0"/>
              <a:ea typeface="宋体" panose="02010600030101010101" pitchFamily="2" charset="-122"/>
            </a:endParaRPr>
          </a:p>
          <a:p>
            <a:pPr>
              <a:lnSpc>
                <a:spcPct val="120000"/>
              </a:lnSpc>
            </a:pP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1</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OQ</a:t>
            </a:r>
            <a:r>
              <a:rPr lang="zh-CN" altLang="en-US" sz="2400" b="1" dirty="0">
                <a:latin typeface="Times New Roman" panose="02020603050405020304" pitchFamily="2" charset="0"/>
                <a:ea typeface="宋体" panose="02010600030101010101" pitchFamily="2" charset="-122"/>
              </a:rPr>
              <a:t>产生的原因？</a:t>
            </a:r>
            <a:endParaRPr lang="zh-CN" altLang="en-US" sz="2400" b="1" dirty="0">
              <a:latin typeface="Times New Roman" panose="02020603050405020304" pitchFamily="2" charset="0"/>
              <a:ea typeface="宋体" panose="02010600030101010101" pitchFamily="2" charset="-122"/>
            </a:endParaRPr>
          </a:p>
          <a:p>
            <a:pPr>
              <a:lnSpc>
                <a:spcPct val="120000"/>
              </a:lnSpc>
            </a:pP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2</a:t>
            </a:r>
            <a:r>
              <a:rPr lang="zh-CN" altLang="en-US" sz="2400" b="1" dirty="0">
                <a:latin typeface="Times New Roman" panose="02020603050405020304" pitchFamily="2" charset="0"/>
                <a:ea typeface="宋体" panose="02010600030101010101" pitchFamily="2" charset="-122"/>
              </a:rPr>
              <a:t>）如何减小共模输出电压？</a:t>
            </a:r>
            <a:endParaRPr lang="zh-CN" altLang="en-US" sz="2400" b="1" dirty="0">
              <a:latin typeface="Times New Roman" panose="02020603050405020304" pitchFamily="2" charset="0"/>
              <a:ea typeface="宋体" panose="02010600030101010101" pitchFamily="2" charset="-122"/>
            </a:endParaRPr>
          </a:p>
        </p:txBody>
      </p:sp>
      <p:grpSp>
        <p:nvGrpSpPr>
          <p:cNvPr id="33797" name="Group 5"/>
          <p:cNvGrpSpPr/>
          <p:nvPr/>
        </p:nvGrpSpPr>
        <p:grpSpPr>
          <a:xfrm>
            <a:off x="1617663" y="4470400"/>
            <a:ext cx="4725987" cy="841375"/>
            <a:chOff x="0" y="0"/>
            <a:chExt cx="2977" cy="530"/>
          </a:xfrm>
        </p:grpSpPr>
        <p:graphicFrame>
          <p:nvGraphicFramePr>
            <p:cNvPr id="2" name="对象 33797"/>
            <p:cNvGraphicFramePr/>
            <p:nvPr/>
          </p:nvGraphicFramePr>
          <p:xfrm>
            <a:off x="817" y="0"/>
            <a:ext cx="2160" cy="530"/>
          </p:xfrm>
          <a:graphic>
            <a:graphicData uri="http://schemas.openxmlformats.org/presentationml/2006/ole">
              <mc:AlternateContent xmlns:mc="http://schemas.openxmlformats.org/markup-compatibility/2006">
                <mc:Choice xmlns:v="urn:schemas-microsoft-com:vml" Requires="v">
                  <p:oleObj spid="_x0000_s21505" name="" r:id="rId2" imgW="38404800" imgH="9448800" progId="Equation.3">
                    <p:embed/>
                  </p:oleObj>
                </mc:Choice>
                <mc:Fallback>
                  <p:oleObj name="" r:id="rId2" imgW="38404800" imgH="9448800" progId="Equation.3">
                    <p:embed/>
                    <p:pic>
                      <p:nvPicPr>
                        <p:cNvPr id="0" name="图片 21504"/>
                        <p:cNvPicPr/>
                        <p:nvPr/>
                      </p:nvPicPr>
                      <p:blipFill>
                        <a:blip r:embed="rId3"/>
                        <a:stretch>
                          <a:fillRect/>
                        </a:stretch>
                      </p:blipFill>
                      <p:spPr>
                        <a:xfrm>
                          <a:off x="817" y="0"/>
                          <a:ext cx="2160" cy="53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33798" name="Text Box 7"/>
            <p:cNvSpPr txBox="1"/>
            <p:nvPr/>
          </p:nvSpPr>
          <p:spPr>
            <a:xfrm>
              <a:off x="0" y="91"/>
              <a:ext cx="726"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测试</a:t>
              </a:r>
              <a:r>
                <a:rPr lang="en-US" altLang="x-none" sz="2400" b="1" dirty="0">
                  <a:latin typeface="Times New Roman" panose="02020603050405020304" pitchFamily="2" charset="0"/>
                  <a:ea typeface="宋体" panose="02010600030101010101" pitchFamily="2" charset="-122"/>
                </a:rPr>
                <a:t>:</a:t>
              </a:r>
              <a:endParaRPr lang="en-US" altLang="x-none" sz="2400" b="1" dirty="0">
                <a:latin typeface="Times New Roman" panose="02020603050405020304" pitchFamily="2" charset="0"/>
                <a:ea typeface="宋体" panose="02010600030101010101" pitchFamily="2" charset="-122"/>
              </a:endParaRPr>
            </a:p>
          </p:txBody>
        </p:sp>
      </p:grpSp>
      <p:grpSp>
        <p:nvGrpSpPr>
          <p:cNvPr id="33800" name="Group 8"/>
          <p:cNvGrpSpPr/>
          <p:nvPr/>
        </p:nvGrpSpPr>
        <p:grpSpPr>
          <a:xfrm>
            <a:off x="1522413" y="4592638"/>
            <a:ext cx="2855912" cy="1295400"/>
            <a:chOff x="0" y="0"/>
            <a:chExt cx="1799" cy="816"/>
          </a:xfrm>
        </p:grpSpPr>
        <p:sp>
          <p:nvSpPr>
            <p:cNvPr id="3" name="Oval 9"/>
            <p:cNvSpPr/>
            <p:nvPr/>
          </p:nvSpPr>
          <p:spPr>
            <a:xfrm>
              <a:off x="1271" y="0"/>
              <a:ext cx="528" cy="384"/>
            </a:xfrm>
            <a:prstGeom prst="ellipse">
              <a:avLst/>
            </a:prstGeom>
            <a:noFill/>
            <a:ln w="28575" cap="flat" cmpd="sng">
              <a:solidFill>
                <a:srgbClr val="FF33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33801" name="AutoShape 10"/>
            <p:cNvSpPr/>
            <p:nvPr/>
          </p:nvSpPr>
          <p:spPr>
            <a:xfrm>
              <a:off x="0" y="518"/>
              <a:ext cx="997" cy="298"/>
            </a:xfrm>
            <a:prstGeom prst="borderCallout1">
              <a:avLst>
                <a:gd name="adj1" fmla="val 24162"/>
                <a:gd name="adj2" fmla="val 104815"/>
                <a:gd name="adj3" fmla="val -43287"/>
                <a:gd name="adj4" fmla="val 148745"/>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差模输出</a:t>
              </a:r>
              <a:endParaRPr lang="zh-CN" altLang="en-US" sz="2400" b="1" dirty="0">
                <a:latin typeface="Times New Roman" panose="02020603050405020304" pitchFamily="2" charset="0"/>
                <a:ea typeface="宋体" panose="02010600030101010101" pitchFamily="2" charset="-122"/>
              </a:endParaRPr>
            </a:p>
          </p:txBody>
        </p:sp>
      </p:grpSp>
      <p:grpSp>
        <p:nvGrpSpPr>
          <p:cNvPr id="33803" name="Group 11"/>
          <p:cNvGrpSpPr/>
          <p:nvPr/>
        </p:nvGrpSpPr>
        <p:grpSpPr>
          <a:xfrm>
            <a:off x="3275013" y="4440238"/>
            <a:ext cx="2244725" cy="1616075"/>
            <a:chOff x="0" y="0"/>
            <a:chExt cx="1414" cy="1018"/>
          </a:xfrm>
        </p:grpSpPr>
        <p:sp>
          <p:nvSpPr>
            <p:cNvPr id="4" name="Oval 12"/>
            <p:cNvSpPr/>
            <p:nvPr/>
          </p:nvSpPr>
          <p:spPr>
            <a:xfrm>
              <a:off x="838" y="0"/>
              <a:ext cx="576" cy="576"/>
            </a:xfrm>
            <a:prstGeom prst="ellipse">
              <a:avLst/>
            </a:prstGeom>
            <a:noFill/>
            <a:ln w="28575" cap="flat" cmpd="sng">
              <a:solidFill>
                <a:srgbClr val="FF33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33804" name="AutoShape 13"/>
            <p:cNvSpPr/>
            <p:nvPr/>
          </p:nvSpPr>
          <p:spPr>
            <a:xfrm>
              <a:off x="0" y="720"/>
              <a:ext cx="997" cy="298"/>
            </a:xfrm>
            <a:prstGeom prst="borderCallout1">
              <a:avLst>
                <a:gd name="adj1" fmla="val 24162"/>
                <a:gd name="adj2" fmla="val 104815"/>
                <a:gd name="adj3" fmla="val -48995"/>
                <a:gd name="adj4" fmla="val 116852"/>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共模输出</a:t>
              </a:r>
              <a:endParaRPr lang="zh-CN" altLang="en-US" sz="2400" b="1" dirty="0">
                <a:latin typeface="Times New Roman" panose="02020603050405020304" pitchFamily="2" charset="0"/>
                <a:ea typeface="宋体" panose="02010600030101010101" pitchFamily="2" charset="-122"/>
              </a:endParaRPr>
            </a:p>
          </p:txBody>
        </p:sp>
      </p:grpSp>
      <p:sp>
        <p:nvSpPr>
          <p:cNvPr id="33806" name="AutoShape 14"/>
          <p:cNvSpPr/>
          <p:nvPr/>
        </p:nvSpPr>
        <p:spPr>
          <a:xfrm>
            <a:off x="6094413" y="3830638"/>
            <a:ext cx="1981200" cy="506412"/>
          </a:xfrm>
          <a:prstGeom prst="borderCallout1">
            <a:avLst>
              <a:gd name="adj1" fmla="val 22569"/>
              <a:gd name="adj2" fmla="val -3847"/>
              <a:gd name="adj3" fmla="val 157366"/>
              <a:gd name="adj4" fmla="val -10898"/>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静态时的值</a:t>
            </a:r>
            <a:endParaRPr lang="zh-CN" altLang="en-US" sz="2400" b="1"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wipe(left)">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wipe(up)">
                                      <p:cBhvr>
                                        <p:cTn id="12" dur="500"/>
                                        <p:tgtEl>
                                          <p:spTgt spid="338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803"/>
                                        </p:tgtEl>
                                        <p:attrNameLst>
                                          <p:attrName>style.visibility</p:attrName>
                                        </p:attrNameLst>
                                      </p:cBhvr>
                                      <p:to>
                                        <p:strVal val="visible"/>
                                      </p:to>
                                    </p:set>
                                    <p:animEffect transition="in" filter="wipe(up)">
                                      <p:cBhvr>
                                        <p:cTn id="17" dur="500"/>
                                        <p:tgtEl>
                                          <p:spTgt spid="3380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338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796">
                                            <p:txEl>
                                              <p:pRg st="0" end="0"/>
                                            </p:txEl>
                                          </p:spTgt>
                                        </p:tgtEl>
                                        <p:attrNameLst>
                                          <p:attrName>style.visibility</p:attrName>
                                        </p:attrNameLst>
                                      </p:cBhvr>
                                      <p:to>
                                        <p:strVal val="visible"/>
                                      </p:to>
                                    </p:set>
                                    <p:animEffect transition="in" filter="wipe(left)">
                                      <p:cBhvr>
                                        <p:cTn id="26" dur="500"/>
                                        <p:tgtEl>
                                          <p:spTgt spid="3379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796">
                                            <p:txEl>
                                              <p:pRg st="1" end="1"/>
                                            </p:txEl>
                                          </p:spTgt>
                                        </p:tgtEl>
                                        <p:attrNameLst>
                                          <p:attrName>style.visibility</p:attrName>
                                        </p:attrNameLst>
                                      </p:cBhvr>
                                      <p:to>
                                        <p:strVal val="visible"/>
                                      </p:to>
                                    </p:set>
                                    <p:animEffect transition="in" filter="wipe(left)">
                                      <p:cBhvr>
                                        <p:cTn id="31" dur="500"/>
                                        <p:tgtEl>
                                          <p:spTgt spid="3379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3796">
                                            <p:txEl>
                                              <p:pRg st="2" end="2"/>
                                            </p:txEl>
                                          </p:spTgt>
                                        </p:tgtEl>
                                        <p:attrNameLst>
                                          <p:attrName>style.visibility</p:attrName>
                                        </p:attrNameLst>
                                      </p:cBhvr>
                                      <p:to>
                                        <p:strVal val="visible"/>
                                      </p:to>
                                    </p:set>
                                    <p:animEffect transition="in" filter="wipe(left)">
                                      <p:cBhvr>
                                        <p:cTn id="36" dur="500"/>
                                        <p:tgtEl>
                                          <p:spTgt spid="337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p:cNvSpPr>
          <p:nvPr>
            <p:ph type="title"/>
          </p:nvPr>
        </p:nvSpPr>
        <p:spPr>
          <a:xfrm>
            <a:off x="250825" y="981075"/>
            <a:ext cx="8281988" cy="609600"/>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3.  </a:t>
            </a:r>
            <a:r>
              <a:rPr lang="zh-CN" altLang="en-US" sz="3200" b="1" dirty="0">
                <a:solidFill>
                  <a:schemeClr val="tx1"/>
                </a:solidFill>
                <a:latin typeface="华文行楷" panose="02010800040101010101" pitchFamily="2" charset="-122"/>
                <a:ea typeface="华文行楷" panose="02010800040101010101" pitchFamily="2" charset="-122"/>
              </a:rPr>
              <a:t>四种接法的比较</a:t>
            </a:r>
            <a:r>
              <a:rPr lang="zh-CN" altLang="en-US" sz="2800" b="1" dirty="0">
                <a:solidFill>
                  <a:schemeClr val="tx1"/>
                </a:solidFill>
              </a:rPr>
              <a:t>：电路参数理想对称条件下</a:t>
            </a:r>
            <a:endParaRPr lang="zh-CN" altLang="en-US" sz="2800" b="1" dirty="0">
              <a:solidFill>
                <a:schemeClr val="tx1"/>
              </a:solidFill>
            </a:endParaRPr>
          </a:p>
        </p:txBody>
      </p:sp>
      <p:sp>
        <p:nvSpPr>
          <p:cNvPr id="34819" name="Text Box 3"/>
          <p:cNvSpPr txBox="1"/>
          <p:nvPr/>
        </p:nvSpPr>
        <p:spPr>
          <a:xfrm>
            <a:off x="782638" y="1700213"/>
            <a:ext cx="7924800" cy="968375"/>
          </a:xfrm>
          <a:prstGeom prst="rect">
            <a:avLst/>
          </a:prstGeom>
          <a:noFill/>
          <a:ln w="9525">
            <a:noFill/>
          </a:ln>
        </p:spPr>
        <p:txBody>
          <a:bodyPr anchor="t">
            <a:spAutoFit/>
          </a:bodyPr>
          <a:lstStyle/>
          <a:p>
            <a:pPr>
              <a:lnSpc>
                <a:spcPct val="120000"/>
              </a:lnSpc>
            </a:pPr>
            <a:r>
              <a:rPr lang="zh-CN" altLang="en-US" sz="2400" b="1" dirty="0">
                <a:latin typeface="Times New Roman" panose="02020603050405020304" pitchFamily="2" charset="0"/>
                <a:ea typeface="宋体" panose="02010600030101010101" pitchFamily="2" charset="-122"/>
              </a:rPr>
              <a:t>输入方式： </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均为</a:t>
            </a:r>
            <a:r>
              <a:rPr lang="en-US" altLang="x-none" sz="2400" b="1" dirty="0">
                <a:latin typeface="Times New Roman" panose="02020603050405020304" pitchFamily="2" charset="0"/>
                <a:ea typeface="宋体" panose="02010600030101010101" pitchFamily="2" charset="-122"/>
              </a:rPr>
              <a:t>2(</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b</a:t>
            </a:r>
            <a:r>
              <a:rPr lang="en-US" altLang="x-none"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be</a:t>
            </a:r>
            <a:r>
              <a:rPr lang="en-US" altLang="x-none" sz="2400" b="1" dirty="0">
                <a:latin typeface="Times New Roman" panose="02020603050405020304" pitchFamily="2" charset="0"/>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；双端输入时无共模信号输入，单端输入时有共模信号输入。</a:t>
            </a:r>
            <a:endParaRPr lang="zh-CN" altLang="en-US" sz="2400" b="1" dirty="0">
              <a:latin typeface="Times New Roman" panose="02020603050405020304" pitchFamily="2" charset="0"/>
              <a:ea typeface="宋体" panose="02010600030101010101" pitchFamily="2" charset="-122"/>
            </a:endParaRPr>
          </a:p>
        </p:txBody>
      </p:sp>
      <p:sp>
        <p:nvSpPr>
          <p:cNvPr id="34820" name="Text Box 4"/>
          <p:cNvSpPr txBox="1"/>
          <p:nvPr/>
        </p:nvSpPr>
        <p:spPr>
          <a:xfrm>
            <a:off x="782638" y="2690813"/>
            <a:ext cx="7772400" cy="457200"/>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输出方式：</a:t>
            </a:r>
            <a:r>
              <a:rPr lang="en-US" altLang="x-none" sz="2400" b="1" i="1" dirty="0">
                <a:latin typeface="Times New Roman" panose="02020603050405020304" pitchFamily="2" charset="0"/>
                <a:ea typeface="宋体" panose="02010600030101010101" pitchFamily="2" charset="-122"/>
              </a:rPr>
              <a:t>Q</a:t>
            </a:r>
            <a:r>
              <a:rPr lang="zh-CN" altLang="en-US" sz="2400" b="1" dirty="0">
                <a:latin typeface="Times New Roman" panose="02020603050405020304" pitchFamily="2" charset="0"/>
                <a:ea typeface="宋体" panose="02010600030101010101" pitchFamily="2" charset="-122"/>
              </a:rPr>
              <a:t>点、</a:t>
            </a:r>
            <a:r>
              <a:rPr lang="en-US" altLang="x-none" sz="2400" b="1" i="1" dirty="0">
                <a:latin typeface="Times New Roman" panose="02020603050405020304" pitchFamily="2" charset="0"/>
                <a:ea typeface="宋体" panose="02010600030101010101" pitchFamily="2" charset="-122"/>
              </a:rPr>
              <a:t>A</a:t>
            </a:r>
            <a:r>
              <a:rPr lang="en-US" altLang="x-none" sz="2400" b="1" baseline="-25000" dirty="0">
                <a:latin typeface="Times New Roman" panose="02020603050405020304" pitchFamily="2" charset="0"/>
                <a:ea typeface="宋体" panose="02010600030101010101" pitchFamily="2" charset="-122"/>
              </a:rPr>
              <a:t>d</a:t>
            </a:r>
            <a:r>
              <a:rPr lang="zh-CN" altLang="en-US"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A</a:t>
            </a:r>
            <a:r>
              <a:rPr lang="en-US" altLang="x-none" sz="2400" b="1" baseline="-25000" dirty="0">
                <a:latin typeface="Times New Roman" panose="02020603050405020304" pitchFamily="2" charset="0"/>
                <a:ea typeface="宋体" panose="02010600030101010101" pitchFamily="2" charset="-122"/>
              </a:rPr>
              <a:t>c</a:t>
            </a:r>
            <a:r>
              <a:rPr lang="zh-CN" altLang="en-US"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K</a:t>
            </a:r>
            <a:r>
              <a:rPr lang="en-US" altLang="x-none" sz="2400" b="1" baseline="-25000" dirty="0">
                <a:latin typeface="Times New Roman" panose="02020603050405020304" pitchFamily="2" charset="0"/>
                <a:ea typeface="宋体" panose="02010600030101010101" pitchFamily="2" charset="-122"/>
              </a:rPr>
              <a:t>CMR</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o</a:t>
            </a:r>
            <a:r>
              <a:rPr lang="zh-CN" altLang="en-US" sz="2400" b="1" dirty="0">
                <a:latin typeface="Times New Roman" panose="02020603050405020304" pitchFamily="2" charset="0"/>
                <a:ea typeface="宋体" panose="02010600030101010101" pitchFamily="2" charset="-122"/>
              </a:rPr>
              <a:t>均与之有关。</a:t>
            </a:r>
            <a:endParaRPr lang="zh-CN" altLang="en-US" sz="2400" b="1" dirty="0">
              <a:latin typeface="Times New Roman" panose="02020603050405020304" pitchFamily="2" charset="0"/>
              <a:ea typeface="宋体" panose="02010600030101010101" pitchFamily="2" charset="-122"/>
            </a:endParaRPr>
          </a:p>
        </p:txBody>
      </p:sp>
      <p:graphicFrame>
        <p:nvGraphicFramePr>
          <p:cNvPr id="34821" name="对象 34820"/>
          <p:cNvGraphicFramePr/>
          <p:nvPr/>
        </p:nvGraphicFramePr>
        <p:xfrm>
          <a:off x="488950" y="3605213"/>
          <a:ext cx="3646488" cy="2528887"/>
        </p:xfrm>
        <a:graphic>
          <a:graphicData uri="http://schemas.openxmlformats.org/presentationml/2006/ole">
            <mc:AlternateContent xmlns:mc="http://schemas.openxmlformats.org/markup-compatibility/2006">
              <mc:Choice xmlns:v="urn:schemas-microsoft-com:vml" Requires="v">
                <p:oleObj spid="_x0000_s22529" name="" r:id="rId1" imgW="44805600" imgH="31089600" progId="Equation.3">
                  <p:embed/>
                </p:oleObj>
              </mc:Choice>
              <mc:Fallback>
                <p:oleObj name="" r:id="rId1" imgW="44805600" imgH="31089600" progId="Equation.3">
                  <p:embed/>
                  <p:pic>
                    <p:nvPicPr>
                      <p:cNvPr id="0" name="图片 22528"/>
                      <p:cNvPicPr/>
                      <p:nvPr/>
                    </p:nvPicPr>
                    <p:blipFill>
                      <a:blip r:embed="rId2"/>
                      <a:stretch>
                        <a:fillRect/>
                      </a:stretch>
                    </p:blipFill>
                    <p:spPr>
                      <a:xfrm>
                        <a:off x="488950" y="3605213"/>
                        <a:ext cx="3646488" cy="25288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4822" name="对象 34821"/>
          <p:cNvGraphicFramePr/>
          <p:nvPr/>
        </p:nvGraphicFramePr>
        <p:xfrm>
          <a:off x="4211638" y="3357563"/>
          <a:ext cx="4773612" cy="2994025"/>
        </p:xfrm>
        <a:graphic>
          <a:graphicData uri="http://schemas.openxmlformats.org/presentationml/2006/ole">
            <mc:AlternateContent xmlns:mc="http://schemas.openxmlformats.org/markup-compatibility/2006">
              <mc:Choice xmlns:v="urn:schemas-microsoft-com:vml" Requires="v">
                <p:oleObj spid="_x0000_s22530" name="" r:id="rId3" imgW="59740800" imgH="37490400" progId="Equation.3">
                  <p:embed/>
                </p:oleObj>
              </mc:Choice>
              <mc:Fallback>
                <p:oleObj name="" r:id="rId3" imgW="59740800" imgH="37490400" progId="Equation.3">
                  <p:embed/>
                  <p:pic>
                    <p:nvPicPr>
                      <p:cNvPr id="0" name="图片 22529"/>
                      <p:cNvPicPr/>
                      <p:nvPr/>
                    </p:nvPicPr>
                    <p:blipFill>
                      <a:blip r:embed="rId4"/>
                      <a:stretch>
                        <a:fillRect/>
                      </a:stretch>
                    </p:blipFill>
                    <p:spPr>
                      <a:xfrm>
                        <a:off x="4211638" y="3357563"/>
                        <a:ext cx="4773612" cy="29940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left)">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20">
                                            <p:txEl>
                                              <p:pRg st="0" end="0"/>
                                            </p:txEl>
                                          </p:spTgt>
                                        </p:tgtEl>
                                        <p:attrNameLst>
                                          <p:attrName>style.visibility</p:attrName>
                                        </p:attrNameLst>
                                      </p:cBhvr>
                                      <p:to>
                                        <p:strVal val="visible"/>
                                      </p:to>
                                    </p:set>
                                    <p:animEffect transition="in" filter="wipe(left)">
                                      <p:cBhvr>
                                        <p:cTn id="12" dur="500"/>
                                        <p:tgtEl>
                                          <p:spTgt spid="348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821"/>
                                        </p:tgtEl>
                                        <p:attrNameLst>
                                          <p:attrName>style.visibility</p:attrName>
                                        </p:attrNameLst>
                                      </p:cBhvr>
                                      <p:to>
                                        <p:strVal val="visible"/>
                                      </p:to>
                                    </p:set>
                                    <p:animEffect transition="in" filter="wipe(left)">
                                      <p:cBhvr>
                                        <p:cTn id="17" dur="500"/>
                                        <p:tgtEl>
                                          <p:spTgt spid="348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822"/>
                                        </p:tgtEl>
                                        <p:attrNameLst>
                                          <p:attrName>style.visibility</p:attrName>
                                        </p:attrNameLst>
                                      </p:cBhvr>
                                      <p:to>
                                        <p:strVal val="visible"/>
                                      </p:to>
                                    </p:set>
                                    <p:animEffect transition="in" filter="wipe(left)">
                                      <p:cBhvr>
                                        <p:cTn id="22"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3482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a:xfrm>
            <a:off x="323850" y="908050"/>
            <a:ext cx="7434263" cy="685800"/>
          </a:xfrm>
        </p:spPr>
        <p:txBody>
          <a:bodyPr wrap="square" anchor="ctr"/>
          <a:lstStyle/>
          <a:p>
            <a:pPr algn="l" eaLnBrk="1" hangingPunct="1">
              <a:lnSpc>
                <a:spcPct val="130000"/>
              </a:lnSpc>
            </a:pPr>
            <a:r>
              <a:rPr lang="en-US" altLang="zh-CN" sz="3600" b="1">
                <a:solidFill>
                  <a:schemeClr val="tx1"/>
                </a:solidFill>
                <a:ea typeface="华文行楷" panose="02010800040101010101" pitchFamily="2" charset="-122"/>
              </a:rPr>
              <a:t>4</a:t>
            </a:r>
            <a:r>
              <a:rPr lang="zh-CN" altLang="en-US" sz="3600" b="1">
                <a:solidFill>
                  <a:schemeClr val="tx1"/>
                </a:solidFill>
                <a:ea typeface="华文行楷" panose="02010800040101010101" pitchFamily="2" charset="-122"/>
              </a:rPr>
              <a:t>、改进型差分放大电路</a:t>
            </a:r>
            <a:endParaRPr lang="zh-CN" altLang="en-US" sz="2800" b="1">
              <a:solidFill>
                <a:schemeClr val="tx1"/>
              </a:solidFill>
              <a:ea typeface="华文行楷" panose="02010800040101010101" pitchFamily="2" charset="-122"/>
            </a:endParaRPr>
          </a:p>
        </p:txBody>
      </p:sp>
      <p:sp>
        <p:nvSpPr>
          <p:cNvPr id="35843" name="Text Box 3"/>
          <p:cNvSpPr txBox="1"/>
          <p:nvPr/>
        </p:nvSpPr>
        <p:spPr>
          <a:xfrm>
            <a:off x="900113" y="1557338"/>
            <a:ext cx="7704137" cy="3681412"/>
          </a:xfrm>
          <a:prstGeom prst="rect">
            <a:avLst/>
          </a:prstGeom>
          <a:noFill/>
          <a:ln w="9525">
            <a:noFill/>
          </a:ln>
        </p:spPr>
        <p:txBody>
          <a:bodyPr anchor="t">
            <a:spAutoFit/>
          </a:bodyPr>
          <a:lstStyle/>
          <a:p>
            <a:pPr>
              <a:lnSpc>
                <a:spcPct val="120000"/>
              </a:lnSpc>
            </a:pPr>
            <a:r>
              <a:rPr lang="en-US" altLang="x-none" sz="2400" i="1" dirty="0">
                <a:latin typeface="Times New Roman" panose="02020603050405020304" pitchFamily="2" charset="0"/>
                <a:ea typeface="宋体" panose="02010600030101010101" pitchFamily="2" charset="-122"/>
              </a:rPr>
              <a:t>      </a:t>
            </a:r>
            <a:r>
              <a:rPr lang="en-US" altLang="x-none" sz="2800" b="1" i="1" dirty="0">
                <a:latin typeface="Times New Roman" panose="02020603050405020304" pitchFamily="2" charset="0"/>
                <a:ea typeface="宋体" panose="02010600030101010101" pitchFamily="2" charset="-122"/>
              </a:rPr>
              <a:t>R</a:t>
            </a:r>
            <a:r>
              <a:rPr lang="en-US" altLang="x-none" sz="2800" b="1" baseline="-25000" dirty="0">
                <a:latin typeface="Times New Roman" panose="02020603050405020304" pitchFamily="2" charset="0"/>
                <a:ea typeface="宋体" panose="02010600030101010101" pitchFamily="2" charset="-122"/>
              </a:rPr>
              <a:t>e </a:t>
            </a:r>
            <a:r>
              <a:rPr lang="zh-CN" altLang="en-US" sz="2800" b="1" dirty="0">
                <a:latin typeface="Times New Roman" panose="02020603050405020304" pitchFamily="2" charset="0"/>
                <a:ea typeface="宋体" panose="02010600030101010101" pitchFamily="2" charset="-122"/>
              </a:rPr>
              <a:t>越大，每一边的漂移越小，共模负反馈越强，单端输出时的</a:t>
            </a:r>
            <a:r>
              <a:rPr lang="en-US" altLang="x-none" sz="2800" b="1" i="1" dirty="0">
                <a:latin typeface="Times New Roman" panose="02020603050405020304" pitchFamily="2" charset="0"/>
                <a:ea typeface="宋体" panose="02010600030101010101" pitchFamily="2" charset="-122"/>
              </a:rPr>
              <a:t>A</a:t>
            </a:r>
            <a:r>
              <a:rPr lang="en-US" altLang="x-none" sz="2800" b="1" baseline="-25000" dirty="0">
                <a:latin typeface="Times New Roman" panose="02020603050405020304" pitchFamily="2" charset="0"/>
                <a:ea typeface="宋体" panose="02010600030101010101" pitchFamily="2" charset="-122"/>
              </a:rPr>
              <a:t>c</a:t>
            </a:r>
            <a:r>
              <a:rPr lang="zh-CN" altLang="en-US" sz="2800" b="1" dirty="0">
                <a:latin typeface="Times New Roman" panose="02020603050405020304" pitchFamily="2" charset="0"/>
                <a:ea typeface="宋体" panose="02010600030101010101" pitchFamily="2" charset="-122"/>
              </a:rPr>
              <a:t>越小，</a:t>
            </a:r>
            <a:r>
              <a:rPr lang="en-US" altLang="x-none" sz="2800" b="1" i="1" dirty="0">
                <a:latin typeface="Times New Roman" panose="02020603050405020304" pitchFamily="2" charset="0"/>
                <a:ea typeface="宋体" panose="02010600030101010101" pitchFamily="2" charset="-122"/>
              </a:rPr>
              <a:t>K</a:t>
            </a:r>
            <a:r>
              <a:rPr lang="en-US" altLang="x-none" sz="2800" b="1" baseline="-25000" dirty="0">
                <a:latin typeface="Times New Roman" panose="02020603050405020304" pitchFamily="2" charset="0"/>
                <a:ea typeface="宋体" panose="02010600030101010101" pitchFamily="2" charset="-122"/>
              </a:rPr>
              <a:t>CMR</a:t>
            </a:r>
            <a:r>
              <a:rPr lang="zh-CN" altLang="en-US" sz="2800" b="1" dirty="0">
                <a:latin typeface="Times New Roman" panose="02020603050405020304" pitchFamily="2" charset="0"/>
                <a:ea typeface="宋体" panose="02010600030101010101" pitchFamily="2" charset="-122"/>
              </a:rPr>
              <a:t>越大，差分放大电路的性能越好。</a:t>
            </a:r>
            <a:endParaRPr lang="zh-CN" altLang="en-US" sz="2800" b="1" dirty="0">
              <a:latin typeface="Times New Roman" panose="02020603050405020304" pitchFamily="2" charset="0"/>
              <a:ea typeface="宋体" panose="02010600030101010101" pitchFamily="2" charset="-122"/>
            </a:endParaRPr>
          </a:p>
          <a:p>
            <a:pPr>
              <a:lnSpc>
                <a:spcPct val="120000"/>
              </a:lnSpc>
            </a:pPr>
            <a:r>
              <a:rPr lang="zh-CN" altLang="en-US" sz="2800" b="1" dirty="0">
                <a:latin typeface="Times New Roman" panose="02020603050405020304" pitchFamily="2" charset="0"/>
                <a:ea typeface="宋体" panose="02010600030101010101" pitchFamily="2" charset="-122"/>
              </a:rPr>
              <a:t>    但为使静态电流不变，</a:t>
            </a:r>
            <a:r>
              <a:rPr lang="en-US" altLang="x-none" sz="2800" b="1" i="1" dirty="0">
                <a:latin typeface="Times New Roman" panose="02020603050405020304" pitchFamily="2" charset="0"/>
                <a:ea typeface="宋体" panose="02010600030101010101" pitchFamily="2" charset="-122"/>
              </a:rPr>
              <a:t>R</a:t>
            </a:r>
            <a:r>
              <a:rPr lang="en-US" altLang="x-none" sz="2800" b="1" baseline="-25000" dirty="0">
                <a:latin typeface="Times New Roman" panose="02020603050405020304" pitchFamily="2" charset="0"/>
                <a:ea typeface="宋体" panose="02010600030101010101" pitchFamily="2" charset="-122"/>
              </a:rPr>
              <a:t>e </a:t>
            </a:r>
            <a:r>
              <a:rPr lang="zh-CN" altLang="en-US" sz="2800" b="1" dirty="0">
                <a:latin typeface="Times New Roman" panose="02020603050405020304" pitchFamily="2" charset="0"/>
                <a:ea typeface="宋体" panose="02010600030101010101" pitchFamily="2" charset="-122"/>
              </a:rPr>
              <a:t>越大，</a:t>
            </a:r>
            <a:r>
              <a:rPr lang="en-US" altLang="x-none" sz="2800" b="1" i="1" dirty="0">
                <a:latin typeface="Times New Roman" panose="02020603050405020304" pitchFamily="2" charset="0"/>
                <a:ea typeface="宋体" panose="02010600030101010101" pitchFamily="2" charset="-122"/>
              </a:rPr>
              <a:t>V</a:t>
            </a:r>
            <a:r>
              <a:rPr lang="en-US" altLang="x-none" sz="2800" b="1" baseline="-25000" dirty="0">
                <a:latin typeface="Times New Roman" panose="02020603050405020304" pitchFamily="2" charset="0"/>
                <a:ea typeface="宋体" panose="02010600030101010101" pitchFamily="2" charset="-122"/>
              </a:rPr>
              <a:t>EE</a:t>
            </a:r>
            <a:r>
              <a:rPr lang="zh-CN" altLang="en-US" sz="2800" b="1" dirty="0">
                <a:latin typeface="Times New Roman" panose="02020603050405020304" pitchFamily="2" charset="0"/>
                <a:ea typeface="宋体" panose="02010600030101010101" pitchFamily="2" charset="-122"/>
              </a:rPr>
              <a:t>越大，以至于</a:t>
            </a:r>
            <a:r>
              <a:rPr lang="en-US" altLang="x-none" sz="2800" b="1" i="1" dirty="0">
                <a:latin typeface="Times New Roman" panose="02020603050405020304" pitchFamily="2" charset="0"/>
                <a:ea typeface="宋体" panose="02010600030101010101" pitchFamily="2" charset="-122"/>
              </a:rPr>
              <a:t>R</a:t>
            </a:r>
            <a:r>
              <a:rPr lang="en-US" altLang="x-none" sz="2800" b="1" baseline="-25000" dirty="0">
                <a:latin typeface="Times New Roman" panose="02020603050405020304" pitchFamily="2" charset="0"/>
                <a:ea typeface="宋体" panose="02010600030101010101" pitchFamily="2" charset="-122"/>
              </a:rPr>
              <a:t>e</a:t>
            </a:r>
            <a:r>
              <a:rPr lang="zh-CN" altLang="en-US" sz="2800" b="1" dirty="0">
                <a:latin typeface="Times New Roman" panose="02020603050405020304" pitchFamily="2" charset="0"/>
                <a:ea typeface="宋体" panose="02010600030101010101" pitchFamily="2" charset="-122"/>
              </a:rPr>
              <a:t>太大就不合理了。</a:t>
            </a:r>
            <a:endParaRPr lang="zh-CN" altLang="en-US" sz="2800" b="1" dirty="0">
              <a:latin typeface="Times New Roman" panose="02020603050405020304" pitchFamily="2" charset="0"/>
              <a:ea typeface="宋体" panose="02010600030101010101" pitchFamily="2" charset="-122"/>
            </a:endParaRPr>
          </a:p>
          <a:p>
            <a:pPr>
              <a:lnSpc>
                <a:spcPct val="120000"/>
              </a:lnSpc>
            </a:pPr>
            <a:r>
              <a:rPr lang="zh-CN" altLang="en-US" sz="2800" b="1" dirty="0">
                <a:latin typeface="Times New Roman" panose="02020603050405020304" pitchFamily="2" charset="0"/>
                <a:ea typeface="宋体" panose="02010600030101010101" pitchFamily="2" charset="-122"/>
              </a:rPr>
              <a:t>     需在低电源条件下，设置合适的</a:t>
            </a:r>
            <a:r>
              <a:rPr lang="en-US" altLang="x-none" sz="2800" b="1" i="1" dirty="0">
                <a:latin typeface="Times New Roman" panose="02020603050405020304" pitchFamily="2" charset="0"/>
                <a:ea typeface="宋体" panose="02010600030101010101" pitchFamily="2" charset="-122"/>
              </a:rPr>
              <a:t>I</a:t>
            </a:r>
            <a:r>
              <a:rPr lang="en-US" altLang="x-none" sz="2800" b="1" baseline="-25000" dirty="0">
                <a:latin typeface="Times New Roman" panose="02020603050405020304" pitchFamily="2" charset="0"/>
                <a:ea typeface="宋体" panose="02010600030101010101" pitchFamily="2" charset="-122"/>
              </a:rPr>
              <a:t>EQ</a:t>
            </a:r>
            <a:r>
              <a:rPr lang="zh-CN" altLang="en-US" sz="2800" b="1" dirty="0">
                <a:latin typeface="Times New Roman" panose="02020603050405020304" pitchFamily="2" charset="0"/>
                <a:ea typeface="宋体" panose="02010600030101010101" pitchFamily="2" charset="-122"/>
              </a:rPr>
              <a:t>，并得到得到趋于无穷大的</a:t>
            </a:r>
            <a:r>
              <a:rPr lang="en-US" altLang="x-none" sz="2800" b="1" i="1" dirty="0">
                <a:latin typeface="Times New Roman" panose="02020603050405020304" pitchFamily="2" charset="0"/>
                <a:ea typeface="宋体" panose="02010600030101010101" pitchFamily="2" charset="-122"/>
              </a:rPr>
              <a:t>R</a:t>
            </a:r>
            <a:r>
              <a:rPr lang="en-US" altLang="x-none" sz="2800" b="1" baseline="-25000" dirty="0">
                <a:latin typeface="Times New Roman" panose="02020603050405020304" pitchFamily="2" charset="0"/>
                <a:ea typeface="宋体" panose="02010600030101010101" pitchFamily="2" charset="-122"/>
              </a:rPr>
              <a:t>e</a:t>
            </a:r>
            <a:r>
              <a:rPr lang="zh-CN" altLang="en-US" sz="2800" b="1" dirty="0">
                <a:latin typeface="Times New Roman" panose="02020603050405020304" pitchFamily="2" charset="0"/>
                <a:ea typeface="宋体" panose="02010600030101010101" pitchFamily="2" charset="-122"/>
              </a:rPr>
              <a:t>。</a:t>
            </a:r>
            <a:endParaRPr lang="zh-CN" altLang="en-US" sz="2800" b="1" baseline="-25000" dirty="0">
              <a:latin typeface="Times New Roman" panose="02020603050405020304" pitchFamily="2" charset="0"/>
              <a:ea typeface="宋体" panose="02010600030101010101" pitchFamily="2" charset="-122"/>
            </a:endParaRPr>
          </a:p>
        </p:txBody>
      </p:sp>
      <p:sp>
        <p:nvSpPr>
          <p:cNvPr id="35844" name="Text Box 4"/>
          <p:cNvSpPr txBox="1"/>
          <p:nvPr/>
        </p:nvSpPr>
        <p:spPr>
          <a:xfrm>
            <a:off x="1258888" y="5300663"/>
            <a:ext cx="6985000" cy="604837"/>
          </a:xfrm>
          <a:prstGeom prst="rect">
            <a:avLst/>
          </a:prstGeom>
          <a:noFill/>
          <a:ln w="9525">
            <a:noFill/>
          </a:ln>
        </p:spPr>
        <p:txBody>
          <a:bodyPr anchor="t">
            <a:spAutoFit/>
          </a:bodyPr>
          <a:lstStyle/>
          <a:p>
            <a:pPr>
              <a:lnSpc>
                <a:spcPct val="120000"/>
              </a:lnSpc>
            </a:pPr>
            <a:r>
              <a:rPr lang="zh-CN" altLang="en-US" sz="2800" b="1" dirty="0">
                <a:solidFill>
                  <a:srgbClr val="A50021"/>
                </a:solidFill>
                <a:latin typeface="Times New Roman" panose="02020603050405020304" pitchFamily="2" charset="0"/>
                <a:ea typeface="宋体" panose="02010600030101010101" pitchFamily="2" charset="-122"/>
              </a:rPr>
              <a:t>解决方法：采用电流源取代</a:t>
            </a:r>
            <a:r>
              <a:rPr lang="en-US" altLang="x-none" sz="2800" b="1" i="1" dirty="0">
                <a:solidFill>
                  <a:srgbClr val="A50021"/>
                </a:solidFill>
                <a:latin typeface="Times New Roman" panose="02020603050405020304" pitchFamily="2" charset="0"/>
                <a:ea typeface="宋体" panose="02010600030101010101" pitchFamily="2" charset="-122"/>
              </a:rPr>
              <a:t>R</a:t>
            </a:r>
            <a:r>
              <a:rPr lang="en-US" altLang="x-none" sz="2800" b="1" baseline="-25000" dirty="0">
                <a:solidFill>
                  <a:srgbClr val="A50021"/>
                </a:solidFill>
                <a:latin typeface="Times New Roman" panose="02020603050405020304" pitchFamily="2" charset="0"/>
                <a:ea typeface="宋体" panose="02010600030101010101" pitchFamily="2" charset="-122"/>
              </a:rPr>
              <a:t>e</a:t>
            </a:r>
            <a:r>
              <a:rPr lang="zh-CN" altLang="en-US" sz="2800" b="1" dirty="0">
                <a:solidFill>
                  <a:srgbClr val="A50021"/>
                </a:solidFill>
                <a:latin typeface="Times New Roman" panose="02020603050405020304" pitchFamily="2" charset="0"/>
                <a:ea typeface="宋体" panose="02010600030101010101" pitchFamily="2" charset="-122"/>
              </a:rPr>
              <a:t>！</a:t>
            </a:r>
            <a:endParaRPr lang="zh-CN" altLang="en-US" sz="2400"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wipe(left)">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wipe(left)">
                                      <p:cBhvr>
                                        <p:cTn id="12" dur="500"/>
                                        <p:tgtEl>
                                          <p:spTgt spid="35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wipe(left)">
                                      <p:cBhvr>
                                        <p:cTn id="17" dur="500"/>
                                        <p:tgtEl>
                                          <p:spTgt spid="35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4">
                                            <p:txEl>
                                              <p:pRg st="0" end="0"/>
                                            </p:txEl>
                                          </p:spTgt>
                                        </p:tgtEl>
                                        <p:attrNameLst>
                                          <p:attrName>style.visibility</p:attrName>
                                        </p:attrNameLst>
                                      </p:cBhvr>
                                      <p:to>
                                        <p:strVal val="visible"/>
                                      </p:to>
                                    </p:set>
                                    <p:animEffect transition="in" filter="wipe(left)">
                                      <p:cBhvr>
                                        <p:cTn id="22" dur="500"/>
                                        <p:tgtEl>
                                          <p:spTgt spid="358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P spid="3584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43" name="标题 39942"/>
          <p:cNvSpPr>
            <a:spLocks noGrp="1"/>
          </p:cNvSpPr>
          <p:nvPr>
            <p:ph type="title"/>
          </p:nvPr>
        </p:nvSpPr>
        <p:spPr>
          <a:xfrm>
            <a:off x="533400" y="762000"/>
            <a:ext cx="7620000" cy="533400"/>
          </a:xfrm>
        </p:spPr>
        <p:txBody>
          <a:bodyPr anchor="ctr"/>
          <a:lstStyle/>
          <a:p>
            <a:pPr algn="l"/>
            <a:r>
              <a:rPr lang="zh-CN" altLang="en-US" sz="4000" dirty="0">
                <a:ea typeface="隶书" panose="02010509060101010101" pitchFamily="1" charset="-122"/>
              </a:rPr>
              <a:t>一、</a:t>
            </a:r>
            <a:r>
              <a:rPr lang="zh-CN" altLang="en-US" sz="3600" dirty="0">
                <a:latin typeface="华文行楷" panose="02010800040101010101" pitchFamily="2" charset="-122"/>
                <a:ea typeface="华文行楷" panose="02010800040101010101" pitchFamily="2" charset="-122"/>
              </a:rPr>
              <a:t>耦合方式</a:t>
            </a:r>
            <a:endParaRPr lang="zh-CN" altLang="en-US" sz="3600" dirty="0">
              <a:latin typeface="华文行楷" panose="02010800040101010101" pitchFamily="2" charset="-122"/>
              <a:ea typeface="华文行楷" panose="02010800040101010101" pitchFamily="2" charset="-122"/>
            </a:endParaRPr>
          </a:p>
        </p:txBody>
      </p:sp>
      <p:sp>
        <p:nvSpPr>
          <p:cNvPr id="39944" name="文本框 39943"/>
          <p:cNvSpPr txBox="1"/>
          <p:nvPr/>
        </p:nvSpPr>
        <p:spPr>
          <a:xfrm>
            <a:off x="762000" y="1600200"/>
            <a:ext cx="7620000" cy="2675255"/>
          </a:xfrm>
          <a:prstGeom prst="rect">
            <a:avLst/>
          </a:prstGeom>
          <a:noFill/>
          <a:ln w="9525">
            <a:noFill/>
          </a:ln>
        </p:spPr>
        <p:txBody>
          <a:bodyPr>
            <a:spAutoFit/>
          </a:bodyPr>
          <a:lstStyle/>
          <a:p>
            <a:pPr>
              <a:lnSpc>
                <a:spcPct val="120000"/>
              </a:lnSpc>
            </a:pPr>
            <a:r>
              <a:rPr lang="en-US" altLang="zh-CN" dirty="0">
                <a:latin typeface="Times New Roman" panose="02020603050405020304" pitchFamily="2" charset="0"/>
              </a:rPr>
              <a:t>      </a:t>
            </a:r>
            <a:r>
              <a:rPr lang="zh-CN" altLang="en-US" sz="2800" b="1" dirty="0">
                <a:latin typeface="Times New Roman" panose="02020603050405020304" pitchFamily="2" charset="0"/>
              </a:rPr>
              <a:t>当单级放大电路不能满足多方面的性能要求（如</a:t>
            </a:r>
            <a:r>
              <a:rPr lang="en-US" altLang="zh-CN" sz="2800" b="1" i="1">
                <a:latin typeface="Times New Roman" panose="02020603050405020304" pitchFamily="2" charset="0"/>
              </a:rPr>
              <a:t>A</a:t>
            </a:r>
            <a:r>
              <a:rPr lang="en-US" altLang="zh-CN" sz="2800" b="1" baseline="-25000">
                <a:latin typeface="Times New Roman" panose="02020603050405020304" pitchFamily="2" charset="0"/>
              </a:rPr>
              <a:t>u</a:t>
            </a:r>
            <a:r>
              <a:rPr lang="zh-CN" altLang="en-US" sz="2800" b="1">
                <a:latin typeface="Times New Roman" panose="02020603050405020304" pitchFamily="2" charset="0"/>
              </a:rPr>
              <a:t>＝</a:t>
            </a:r>
            <a:r>
              <a:rPr lang="en-US" altLang="zh-CN" sz="2800" b="1">
                <a:latin typeface="Times New Roman" panose="02020603050405020304" pitchFamily="2" charset="0"/>
              </a:rPr>
              <a:t>2000</a:t>
            </a:r>
            <a:r>
              <a:rPr lang="zh-CN" altLang="en-US" sz="2800" b="1">
                <a:latin typeface="Times New Roman" panose="02020603050405020304" pitchFamily="2" charset="0"/>
              </a:rPr>
              <a:t>、</a:t>
            </a:r>
            <a:r>
              <a:rPr lang="en-US" altLang="zh-CN" sz="2800" b="1" i="1" err="1">
                <a:latin typeface="Times New Roman" panose="02020603050405020304" pitchFamily="2" charset="0"/>
              </a:rPr>
              <a:t>R</a:t>
            </a:r>
            <a:r>
              <a:rPr lang="en-US" altLang="zh-CN" sz="2800" b="1" baseline="-25000" err="1">
                <a:latin typeface="Times New Roman" panose="02020603050405020304" pitchFamily="2" charset="0"/>
              </a:rPr>
              <a:t>i</a:t>
            </a:r>
            <a:r>
              <a:rPr lang="en-US" altLang="zh-CN" sz="2800" b="1">
                <a:latin typeface="Times New Roman" panose="02020603050405020304" pitchFamily="2" charset="0"/>
              </a:rPr>
              <a:t>=2MΩ</a:t>
            </a:r>
            <a:r>
              <a:rPr lang="zh-CN" altLang="en-US" sz="2800" b="1">
                <a:latin typeface="Times New Roman" panose="02020603050405020304" pitchFamily="2" charset="0"/>
              </a:rPr>
              <a:t>、 </a:t>
            </a:r>
            <a:r>
              <a:rPr lang="en-US" altLang="zh-CN" sz="2800" b="1" i="1">
                <a:latin typeface="Times New Roman" panose="02020603050405020304" pitchFamily="2" charset="0"/>
              </a:rPr>
              <a:t>R</a:t>
            </a:r>
            <a:r>
              <a:rPr lang="en-US" altLang="zh-CN" sz="2800" b="1" baseline="-25000">
                <a:latin typeface="Times New Roman" panose="02020603050405020304" pitchFamily="2" charset="0"/>
              </a:rPr>
              <a:t>o</a:t>
            </a:r>
            <a:r>
              <a:rPr lang="en-US" altLang="zh-CN" sz="2800" b="1" dirty="0">
                <a:latin typeface="Times New Roman" panose="02020603050405020304" pitchFamily="2" charset="0"/>
              </a:rPr>
              <a:t>=100Ω</a:t>
            </a:r>
            <a:r>
              <a:rPr lang="zh-CN" altLang="en-US" sz="2800" b="1" dirty="0">
                <a:latin typeface="Times New Roman" panose="02020603050405020304" pitchFamily="2" charset="0"/>
              </a:rPr>
              <a:t>）时，应考虑采用多级放大电路。组成多级放大电路时首先应考虑如何“连接”几个单级放大电路，耦合方式即连接方式。</a:t>
            </a:r>
            <a:endParaRPr lang="zh-CN" altLang="en-US" sz="2800" b="1">
              <a:latin typeface="Times New Roman" panose="02020603050405020304" pitchFamily="2" charset="0"/>
            </a:endParaRPr>
          </a:p>
        </p:txBody>
      </p:sp>
      <p:sp>
        <p:nvSpPr>
          <p:cNvPr id="39945" name="文本框 39944"/>
          <p:cNvSpPr txBox="1"/>
          <p:nvPr/>
        </p:nvSpPr>
        <p:spPr>
          <a:xfrm>
            <a:off x="914400" y="4267200"/>
            <a:ext cx="7620000" cy="1117600"/>
          </a:xfrm>
          <a:prstGeom prst="rect">
            <a:avLst/>
          </a:prstGeom>
          <a:noFill/>
          <a:ln w="9525">
            <a:noFill/>
          </a:ln>
        </p:spPr>
        <p:txBody>
          <a:bodyPr>
            <a:spAutoFit/>
          </a:bodyPr>
          <a:lstStyle/>
          <a:p>
            <a:pPr>
              <a:lnSpc>
                <a:spcPct val="120000"/>
              </a:lnSpc>
            </a:pPr>
            <a:r>
              <a:rPr lang="en-US" altLang="zh-CN" sz="2800" b="1" dirty="0">
                <a:latin typeface="Times New Roman" panose="02020603050405020304" pitchFamily="2" charset="0"/>
              </a:rPr>
              <a:t>    </a:t>
            </a:r>
            <a:r>
              <a:rPr lang="zh-CN" altLang="en-US" sz="2800" b="1" dirty="0">
                <a:latin typeface="Times New Roman" panose="02020603050405020304" pitchFamily="2" charset="0"/>
              </a:rPr>
              <a:t>常见耦合方式有：直接耦合、阻容耦合、变压器耦合、光电耦合等。</a:t>
            </a:r>
            <a:endParaRPr lang="zh-CN" altLang="en-US" sz="2800" b="1">
              <a:latin typeface="Times New Roman" panose="02020603050405020304" pitchFamily="2"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4">
                                            <p:txEl>
                                              <p:pRg st="0" end="0"/>
                                            </p:txEl>
                                          </p:spTgt>
                                        </p:tgtEl>
                                        <p:attrNameLst>
                                          <p:attrName>style.visibility</p:attrName>
                                        </p:attrNameLst>
                                      </p:cBhvr>
                                      <p:to>
                                        <p:strVal val="visible"/>
                                      </p:to>
                                    </p:set>
                                    <p:animEffect transition="in" filter="wipe(left)">
                                      <p:cBhvr>
                                        <p:cTn id="7" dur="500"/>
                                        <p:tgtEl>
                                          <p:spTgt spid="39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45">
                                            <p:txEl>
                                              <p:pRg st="0" end="0"/>
                                            </p:txEl>
                                          </p:spTgt>
                                        </p:tgtEl>
                                        <p:attrNameLst>
                                          <p:attrName>style.visibility</p:attrName>
                                        </p:attrNameLst>
                                      </p:cBhvr>
                                      <p:to>
                                        <p:strVal val="visible"/>
                                      </p:to>
                                    </p:set>
                                    <p:animEffect transition="in" filter="wipe(left)">
                                      <p:cBhvr>
                                        <p:cTn id="12" dur="500"/>
                                        <p:tgtEl>
                                          <p:spTgt spid="399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build="p"/>
      <p:bldP spid="3994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p:nvPr>
        </p:nvSpPr>
        <p:spPr>
          <a:xfrm>
            <a:off x="323850" y="836613"/>
            <a:ext cx="7073900" cy="685800"/>
          </a:xfrm>
        </p:spPr>
        <p:txBody>
          <a:bodyPr wrap="square" anchor="ctr"/>
          <a:lstStyle/>
          <a:p>
            <a:pPr algn="l" eaLnBrk="1" hangingPunct="1"/>
            <a:r>
              <a:rPr lang="zh-CN" altLang="en-US" sz="3200" b="1">
                <a:solidFill>
                  <a:schemeClr val="tx1"/>
                </a:solidFill>
                <a:ea typeface="华文行楷" panose="02010800040101010101" pitchFamily="2" charset="-122"/>
              </a:rPr>
              <a:t>具有恒流源差分放大电路</a:t>
            </a:r>
            <a:endParaRPr lang="zh-CN" altLang="en-US" sz="3200" b="1">
              <a:solidFill>
                <a:schemeClr val="tx1"/>
              </a:solidFill>
              <a:ea typeface="华文行楷" panose="02010800040101010101" pitchFamily="2" charset="-122"/>
            </a:endParaRPr>
          </a:p>
        </p:txBody>
      </p:sp>
      <p:pic>
        <p:nvPicPr>
          <p:cNvPr id="36867" name="Picture 3" descr="Dz030313"/>
          <p:cNvPicPr>
            <a:picLocks noChangeAspect="1"/>
          </p:cNvPicPr>
          <p:nvPr/>
        </p:nvPicPr>
        <p:blipFill>
          <a:blip r:embed="rId1" cstate="print"/>
          <a:stretch>
            <a:fillRect/>
          </a:stretch>
        </p:blipFill>
        <p:spPr>
          <a:xfrm>
            <a:off x="4500563" y="1557338"/>
            <a:ext cx="3581400" cy="3362325"/>
          </a:xfrm>
          <a:prstGeom prst="rect">
            <a:avLst/>
          </a:prstGeom>
          <a:noFill/>
          <a:ln w="9525">
            <a:noFill/>
          </a:ln>
        </p:spPr>
      </p:pic>
      <p:graphicFrame>
        <p:nvGraphicFramePr>
          <p:cNvPr id="36868" name="对象 36867"/>
          <p:cNvGraphicFramePr/>
          <p:nvPr/>
        </p:nvGraphicFramePr>
        <p:xfrm>
          <a:off x="2051050" y="5013325"/>
          <a:ext cx="4824413" cy="1338263"/>
        </p:xfrm>
        <a:graphic>
          <a:graphicData uri="http://schemas.openxmlformats.org/presentationml/2006/ole">
            <mc:AlternateContent xmlns:mc="http://schemas.openxmlformats.org/markup-compatibility/2006">
              <mc:Choice xmlns:v="urn:schemas-microsoft-com:vml" Requires="v">
                <p:oleObj spid="_x0000_s23553" name="" r:id="rId2" imgW="56083200" imgH="15544800" progId="Equation.3">
                  <p:embed/>
                </p:oleObj>
              </mc:Choice>
              <mc:Fallback>
                <p:oleObj name="" r:id="rId2" imgW="56083200" imgH="15544800" progId="Equation.3">
                  <p:embed/>
                  <p:pic>
                    <p:nvPicPr>
                      <p:cNvPr id="0" name="图片 23552"/>
                      <p:cNvPicPr/>
                      <p:nvPr/>
                    </p:nvPicPr>
                    <p:blipFill>
                      <a:blip r:embed="rId3"/>
                      <a:stretch>
                        <a:fillRect/>
                      </a:stretch>
                    </p:blipFill>
                    <p:spPr>
                      <a:xfrm>
                        <a:off x="2051050" y="5013325"/>
                        <a:ext cx="4824413" cy="13382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2" name="Object 5"/>
          <p:cNvGraphicFramePr/>
          <p:nvPr/>
        </p:nvGraphicFramePr>
        <p:xfrm>
          <a:off x="766763" y="1633538"/>
          <a:ext cx="3657600" cy="2781300"/>
        </p:xfrm>
        <a:graphic>
          <a:graphicData uri="http://schemas.openxmlformats.org/presentationml/2006/ole">
            <mc:AlternateContent xmlns:mc="http://schemas.openxmlformats.org/markup-compatibility/2006">
              <mc:Choice xmlns:v="urn:schemas-microsoft-com:vml" Requires="v">
                <p:oleObj spid="_x0000_s23554" name="" r:id="rId4" imgW="12172950" imgH="9258300" progId="">
                  <p:embed/>
                </p:oleObj>
              </mc:Choice>
              <mc:Fallback>
                <p:oleObj name="" r:id="rId4" imgW="12172950" imgH="9258300" progId="">
                  <p:embed/>
                  <p:pic>
                    <p:nvPicPr>
                      <p:cNvPr id="0" name="图片 23553"/>
                      <p:cNvPicPr/>
                      <p:nvPr/>
                    </p:nvPicPr>
                    <p:blipFill>
                      <a:blip r:embed="rId5"/>
                      <a:stretch>
                        <a:fillRect/>
                      </a:stretch>
                    </p:blipFill>
                    <p:spPr>
                      <a:xfrm>
                        <a:off x="766763" y="1633538"/>
                        <a:ext cx="3657600" cy="2781300"/>
                      </a:xfrm>
                      <a:prstGeom prst="rect">
                        <a:avLst/>
                      </a:prstGeom>
                      <a:noFill/>
                      <a:ln w="38100">
                        <a:noFill/>
                      </a:ln>
                    </p:spPr>
                  </p:pic>
                </p:oleObj>
              </mc:Fallback>
            </mc:AlternateContent>
          </a:graphicData>
        </a:graphic>
      </p:graphicFrame>
      <p:sp>
        <p:nvSpPr>
          <p:cNvPr id="36870" name="AutoShape 6"/>
          <p:cNvSpPr/>
          <p:nvPr/>
        </p:nvSpPr>
        <p:spPr>
          <a:xfrm>
            <a:off x="614363" y="4071938"/>
            <a:ext cx="1524000" cy="838200"/>
          </a:xfrm>
          <a:prstGeom prst="borderCallout1">
            <a:avLst>
              <a:gd name="adj1" fmla="val 13634"/>
              <a:gd name="adj2" fmla="val 105000"/>
              <a:gd name="adj3" fmla="val -11551"/>
              <a:gd name="adj4" fmla="val 120315"/>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等效电阻为无穷大</a:t>
            </a:r>
            <a:endParaRPr lang="zh-CN" altLang="en-US" sz="2400" b="1" dirty="0">
              <a:latin typeface="Times New Roman" panose="02020603050405020304" pitchFamily="2" charset="0"/>
              <a:ea typeface="宋体" panose="02010600030101010101" pitchFamily="2" charset="-122"/>
            </a:endParaRPr>
          </a:p>
        </p:txBody>
      </p:sp>
      <p:sp>
        <p:nvSpPr>
          <p:cNvPr id="36871" name="AutoShape 7"/>
          <p:cNvSpPr/>
          <p:nvPr/>
        </p:nvSpPr>
        <p:spPr>
          <a:xfrm>
            <a:off x="6862763" y="3843338"/>
            <a:ext cx="1216025" cy="838200"/>
          </a:xfrm>
          <a:prstGeom prst="borderCallout1">
            <a:avLst>
              <a:gd name="adj1" fmla="val 13634"/>
              <a:gd name="adj2" fmla="val -6269"/>
              <a:gd name="adj3" fmla="val -31440"/>
              <a:gd name="adj4" fmla="val -34856"/>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近似为</a:t>
            </a:r>
            <a:endParaRPr lang="zh-CN" altLang="en-US" sz="2400" b="1" dirty="0">
              <a:latin typeface="Times New Roman" panose="02020603050405020304" pitchFamily="2" charset="0"/>
              <a:ea typeface="宋体" panose="02010600030101010101" pitchFamily="2" charset="-122"/>
            </a:endParaRPr>
          </a:p>
          <a:p>
            <a:pPr algn="ctr"/>
            <a:r>
              <a:rPr lang="zh-CN" altLang="en-US" sz="2400" b="1" dirty="0">
                <a:latin typeface="Times New Roman" panose="02020603050405020304" pitchFamily="2" charset="0"/>
                <a:ea typeface="宋体" panose="02010600030101010101" pitchFamily="2" charset="-122"/>
              </a:rPr>
              <a:t>恒流</a:t>
            </a:r>
            <a:endParaRPr lang="zh-CN" altLang="en-US" sz="2400" b="1"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6867"/>
                                        </p:tgtEl>
                                        <p:attrNameLst>
                                          <p:attrName>style.visibility</p:attrName>
                                        </p:attrNameLst>
                                      </p:cBhvr>
                                      <p:to>
                                        <p:strVal val="visible"/>
                                      </p:to>
                                    </p:set>
                                    <p:animEffect transition="in" filter="wipe(left)">
                                      <p:cBhvr>
                                        <p:cTn id="11" dur="500"/>
                                        <p:tgtEl>
                                          <p:spTgt spid="368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68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868"/>
                                        </p:tgtEl>
                                        <p:attrNameLst>
                                          <p:attrName>style.visibility</p:attrName>
                                        </p:attrNameLst>
                                      </p:cBhvr>
                                      <p:to>
                                        <p:strVal val="visible"/>
                                      </p:to>
                                    </p:set>
                                    <p:animEffect transition="in" filter="wipe(left)">
                                      <p:cBhvr>
                                        <p:cTn id="20"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nimBg="1"/>
      <p:bldP spid="368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Dz030314"/>
          <p:cNvPicPr>
            <a:picLocks noChangeAspect="1"/>
          </p:cNvPicPr>
          <p:nvPr/>
        </p:nvPicPr>
        <p:blipFill>
          <a:blip r:embed="rId1" cstate="print"/>
          <a:stretch>
            <a:fillRect/>
          </a:stretch>
        </p:blipFill>
        <p:spPr>
          <a:xfrm>
            <a:off x="609600" y="2060575"/>
            <a:ext cx="3657600" cy="2781300"/>
          </a:xfrm>
          <a:prstGeom prst="rect">
            <a:avLst/>
          </a:prstGeom>
          <a:noFill/>
          <a:ln w="9525">
            <a:noFill/>
          </a:ln>
        </p:spPr>
      </p:pic>
      <p:sp>
        <p:nvSpPr>
          <p:cNvPr id="37891" name="Text Box 3"/>
          <p:cNvSpPr txBox="1"/>
          <p:nvPr/>
        </p:nvSpPr>
        <p:spPr>
          <a:xfrm>
            <a:off x="4648200" y="2365375"/>
            <a:ext cx="4495800" cy="1698625"/>
          </a:xfrm>
          <a:prstGeom prst="rect">
            <a:avLst/>
          </a:prstGeom>
          <a:noFill/>
          <a:ln w="9525">
            <a:noFill/>
          </a:ln>
        </p:spPr>
        <p:txBody>
          <a:bodyPr anchor="t">
            <a:spAutoFit/>
          </a:bodyPr>
          <a:lstStyle/>
          <a:p>
            <a:pPr>
              <a:lnSpc>
                <a:spcPct val="110000"/>
              </a:lnSpc>
            </a:pPr>
            <a:r>
              <a:rPr lang="en-US" altLang="x-none" sz="2400" b="1" dirty="0">
                <a:latin typeface="Times New Roman" panose="02020603050405020304" pitchFamily="2" charset="0"/>
                <a:ea typeface="宋体" panose="02010600030101010101" pitchFamily="2" charset="-122"/>
              </a:rPr>
              <a:t>1) </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W</a:t>
            </a:r>
            <a:r>
              <a:rPr lang="zh-CN" altLang="en-US" sz="2400" b="1" dirty="0">
                <a:latin typeface="Times New Roman" panose="02020603050405020304" pitchFamily="2" charset="0"/>
                <a:ea typeface="宋体" panose="02010600030101010101" pitchFamily="2" charset="-122"/>
              </a:rPr>
              <a:t>取值应大些？还是小些？</a:t>
            </a:r>
            <a:endParaRPr lang="zh-CN" altLang="en-US" sz="2400" b="1" dirty="0">
              <a:latin typeface="Times New Roman" panose="02020603050405020304" pitchFamily="2" charset="0"/>
              <a:ea typeface="宋体" panose="02010600030101010101" pitchFamily="2" charset="-122"/>
            </a:endParaRPr>
          </a:p>
          <a:p>
            <a:pPr>
              <a:lnSpc>
                <a:spcPct val="110000"/>
              </a:lnSpc>
            </a:pPr>
            <a:r>
              <a:rPr lang="en-US" altLang="x-none" sz="2400" b="1" dirty="0">
                <a:latin typeface="Times New Roman" panose="02020603050405020304" pitchFamily="2" charset="0"/>
                <a:ea typeface="宋体" panose="02010600030101010101" pitchFamily="2" charset="-122"/>
              </a:rPr>
              <a:t>2) </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W</a:t>
            </a:r>
            <a:r>
              <a:rPr lang="zh-CN" altLang="en-US" sz="2400" b="1" dirty="0">
                <a:latin typeface="Times New Roman" panose="02020603050405020304" pitchFamily="2" charset="0"/>
                <a:ea typeface="宋体" panose="02010600030101010101" pitchFamily="2" charset="-122"/>
              </a:rPr>
              <a:t>对动态参数的影响？</a:t>
            </a:r>
            <a:endParaRPr lang="zh-CN" altLang="en-US" sz="2400" b="1" dirty="0">
              <a:latin typeface="Times New Roman" panose="02020603050405020304" pitchFamily="2" charset="0"/>
              <a:ea typeface="宋体" panose="02010600030101010101" pitchFamily="2" charset="-122"/>
            </a:endParaRPr>
          </a:p>
          <a:p>
            <a:pPr>
              <a:lnSpc>
                <a:spcPct val="110000"/>
              </a:lnSpc>
            </a:pPr>
            <a:r>
              <a:rPr lang="en-US" altLang="x-none" sz="2400" b="1" dirty="0">
                <a:latin typeface="Times New Roman" panose="02020603050405020304" pitchFamily="2" charset="0"/>
                <a:ea typeface="宋体" panose="02010600030101010101" pitchFamily="2" charset="-122"/>
              </a:rPr>
              <a:t>3) </a:t>
            </a:r>
            <a:r>
              <a:rPr lang="zh-CN" altLang="en-US" sz="2400" b="1" dirty="0">
                <a:latin typeface="Times New Roman" panose="02020603050405020304" pitchFamily="2" charset="0"/>
                <a:ea typeface="宋体" panose="02010600030101010101" pitchFamily="2" charset="-122"/>
              </a:rPr>
              <a:t>若</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W</a:t>
            </a:r>
            <a:r>
              <a:rPr lang="zh-CN" altLang="en-US" sz="2400" b="1" dirty="0">
                <a:latin typeface="Times New Roman" panose="02020603050405020304" pitchFamily="2" charset="0"/>
                <a:ea typeface="宋体" panose="02010600030101010101" pitchFamily="2" charset="-122"/>
              </a:rPr>
              <a:t>滑动端在中点，写出</a:t>
            </a:r>
            <a:r>
              <a:rPr lang="en-US" altLang="x-none" sz="2400" b="1" i="1" dirty="0">
                <a:latin typeface="Times New Roman" panose="02020603050405020304" pitchFamily="2" charset="0"/>
                <a:ea typeface="宋体" panose="02010600030101010101" pitchFamily="2" charset="-122"/>
              </a:rPr>
              <a:t>A</a:t>
            </a:r>
            <a:r>
              <a:rPr lang="en-US" altLang="x-none" sz="2400" b="1" baseline="-25000" dirty="0">
                <a:latin typeface="Times New Roman" panose="02020603050405020304" pitchFamily="2" charset="0"/>
                <a:ea typeface="宋体" panose="02010600030101010101" pitchFamily="2" charset="-122"/>
              </a:rPr>
              <a:t>d</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的表达式。</a:t>
            </a:r>
            <a:endParaRPr lang="zh-CN" altLang="en-US" sz="2400" b="1" dirty="0">
              <a:latin typeface="Times New Roman" panose="02020603050405020304" pitchFamily="2" charset="0"/>
              <a:ea typeface="宋体" panose="02010600030101010101" pitchFamily="2" charset="-122"/>
            </a:endParaRPr>
          </a:p>
        </p:txBody>
      </p:sp>
      <p:graphicFrame>
        <p:nvGraphicFramePr>
          <p:cNvPr id="37892" name="对象 37891"/>
          <p:cNvGraphicFramePr/>
          <p:nvPr/>
        </p:nvGraphicFramePr>
        <p:xfrm>
          <a:off x="914400" y="4811713"/>
          <a:ext cx="3733800" cy="1281112"/>
        </p:xfrm>
        <a:graphic>
          <a:graphicData uri="http://schemas.openxmlformats.org/presentationml/2006/ole">
            <mc:AlternateContent xmlns:mc="http://schemas.openxmlformats.org/markup-compatibility/2006">
              <mc:Choice xmlns:v="urn:schemas-microsoft-com:vml" Requires="v">
                <p:oleObj spid="_x0000_s24577" name="" r:id="rId2" imgW="40843200" imgH="14020800" progId="Equation.3">
                  <p:embed/>
                </p:oleObj>
              </mc:Choice>
              <mc:Fallback>
                <p:oleObj name="" r:id="rId2" imgW="40843200" imgH="14020800" progId="Equation.3">
                  <p:embed/>
                  <p:pic>
                    <p:nvPicPr>
                      <p:cNvPr id="0" name="图片 24576"/>
                      <p:cNvPicPr/>
                      <p:nvPr/>
                    </p:nvPicPr>
                    <p:blipFill>
                      <a:blip r:embed="rId3"/>
                      <a:stretch>
                        <a:fillRect/>
                      </a:stretch>
                    </p:blipFill>
                    <p:spPr>
                      <a:xfrm>
                        <a:off x="914400" y="4811713"/>
                        <a:ext cx="3733800" cy="12811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7893" name="对象 37892"/>
          <p:cNvGraphicFramePr/>
          <p:nvPr/>
        </p:nvGraphicFramePr>
        <p:xfrm>
          <a:off x="4876800" y="5260975"/>
          <a:ext cx="3706813" cy="501650"/>
        </p:xfrm>
        <a:graphic>
          <a:graphicData uri="http://schemas.openxmlformats.org/presentationml/2006/ole">
            <mc:AlternateContent xmlns:mc="http://schemas.openxmlformats.org/markup-compatibility/2006">
              <mc:Choice xmlns:v="urn:schemas-microsoft-com:vml" Requires="v">
                <p:oleObj spid="_x0000_s24578" name="" r:id="rId4" imgW="40538400" imgH="5486400" progId="Equation.3">
                  <p:embed/>
                </p:oleObj>
              </mc:Choice>
              <mc:Fallback>
                <p:oleObj name="" r:id="rId4" imgW="40538400" imgH="5486400" progId="Equation.3">
                  <p:embed/>
                  <p:pic>
                    <p:nvPicPr>
                      <p:cNvPr id="0" name="图片 24577"/>
                      <p:cNvPicPr/>
                      <p:nvPr/>
                    </p:nvPicPr>
                    <p:blipFill>
                      <a:blip r:embed="rId5"/>
                      <a:stretch>
                        <a:fillRect/>
                      </a:stretch>
                    </p:blipFill>
                    <p:spPr>
                      <a:xfrm>
                        <a:off x="4876800" y="5260975"/>
                        <a:ext cx="3706813" cy="5016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 name="Rectangle 6"/>
          <p:cNvSpPr>
            <a:spLocks noGrp="1"/>
          </p:cNvSpPr>
          <p:nvPr>
            <p:ph type="title"/>
          </p:nvPr>
        </p:nvSpPr>
        <p:spPr>
          <a:xfrm>
            <a:off x="250825" y="836613"/>
            <a:ext cx="7042150" cy="609600"/>
          </a:xfrm>
        </p:spPr>
        <p:txBody>
          <a:bodyPr wrap="square" anchor="ctr"/>
          <a:lstStyle/>
          <a:p>
            <a:pPr algn="l" eaLnBrk="1" hangingPunct="1"/>
            <a:r>
              <a:rPr lang="zh-CN" altLang="en-US" sz="3200" b="1" dirty="0">
                <a:latin typeface="华文行楷" panose="02010800040101010101" pitchFamily="2" charset="-122"/>
                <a:ea typeface="华文行楷" panose="02010800040101010101" pitchFamily="2" charset="-122"/>
                <a:sym typeface="+mn-ea"/>
              </a:rPr>
              <a:t>加调零电位器</a:t>
            </a:r>
            <a:r>
              <a:rPr lang="zh-CN" altLang="en-US" sz="3200" dirty="0">
                <a:latin typeface="华文行楷" panose="02010800040101010101" pitchFamily="2" charset="-122"/>
                <a:ea typeface="华文行楷" panose="02010800040101010101" pitchFamily="2" charset="-122"/>
                <a:sym typeface="+mn-ea"/>
              </a:rPr>
              <a:t> </a:t>
            </a:r>
            <a:r>
              <a:rPr lang="en-US" altLang="x-none" sz="3200" b="1" i="1" dirty="0">
                <a:latin typeface="Times New Roman" panose="02020603050405020304" pitchFamily="2" charset="0"/>
                <a:ea typeface="宋体" panose="02010600030101010101" pitchFamily="2" charset="-122"/>
                <a:sym typeface="+mn-ea"/>
              </a:rPr>
              <a:t>R</a:t>
            </a:r>
            <a:r>
              <a:rPr lang="en-US" altLang="x-none" sz="3200" b="1" baseline="-25000" dirty="0">
                <a:latin typeface="Times New Roman" panose="02020603050405020304" pitchFamily="2" charset="0"/>
                <a:ea typeface="宋体" panose="02010600030101010101" pitchFamily="2" charset="-122"/>
                <a:sym typeface="+mn-ea"/>
              </a:rPr>
              <a:t>W</a:t>
            </a:r>
            <a:endParaRPr lang="zh-CN" altLang="en-US" sz="3200" b="1" baseline="-25000">
              <a:solidFill>
                <a:schemeClr val="tx1"/>
              </a:solidFill>
              <a:ea typeface="华文行楷" panose="02010800040101010101" pitchFamily="2" charset="-122"/>
            </a:endParaRPr>
          </a:p>
        </p:txBody>
      </p:sp>
      <p:sp>
        <p:nvSpPr>
          <p:cNvPr id="37894" name="Text Box 7"/>
          <p:cNvSpPr txBox="1"/>
          <p:nvPr/>
        </p:nvSpPr>
        <p:spPr>
          <a:xfrm>
            <a:off x="468313" y="1423988"/>
            <a:ext cx="4392612" cy="521970"/>
          </a:xfrm>
          <a:prstGeom prst="rect">
            <a:avLst/>
          </a:prstGeom>
          <a:noFill/>
          <a:ln w="9525">
            <a:noFill/>
          </a:ln>
        </p:spPr>
        <p:txBody>
          <a:bodyPr anchor="t">
            <a:spAutoFit/>
          </a:bodyPr>
          <a:lstStyle/>
          <a:p>
            <a:pPr>
              <a:spcBef>
                <a:spcPct val="50000"/>
              </a:spcBef>
            </a:pPr>
            <a:r>
              <a:rPr lang="en-US" altLang="x-none" sz="2800" b="1" dirty="0">
                <a:latin typeface="华文行楷" panose="02010800040101010101" pitchFamily="2" charset="-122"/>
                <a:ea typeface="华文行楷" panose="02010800040101010101" pitchFamily="2" charset="-122"/>
              </a:rPr>
              <a:t>  </a:t>
            </a:r>
            <a:endParaRPr lang="en-US" altLang="x-none" sz="2400" b="1" baseline="-25000"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dissolve">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1">
                                            <p:txEl>
                                              <p:pRg st="0" end="0"/>
                                            </p:txEl>
                                          </p:spTgt>
                                        </p:tgtEl>
                                        <p:attrNameLst>
                                          <p:attrName>style.visibility</p:attrName>
                                        </p:attrNameLst>
                                      </p:cBhvr>
                                      <p:to>
                                        <p:strVal val="visible"/>
                                      </p:to>
                                    </p:set>
                                    <p:animEffect transition="in" filter="wipe(left)">
                                      <p:cBhvr>
                                        <p:cTn id="12" dur="500"/>
                                        <p:tgtEl>
                                          <p:spTgt spid="378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1">
                                            <p:txEl>
                                              <p:pRg st="1" end="1"/>
                                            </p:txEl>
                                          </p:spTgt>
                                        </p:tgtEl>
                                        <p:attrNameLst>
                                          <p:attrName>style.visibility</p:attrName>
                                        </p:attrNameLst>
                                      </p:cBhvr>
                                      <p:to>
                                        <p:strVal val="visible"/>
                                      </p:to>
                                    </p:set>
                                    <p:animEffect transition="in" filter="wipe(left)">
                                      <p:cBhvr>
                                        <p:cTn id="17" dur="500"/>
                                        <p:tgtEl>
                                          <p:spTgt spid="378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91">
                                            <p:txEl>
                                              <p:pRg st="2" end="2"/>
                                            </p:txEl>
                                          </p:spTgt>
                                        </p:tgtEl>
                                        <p:attrNameLst>
                                          <p:attrName>style.visibility</p:attrName>
                                        </p:attrNameLst>
                                      </p:cBhvr>
                                      <p:to>
                                        <p:strVal val="visible"/>
                                      </p:to>
                                    </p:set>
                                    <p:animEffect transition="in" filter="wipe(left)">
                                      <p:cBhvr>
                                        <p:cTn id="22" dur="500"/>
                                        <p:tgtEl>
                                          <p:spTgt spid="378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892"/>
                                        </p:tgtEl>
                                        <p:attrNameLst>
                                          <p:attrName>style.visibility</p:attrName>
                                        </p:attrNameLst>
                                      </p:cBhvr>
                                      <p:to>
                                        <p:strVal val="visible"/>
                                      </p:to>
                                    </p:set>
                                    <p:animEffect transition="in" filter="wipe(left)">
                                      <p:cBhvr>
                                        <p:cTn id="27" dur="500"/>
                                        <p:tgtEl>
                                          <p:spTgt spid="378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893"/>
                                        </p:tgtEl>
                                        <p:attrNameLst>
                                          <p:attrName>style.visibility</p:attrName>
                                        </p:attrNameLst>
                                      </p:cBhvr>
                                      <p:to>
                                        <p:strVal val="visible"/>
                                      </p:to>
                                    </p:set>
                                    <p:animEffect transition="in" filter="wipe(left)">
                                      <p:cBhvr>
                                        <p:cTn id="32"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Dz030315"/>
          <p:cNvPicPr>
            <a:picLocks noChangeAspect="1"/>
          </p:cNvPicPr>
          <p:nvPr/>
        </p:nvPicPr>
        <p:blipFill>
          <a:blip r:embed="rId1" cstate="print"/>
          <a:stretch>
            <a:fillRect/>
          </a:stretch>
        </p:blipFill>
        <p:spPr>
          <a:xfrm>
            <a:off x="2195513" y="1844675"/>
            <a:ext cx="3978275" cy="2933700"/>
          </a:xfrm>
          <a:prstGeom prst="rect">
            <a:avLst/>
          </a:prstGeom>
          <a:noFill/>
          <a:ln w="9525">
            <a:noFill/>
          </a:ln>
        </p:spPr>
      </p:pic>
      <p:graphicFrame>
        <p:nvGraphicFramePr>
          <p:cNvPr id="38915" name="对象 38914"/>
          <p:cNvGraphicFramePr/>
          <p:nvPr/>
        </p:nvGraphicFramePr>
        <p:xfrm>
          <a:off x="2268538" y="5157788"/>
          <a:ext cx="4191000" cy="503237"/>
        </p:xfrm>
        <a:graphic>
          <a:graphicData uri="http://schemas.openxmlformats.org/presentationml/2006/ole">
            <mc:AlternateContent xmlns:mc="http://schemas.openxmlformats.org/markup-compatibility/2006">
              <mc:Choice xmlns:v="urn:schemas-microsoft-com:vml" Requires="v">
                <p:oleObj spid="_x0000_s25601" name="" r:id="rId2" imgW="45720000" imgH="5486400" progId="Equation.3">
                  <p:embed/>
                </p:oleObj>
              </mc:Choice>
              <mc:Fallback>
                <p:oleObj name="" r:id="rId2" imgW="45720000" imgH="5486400" progId="Equation.3">
                  <p:embed/>
                  <p:pic>
                    <p:nvPicPr>
                      <p:cNvPr id="0" name="图片 25600"/>
                      <p:cNvPicPr/>
                      <p:nvPr/>
                    </p:nvPicPr>
                    <p:blipFill>
                      <a:blip r:embed="rId3"/>
                      <a:stretch>
                        <a:fillRect/>
                      </a:stretch>
                    </p:blipFill>
                    <p:spPr>
                      <a:xfrm>
                        <a:off x="2268538" y="5157788"/>
                        <a:ext cx="4191000" cy="50323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 name="Rectangle 4"/>
          <p:cNvSpPr>
            <a:spLocks noGrp="1"/>
          </p:cNvSpPr>
          <p:nvPr>
            <p:ph type="title"/>
          </p:nvPr>
        </p:nvSpPr>
        <p:spPr>
          <a:xfrm>
            <a:off x="323850" y="981075"/>
            <a:ext cx="7772400" cy="533400"/>
          </a:xfrm>
        </p:spPr>
        <p:txBody>
          <a:bodyPr wrap="square" anchor="ctr"/>
          <a:lstStyle/>
          <a:p>
            <a:pPr algn="l" eaLnBrk="1" hangingPunct="1"/>
            <a:r>
              <a:rPr lang="zh-CN" altLang="en-US" sz="2800" b="1" dirty="0">
                <a:solidFill>
                  <a:schemeClr val="tx1"/>
                </a:solidFill>
                <a:latin typeface="华文行楷" panose="02010800040101010101" pitchFamily="2" charset="-122"/>
                <a:ea typeface="华文行楷" panose="02010800040101010101" pitchFamily="2" charset="-122"/>
              </a:rPr>
              <a:t>场效应管差分放大电路</a:t>
            </a:r>
            <a:endParaRPr lang="zh-CN" altLang="en-US" sz="2800" b="1" dirty="0">
              <a:solidFill>
                <a:schemeClr val="tx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dissolve">
                                      <p:cBhvr>
                                        <p:cTn id="7" dur="5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wipe(left)">
                                      <p:cBhvr>
                                        <p:cTn id="12"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Dz030303"/>
          <p:cNvPicPr>
            <a:picLocks noChangeAspect="1"/>
          </p:cNvPicPr>
          <p:nvPr/>
        </p:nvPicPr>
        <p:blipFill>
          <a:blip r:embed="rId1" cstate="print"/>
          <a:stretch>
            <a:fillRect/>
          </a:stretch>
        </p:blipFill>
        <p:spPr>
          <a:xfrm>
            <a:off x="611188" y="1557338"/>
            <a:ext cx="4191000" cy="2717800"/>
          </a:xfrm>
          <a:prstGeom prst="rect">
            <a:avLst/>
          </a:prstGeom>
          <a:noFill/>
          <a:ln w="9525">
            <a:noFill/>
          </a:ln>
        </p:spPr>
      </p:pic>
      <p:sp>
        <p:nvSpPr>
          <p:cNvPr id="39938" name="Text Box 3"/>
          <p:cNvSpPr txBox="1"/>
          <p:nvPr/>
        </p:nvSpPr>
        <p:spPr>
          <a:xfrm>
            <a:off x="4932363" y="1557338"/>
            <a:ext cx="3959225" cy="822325"/>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若</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I1</a:t>
            </a:r>
            <a:r>
              <a:rPr lang="en-US" altLang="x-none" sz="2400" b="1" dirty="0">
                <a:latin typeface="Times New Roman" panose="02020603050405020304" pitchFamily="2" charset="0"/>
                <a:ea typeface="宋体" panose="02010600030101010101" pitchFamily="2" charset="-122"/>
              </a:rPr>
              <a:t>=10mV</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I2</a:t>
            </a:r>
            <a:r>
              <a:rPr lang="en-US" altLang="x-none" sz="2400" b="1" dirty="0">
                <a:latin typeface="Times New Roman" panose="02020603050405020304" pitchFamily="2" charset="0"/>
                <a:ea typeface="宋体" panose="02010600030101010101" pitchFamily="2" charset="-122"/>
              </a:rPr>
              <a:t>=5mV</a:t>
            </a:r>
            <a:r>
              <a:rPr lang="zh-CN" altLang="en-US" sz="2400" b="1" dirty="0">
                <a:latin typeface="Times New Roman" panose="02020603050405020304" pitchFamily="2" charset="0"/>
                <a:ea typeface="宋体" panose="02010600030101010101" pitchFamily="2" charset="-122"/>
              </a:rPr>
              <a:t>，则</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Id</a:t>
            </a:r>
            <a:r>
              <a:rPr lang="en-US" altLang="x-none" sz="2400" b="1" dirty="0">
                <a:latin typeface="Times New Roman" panose="02020603050405020304" pitchFamily="2" charset="0"/>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Ic</a:t>
            </a:r>
            <a:r>
              <a:rPr lang="en-US" altLang="x-none" sz="2400" b="1" dirty="0">
                <a:latin typeface="Times New Roman" panose="02020603050405020304" pitchFamily="2" charset="0"/>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a:t>
            </a:r>
            <a:endParaRPr lang="zh-CN" altLang="en-US" sz="2400" b="1" dirty="0">
              <a:latin typeface="Times New Roman" panose="02020603050405020304" pitchFamily="2" charset="0"/>
              <a:ea typeface="宋体" panose="02010600030101010101" pitchFamily="2" charset="-122"/>
            </a:endParaRPr>
          </a:p>
        </p:txBody>
      </p:sp>
      <p:sp>
        <p:nvSpPr>
          <p:cNvPr id="39940" name="Text Box 4"/>
          <p:cNvSpPr txBox="1"/>
          <p:nvPr/>
        </p:nvSpPr>
        <p:spPr>
          <a:xfrm>
            <a:off x="5292725" y="2492375"/>
            <a:ext cx="3200400" cy="466725"/>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lstStyle/>
          <a:p>
            <a:pPr>
              <a:spcBef>
                <a:spcPct val="50000"/>
              </a:spcBef>
            </a:pP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Id</a:t>
            </a:r>
            <a:r>
              <a:rPr lang="en-US" altLang="x-none" sz="2400" b="1" dirty="0">
                <a:latin typeface="Times New Roman" panose="02020603050405020304" pitchFamily="2" charset="0"/>
                <a:ea typeface="宋体" panose="02010600030101010101" pitchFamily="2" charset="-122"/>
              </a:rPr>
              <a:t>=5mV </a:t>
            </a:r>
            <a:r>
              <a:rPr lang="zh-CN" altLang="en-US"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Ic</a:t>
            </a:r>
            <a:r>
              <a:rPr lang="en-US" altLang="x-none" sz="2400" b="1" dirty="0">
                <a:latin typeface="Times New Roman" panose="02020603050405020304" pitchFamily="2" charset="0"/>
                <a:ea typeface="宋体" panose="02010600030101010101" pitchFamily="2" charset="-122"/>
              </a:rPr>
              <a:t>=7.5mV</a:t>
            </a:r>
            <a:endParaRPr lang="en-US" altLang="x-none" sz="2400" b="1" dirty="0">
              <a:latin typeface="Times New Roman" panose="02020603050405020304" pitchFamily="2" charset="0"/>
              <a:ea typeface="宋体" panose="02010600030101010101" pitchFamily="2" charset="-122"/>
            </a:endParaRPr>
          </a:p>
        </p:txBody>
      </p:sp>
      <p:sp>
        <p:nvSpPr>
          <p:cNvPr id="2" name="Rectangle 14"/>
          <p:cNvSpPr>
            <a:spLocks noGrp="1"/>
          </p:cNvSpPr>
          <p:nvPr>
            <p:ph type="title"/>
          </p:nvPr>
        </p:nvSpPr>
        <p:spPr>
          <a:xfrm>
            <a:off x="323850" y="908050"/>
            <a:ext cx="1944688" cy="647700"/>
          </a:xfrm>
        </p:spPr>
        <p:txBody>
          <a:bodyPr wrap="square" anchor="ctr"/>
          <a:lstStyle/>
          <a:p>
            <a:pPr algn="l" eaLnBrk="1" hangingPunct="1"/>
            <a:r>
              <a:rPr lang="zh-CN" altLang="en-US" sz="3200" b="1">
                <a:solidFill>
                  <a:schemeClr val="tx1"/>
                </a:solidFill>
                <a:ea typeface="华文行楷" panose="02010800040101010101" pitchFamily="2" charset="-122"/>
              </a:rPr>
              <a:t>讨论一</a:t>
            </a:r>
            <a:endParaRPr lang="zh-CN" altLang="en-US" sz="3200" b="1">
              <a:solidFill>
                <a:schemeClr val="tx1"/>
              </a:solidFill>
              <a:ea typeface="华文行楷" panose="02010800040101010101" pitchFamily="2" charset="-122"/>
            </a:endParaRPr>
          </a:p>
        </p:txBody>
      </p:sp>
      <p:graphicFrame>
        <p:nvGraphicFramePr>
          <p:cNvPr id="39942" name="Object 15"/>
          <p:cNvGraphicFramePr/>
          <p:nvPr>
            <p:ph idx="4294967295"/>
          </p:nvPr>
        </p:nvGraphicFramePr>
        <p:xfrm>
          <a:off x="5076825" y="3213100"/>
          <a:ext cx="3168650" cy="2795588"/>
        </p:xfrm>
        <a:graphic>
          <a:graphicData uri="http://schemas.openxmlformats.org/presentationml/2006/ole">
            <mc:AlternateContent xmlns:mc="http://schemas.openxmlformats.org/markup-compatibility/2006">
              <mc:Choice xmlns:v="urn:schemas-microsoft-com:vml" Requires="v">
                <p:oleObj spid="_x0000_s26625" name="" r:id="rId2" imgW="9591675" imgH="8429625" progId="">
                  <p:embed/>
                </p:oleObj>
              </mc:Choice>
              <mc:Fallback>
                <p:oleObj name="" r:id="rId2" imgW="9591675" imgH="8429625" progId="">
                  <p:embed/>
                  <p:pic>
                    <p:nvPicPr>
                      <p:cNvPr id="0" name="图片 26624"/>
                      <p:cNvPicPr/>
                      <p:nvPr/>
                    </p:nvPicPr>
                    <p:blipFill>
                      <a:blip r:embed="rId3"/>
                      <a:stretch>
                        <a:fillRect/>
                      </a:stretch>
                    </p:blipFill>
                    <p:spPr>
                      <a:xfrm>
                        <a:off x="5076825" y="3213100"/>
                        <a:ext cx="3168650" cy="2795588"/>
                      </a:xfrm>
                      <a:prstGeom prst="rect">
                        <a:avLst/>
                      </a:prstGeom>
                      <a:noFill/>
                      <a:ln w="38100">
                        <a:noFill/>
                      </a:ln>
                    </p:spPr>
                  </p:pic>
                </p:oleObj>
              </mc:Fallback>
            </mc:AlternateContent>
          </a:graphicData>
        </a:graphic>
      </p:graphicFrame>
      <p:sp>
        <p:nvSpPr>
          <p:cNvPr id="39943" name="Text Box 17"/>
          <p:cNvSpPr txBox="1"/>
          <p:nvPr/>
        </p:nvSpPr>
        <p:spPr>
          <a:xfrm>
            <a:off x="827088" y="4365625"/>
            <a:ext cx="4032250" cy="1552575"/>
          </a:xfrm>
          <a:prstGeom prst="rect">
            <a:avLst/>
          </a:prstGeom>
          <a:noFill/>
          <a:ln w="9525">
            <a:noFill/>
          </a:ln>
        </p:spPr>
        <p:txBody>
          <a:bodyPr anchor="t">
            <a:spAutoFit/>
          </a:bodyPr>
          <a:lstStyle/>
          <a:p>
            <a:pPr>
              <a:spcBef>
                <a:spcPct val="50000"/>
              </a:spcBef>
            </a:pPr>
            <a:r>
              <a:rPr lang="en-US" altLang="x-none"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若将电桥的输出作为差放的输入，则其共模信号约为多少？如何设置</a:t>
            </a:r>
            <a:r>
              <a:rPr lang="en-US" altLang="x-none" sz="2400" b="1" dirty="0">
                <a:latin typeface="Arial" panose="020B0604020202020204" pitchFamily="34" charset="0"/>
                <a:ea typeface="宋体" panose="02010600030101010101" pitchFamily="2" charset="-122"/>
              </a:rPr>
              <a:t>Q</a:t>
            </a:r>
            <a:r>
              <a:rPr lang="zh-CN" altLang="en-US" sz="2400" b="1" dirty="0">
                <a:latin typeface="Arial" panose="020B0604020202020204" pitchFamily="34" charset="0"/>
                <a:ea typeface="宋体" panose="02010600030101010101" pitchFamily="2" charset="-122"/>
              </a:rPr>
              <a:t>点时如何考虑？</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left)">
                                      <p:cBhvr>
                                        <p:cTn id="7" dur="500"/>
                                        <p:tgtEl>
                                          <p:spTgt spid="399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wipe(left)">
                                      <p:cBhvr>
                                        <p:cTn id="12" dur="500"/>
                                        <p:tgtEl>
                                          <p:spTgt spid="399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3"/>
                                        </p:tgtEl>
                                        <p:attrNameLst>
                                          <p:attrName>style.visibility</p:attrName>
                                        </p:attrNameLst>
                                      </p:cBhvr>
                                      <p:to>
                                        <p:strVal val="visible"/>
                                      </p:to>
                                    </p:set>
                                    <p:animEffect transition="in" filter="wipe(left)">
                                      <p:cBhvr>
                                        <p:cTn id="17" dur="500"/>
                                        <p:tgtEl>
                                          <p:spTgt spid="39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nimBg="1"/>
      <p:bldP spid="399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684213" y="2205038"/>
            <a:ext cx="7772400" cy="609600"/>
          </a:xfrm>
        </p:spPr>
        <p:txBody>
          <a:bodyPr vert="horz" wrap="square" anchor="ctr"/>
          <a:p>
            <a:pPr eaLnBrk="1" hangingPunct="1"/>
            <a:r>
              <a:rPr lang="en-US" altLang="x-none" sz="4000" b="1" dirty="0">
                <a:latin typeface="华文行楷" panose="02010800040101010101" pitchFamily="2" charset="-122"/>
                <a:ea typeface="华文行楷" panose="02010800040101010101" pitchFamily="2" charset="-122"/>
              </a:rPr>
              <a:t>§3.3.3</a:t>
            </a:r>
            <a:r>
              <a:rPr lang="en-US" altLang="x-none"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电流源电路</a:t>
            </a:r>
            <a:endParaRPr lang="en-US" altLang="zh-CN" sz="4000" dirty="0">
              <a:latin typeface="华文行楷" panose="02010800040101010101" pitchFamily="2" charset="-122"/>
              <a:ea typeface="华文行楷" panose="02010800040101010101" pitchFamily="2" charset="-122"/>
            </a:endParaRPr>
          </a:p>
        </p:txBody>
      </p:sp>
      <p:sp>
        <p:nvSpPr>
          <p:cNvPr id="9219" name="Text Box 9">
            <a:hlinkClick r:id="rId1" action="ppaction://hlinksldjump"/>
          </p:cNvPr>
          <p:cNvSpPr txBox="1"/>
          <p:nvPr/>
        </p:nvSpPr>
        <p:spPr>
          <a:xfrm>
            <a:off x="2843530" y="3140075"/>
            <a:ext cx="3923665" cy="521970"/>
          </a:xfrm>
          <a:prstGeom prst="rect">
            <a:avLst/>
          </a:prstGeom>
          <a:noFill/>
          <a:ln w="9525">
            <a:noFill/>
          </a:ln>
        </p:spPr>
        <p:txBody>
          <a:bodyPr wrap="square">
            <a:spAutoFit/>
          </a:bodyPr>
          <a:p>
            <a:pPr>
              <a:spcBef>
                <a:spcPct val="50000"/>
              </a:spcBef>
            </a:pPr>
            <a:r>
              <a:rPr lang="zh-CN" altLang="en-US" sz="2800" b="1" dirty="0">
                <a:latin typeface="Times New Roman" panose="02020603050405020304" pitchFamily="2" charset="0"/>
                <a:ea typeface="华文楷体" panose="02010600040101010101" pitchFamily="2" charset="-122"/>
              </a:rPr>
              <a:t>一、基本电流源电路</a:t>
            </a:r>
            <a:endParaRPr lang="zh-CN" altLang="en-US" sz="2800" b="1" dirty="0">
              <a:latin typeface="Times New Roman" panose="02020603050405020304" pitchFamily="2" charset="0"/>
              <a:ea typeface="华文楷体" panose="02010600040101010101" pitchFamily="2" charset="-122"/>
            </a:endParaRPr>
          </a:p>
        </p:txBody>
      </p:sp>
      <p:sp>
        <p:nvSpPr>
          <p:cNvPr id="9221" name="Text Box 11">
            <a:hlinkClick r:id="rId2" action="ppaction://hlinksldjump"/>
          </p:cNvPr>
          <p:cNvSpPr txBox="1"/>
          <p:nvPr/>
        </p:nvSpPr>
        <p:spPr>
          <a:xfrm>
            <a:off x="2843213" y="3797935"/>
            <a:ext cx="3168650" cy="521970"/>
          </a:xfrm>
          <a:prstGeom prst="rect">
            <a:avLst/>
          </a:prstGeom>
          <a:noFill/>
          <a:ln w="9525">
            <a:noFill/>
          </a:ln>
        </p:spPr>
        <p:txBody>
          <a:bodyPr>
            <a:spAutoFit/>
          </a:bodyPr>
          <a:p>
            <a:pPr>
              <a:spcBef>
                <a:spcPct val="50000"/>
              </a:spcBef>
            </a:pPr>
            <a:r>
              <a:rPr lang="zh-CN" altLang="en-US" sz="2800" b="1" dirty="0">
                <a:latin typeface="Times New Roman" panose="02020603050405020304" pitchFamily="2" charset="0"/>
                <a:ea typeface="华文楷体" panose="02010600040101010101" pitchFamily="2" charset="-122"/>
              </a:rPr>
              <a:t>二、多路电流源</a:t>
            </a:r>
            <a:endParaRPr lang="zh-CN" altLang="en-US" sz="2800" b="1" dirty="0">
              <a:latin typeface="Times New Roman" panose="02020603050405020304" pitchFamily="2" charset="0"/>
              <a:ea typeface="华文楷体" panose="02010600040101010101" pitchFamily="2" charset="-122"/>
            </a:endParaRPr>
          </a:p>
        </p:txBody>
      </p:sp>
      <p:sp>
        <p:nvSpPr>
          <p:cNvPr id="9222" name="Text Box 12">
            <a:hlinkClick r:id="rId3" action="ppaction://hlinksldjump"/>
          </p:cNvPr>
          <p:cNvSpPr txBox="1"/>
          <p:nvPr/>
        </p:nvSpPr>
        <p:spPr>
          <a:xfrm>
            <a:off x="2843213" y="4462463"/>
            <a:ext cx="2736850" cy="521970"/>
          </a:xfrm>
          <a:prstGeom prst="rect">
            <a:avLst/>
          </a:prstGeom>
          <a:noFill/>
          <a:ln w="9525">
            <a:noFill/>
          </a:ln>
        </p:spPr>
        <p:txBody>
          <a:bodyPr>
            <a:spAutoFit/>
          </a:bodyPr>
          <a:p>
            <a:pPr>
              <a:spcBef>
                <a:spcPct val="50000"/>
              </a:spcBef>
            </a:pPr>
            <a:r>
              <a:rPr lang="zh-CN" altLang="en-US" sz="2800" b="1" dirty="0">
                <a:latin typeface="Times New Roman" panose="02020603050405020304" pitchFamily="2" charset="0"/>
                <a:ea typeface="华文楷体" panose="02010600040101010101" pitchFamily="2" charset="-122"/>
                <a:sym typeface="+mn-ea"/>
              </a:rPr>
              <a:t>三</a:t>
            </a:r>
            <a:r>
              <a:rPr lang="zh-CN" altLang="en-US" sz="2800" b="1" dirty="0">
                <a:latin typeface="Times New Roman" panose="02020603050405020304" pitchFamily="2" charset="0"/>
                <a:ea typeface="华文楷体" panose="02010600040101010101" pitchFamily="2" charset="-122"/>
              </a:rPr>
              <a:t>、有源负载</a:t>
            </a:r>
            <a:endParaRPr lang="zh-CN" altLang="en-US" sz="2800" b="1" dirty="0">
              <a:latin typeface="Times New Roman" panose="02020603050405020304" pitchFamily="2" charset="0"/>
              <a:ea typeface="华文楷体" panose="0201060004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231140" y="636905"/>
            <a:ext cx="6978650" cy="466725"/>
          </a:xfrm>
        </p:spPr>
        <p:txBody>
          <a:bodyPr vert="horz" wrap="square" anchor="ctr"/>
          <a:p>
            <a:pPr algn="l" eaLnBrk="1" hangingPunct="1">
              <a:spcBef>
                <a:spcPct val="100000"/>
              </a:spcBef>
            </a:pPr>
            <a:br>
              <a:rPr lang="zh-CN" altLang="en-US" sz="3200">
                <a:solidFill>
                  <a:schemeClr val="tx1"/>
                </a:solidFill>
                <a:latin typeface="华文行楷" panose="02010800040101010101" pitchFamily="2" charset="-122"/>
                <a:ea typeface="华文行楷" panose="02010800040101010101" pitchFamily="2" charset="-122"/>
              </a:rPr>
            </a:br>
            <a:r>
              <a:rPr lang="en-US" altLang="zh-CN" sz="3200">
                <a:solidFill>
                  <a:schemeClr val="tx1"/>
                </a:solidFill>
                <a:latin typeface="华文行楷" panose="02010800040101010101" pitchFamily="2" charset="-122"/>
                <a:ea typeface="华文行楷" panose="02010800040101010101" pitchFamily="2" charset="-122"/>
              </a:rPr>
              <a:t>1.</a:t>
            </a:r>
            <a:r>
              <a:rPr lang="zh-CN" altLang="en-US" sz="3200">
                <a:solidFill>
                  <a:schemeClr val="tx1"/>
                </a:solidFill>
                <a:latin typeface="华文行楷" panose="02010800040101010101" pitchFamily="2" charset="-122"/>
                <a:ea typeface="华文行楷" panose="02010800040101010101" pitchFamily="2" charset="-122"/>
              </a:rPr>
              <a:t>镜像电流源</a:t>
            </a:r>
            <a:endParaRPr lang="zh-CN" altLang="en-US" sz="3200">
              <a:solidFill>
                <a:schemeClr val="tx1"/>
              </a:solidFill>
              <a:latin typeface="华文行楷" panose="02010800040101010101" pitchFamily="2" charset="-122"/>
              <a:ea typeface="华文行楷" panose="02010800040101010101" pitchFamily="2" charset="-122"/>
            </a:endParaRPr>
          </a:p>
        </p:txBody>
      </p:sp>
      <p:sp>
        <p:nvSpPr>
          <p:cNvPr id="10243" name="Text Box 3"/>
          <p:cNvSpPr txBox="1"/>
          <p:nvPr/>
        </p:nvSpPr>
        <p:spPr>
          <a:xfrm>
            <a:off x="588963" y="2022475"/>
            <a:ext cx="4038600" cy="457200"/>
          </a:xfrm>
          <a:prstGeom prst="rect">
            <a:avLst/>
          </a:prstGeom>
          <a:noFill/>
          <a:ln w="9525">
            <a:noFill/>
          </a:ln>
        </p:spPr>
        <p:txBody>
          <a:bodyPr>
            <a:spAutoFit/>
          </a:bodyPr>
          <a:p>
            <a:r>
              <a:rPr lang="en-US" altLang="x-none" sz="2400" b="1" dirty="0">
                <a:latin typeface="Times New Roman" panose="02020603050405020304" pitchFamily="2" charset="0"/>
              </a:rPr>
              <a:t>T</a:t>
            </a:r>
            <a:r>
              <a:rPr lang="en-US" altLang="x-none" sz="2400" b="1" baseline="-25000" dirty="0">
                <a:latin typeface="Times New Roman" panose="02020603050405020304" pitchFamily="2" charset="0"/>
              </a:rPr>
              <a:t>0  </a:t>
            </a:r>
            <a:r>
              <a:rPr lang="zh-CN" altLang="en-US" sz="2400" b="1" dirty="0">
                <a:latin typeface="Times New Roman" panose="02020603050405020304" pitchFamily="2" charset="0"/>
              </a:rPr>
              <a:t>和 T</a:t>
            </a:r>
            <a:r>
              <a:rPr lang="zh-CN" altLang="en-US" sz="2400" b="1" baseline="-25000" dirty="0">
                <a:latin typeface="Times New Roman" panose="02020603050405020304" pitchFamily="2" charset="0"/>
              </a:rPr>
              <a:t>1 </a:t>
            </a:r>
            <a:r>
              <a:rPr lang="zh-CN" altLang="en-US" sz="2400" b="1" dirty="0">
                <a:latin typeface="Times New Roman" panose="02020603050405020304" pitchFamily="2" charset="0"/>
              </a:rPr>
              <a:t>特性完全相同。</a:t>
            </a:r>
            <a:endParaRPr lang="zh-CN" altLang="en-US" sz="2400" b="1" dirty="0">
              <a:latin typeface="Times New Roman" panose="02020603050405020304" pitchFamily="2" charset="0"/>
            </a:endParaRPr>
          </a:p>
        </p:txBody>
      </p:sp>
      <p:graphicFrame>
        <p:nvGraphicFramePr>
          <p:cNvPr id="10244" name="对象 10243"/>
          <p:cNvGraphicFramePr>
            <a:graphicFrameLocks noChangeAspect="1"/>
          </p:cNvGraphicFramePr>
          <p:nvPr/>
        </p:nvGraphicFramePr>
        <p:xfrm>
          <a:off x="3635375" y="3141663"/>
          <a:ext cx="2967038" cy="488950"/>
        </p:xfrm>
        <a:graphic>
          <a:graphicData uri="http://schemas.openxmlformats.org/presentationml/2006/ole">
            <mc:AlternateContent xmlns:mc="http://schemas.openxmlformats.org/markup-compatibility/2006">
              <mc:Choice xmlns:v="urn:schemas-microsoft-com:vml" Requires="v">
                <p:oleObj spid="_x0000_s3086" name="" r:id="rId1" imgW="1384300" imgH="228600" progId="Equation.3">
                  <p:embed/>
                </p:oleObj>
              </mc:Choice>
              <mc:Fallback>
                <p:oleObj name="" r:id="rId1" imgW="1384300" imgH="228600" progId="Equation.3">
                  <p:embed/>
                  <p:pic>
                    <p:nvPicPr>
                      <p:cNvPr id="0" name="图片 3085"/>
                      <p:cNvPicPr/>
                      <p:nvPr/>
                    </p:nvPicPr>
                    <p:blipFill>
                      <a:blip r:embed="rId2"/>
                      <a:stretch>
                        <a:fillRect/>
                      </a:stretch>
                    </p:blipFill>
                    <p:spPr>
                      <a:xfrm>
                        <a:off x="3635375" y="3141663"/>
                        <a:ext cx="2967038" cy="488950"/>
                      </a:xfrm>
                      <a:prstGeom prst="rect">
                        <a:avLst/>
                      </a:prstGeom>
                      <a:noFill/>
                      <a:ln w="38100">
                        <a:noFill/>
                        <a:miter/>
                      </a:ln>
                    </p:spPr>
                  </p:pic>
                </p:oleObj>
              </mc:Fallback>
            </mc:AlternateContent>
          </a:graphicData>
        </a:graphic>
      </p:graphicFrame>
      <p:graphicFrame>
        <p:nvGraphicFramePr>
          <p:cNvPr id="10245" name="对象 10244"/>
          <p:cNvGraphicFramePr>
            <a:graphicFrameLocks noChangeAspect="1"/>
          </p:cNvGraphicFramePr>
          <p:nvPr/>
        </p:nvGraphicFramePr>
        <p:xfrm>
          <a:off x="3635375" y="4056063"/>
          <a:ext cx="3986213" cy="901700"/>
        </p:xfrm>
        <a:graphic>
          <a:graphicData uri="http://schemas.openxmlformats.org/presentationml/2006/ole">
            <mc:AlternateContent xmlns:mc="http://schemas.openxmlformats.org/markup-compatibility/2006">
              <mc:Choice xmlns:v="urn:schemas-microsoft-com:vml" Requires="v">
                <p:oleObj spid="_x0000_s3087" name="" r:id="rId3" imgW="1854200" imgH="419100" progId="Equation.3">
                  <p:embed/>
                </p:oleObj>
              </mc:Choice>
              <mc:Fallback>
                <p:oleObj name="" r:id="rId3" imgW="1854200" imgH="419100" progId="Equation.3">
                  <p:embed/>
                  <p:pic>
                    <p:nvPicPr>
                      <p:cNvPr id="0" name="图片 3086"/>
                      <p:cNvPicPr/>
                      <p:nvPr/>
                    </p:nvPicPr>
                    <p:blipFill>
                      <a:blip r:embed="rId4"/>
                      <a:stretch>
                        <a:fillRect/>
                      </a:stretch>
                    </p:blipFill>
                    <p:spPr>
                      <a:xfrm>
                        <a:off x="3635375" y="4056063"/>
                        <a:ext cx="3986213" cy="901700"/>
                      </a:xfrm>
                      <a:prstGeom prst="rect">
                        <a:avLst/>
                      </a:prstGeom>
                      <a:noFill/>
                      <a:ln w="38100">
                        <a:noFill/>
                        <a:miter/>
                      </a:ln>
                    </p:spPr>
                  </p:pic>
                </p:oleObj>
              </mc:Fallback>
            </mc:AlternateContent>
          </a:graphicData>
        </a:graphic>
      </p:graphicFrame>
      <p:graphicFrame>
        <p:nvGraphicFramePr>
          <p:cNvPr id="10246" name="对象 10245"/>
          <p:cNvGraphicFramePr>
            <a:graphicFrameLocks noChangeAspect="1"/>
          </p:cNvGraphicFramePr>
          <p:nvPr/>
        </p:nvGraphicFramePr>
        <p:xfrm>
          <a:off x="4333875" y="5767388"/>
          <a:ext cx="2808288" cy="471487"/>
        </p:xfrm>
        <a:graphic>
          <a:graphicData uri="http://schemas.openxmlformats.org/presentationml/2006/ole">
            <mc:AlternateContent xmlns:mc="http://schemas.openxmlformats.org/markup-compatibility/2006">
              <mc:Choice xmlns:v="urn:schemas-microsoft-com:vml" Requires="v">
                <p:oleObj spid="_x0000_s3079" name="" r:id="rId5" imgW="1358900" imgH="228600" progId="Equation.3">
                  <p:embed/>
                </p:oleObj>
              </mc:Choice>
              <mc:Fallback>
                <p:oleObj name="" r:id="rId5" imgW="1358900" imgH="228600" progId="Equation.3">
                  <p:embed/>
                  <p:pic>
                    <p:nvPicPr>
                      <p:cNvPr id="0" name="图片 3078"/>
                      <p:cNvPicPr/>
                      <p:nvPr/>
                    </p:nvPicPr>
                    <p:blipFill>
                      <a:blip r:embed="rId6"/>
                      <a:stretch>
                        <a:fillRect/>
                      </a:stretch>
                    </p:blipFill>
                    <p:spPr>
                      <a:xfrm>
                        <a:off x="4333875" y="5767388"/>
                        <a:ext cx="2808288" cy="4714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10247" name="Text Box 7"/>
          <p:cNvSpPr txBox="1"/>
          <p:nvPr/>
        </p:nvSpPr>
        <p:spPr>
          <a:xfrm>
            <a:off x="446088" y="1446213"/>
            <a:ext cx="8305800" cy="457200"/>
          </a:xfrm>
          <a:prstGeom prst="rect">
            <a:avLst/>
          </a:prstGeom>
          <a:noFill/>
          <a:ln w="9525">
            <a:noFill/>
          </a:ln>
        </p:spPr>
        <p:txBody>
          <a:bodyPr>
            <a:spAutoFit/>
          </a:bodyPr>
          <a:p>
            <a:pPr>
              <a:spcBef>
                <a:spcPct val="50000"/>
              </a:spcBef>
            </a:pPr>
            <a:r>
              <a:rPr lang="zh-CN" altLang="en-US" sz="2400" b="1" dirty="0">
                <a:latin typeface="Arial" panose="020B0604020202020204" pitchFamily="34" charset="0"/>
              </a:rPr>
              <a:t>在电流源电路中充分利用集成运放中晶体管性能的一致性。</a:t>
            </a:r>
            <a:endParaRPr lang="zh-CN" altLang="en-US" sz="2400" b="1" dirty="0">
              <a:latin typeface="Arial" panose="020B0604020202020204" pitchFamily="34" charset="0"/>
            </a:endParaRPr>
          </a:p>
        </p:txBody>
      </p:sp>
      <p:pic>
        <p:nvPicPr>
          <p:cNvPr id="10248" name="Picture 8" descr="Dz040201"/>
          <p:cNvPicPr>
            <a:picLocks noChangeAspect="1"/>
          </p:cNvPicPr>
          <p:nvPr/>
        </p:nvPicPr>
        <p:blipFill>
          <a:blip r:embed="rId7"/>
          <a:stretch>
            <a:fillRect/>
          </a:stretch>
        </p:blipFill>
        <p:spPr>
          <a:xfrm>
            <a:off x="815975" y="2684463"/>
            <a:ext cx="2398713" cy="2590800"/>
          </a:xfrm>
          <a:prstGeom prst="rect">
            <a:avLst/>
          </a:prstGeom>
          <a:noFill/>
          <a:ln w="9525">
            <a:noFill/>
          </a:ln>
        </p:spPr>
      </p:pic>
      <p:sp>
        <p:nvSpPr>
          <p:cNvPr id="10249" name="AutoShape 9"/>
          <p:cNvSpPr/>
          <p:nvPr/>
        </p:nvSpPr>
        <p:spPr>
          <a:xfrm>
            <a:off x="2028825" y="5407025"/>
            <a:ext cx="2022475" cy="838200"/>
          </a:xfrm>
          <a:prstGeom prst="borderCallout1">
            <a:avLst>
              <a:gd name="adj1" fmla="val 13634"/>
              <a:gd name="adj2" fmla="val -3769"/>
              <a:gd name="adj3" fmla="val -88449"/>
              <a:gd name="adj4" fmla="val -19389"/>
            </a:avLst>
          </a:prstGeom>
          <a:solidFill>
            <a:srgbClr val="FFFFCC"/>
          </a:solidFill>
          <a:ln w="19050" cap="flat" cmpd="sng">
            <a:solidFill>
              <a:srgbClr val="FF0000"/>
            </a:solidFill>
            <a:prstDash val="solid"/>
            <a:miter/>
            <a:headEnd type="none" w="med" len="med"/>
            <a:tailEnd type="none" w="med" len="med"/>
          </a:ln>
        </p:spPr>
        <p:txBody>
          <a:bodyPr/>
          <a:p>
            <a:pPr algn="ctr"/>
            <a:r>
              <a:rPr lang="zh-CN" altLang="en-US" sz="2400" b="1" dirty="0">
                <a:latin typeface="Arial" panose="020B0604020202020204" pitchFamily="34" charset="0"/>
              </a:rPr>
              <a:t>电路中有负反馈吗？</a:t>
            </a:r>
            <a:endParaRPr lang="zh-CN" altLang="en-US" sz="2400" b="1" dirty="0">
              <a:latin typeface="Arial" panose="020B0604020202020204" pitchFamily="34" charset="0"/>
            </a:endParaRPr>
          </a:p>
        </p:txBody>
      </p:sp>
      <p:sp>
        <p:nvSpPr>
          <p:cNvPr id="10250" name="AutoShape 10"/>
          <p:cNvSpPr/>
          <p:nvPr/>
        </p:nvSpPr>
        <p:spPr>
          <a:xfrm>
            <a:off x="1654175" y="2608263"/>
            <a:ext cx="1535113" cy="457200"/>
          </a:xfrm>
          <a:prstGeom prst="borderCallout1">
            <a:avLst>
              <a:gd name="adj1" fmla="val 25000"/>
              <a:gd name="adj2" fmla="val -4963"/>
              <a:gd name="adj3" fmla="val 131250"/>
              <a:gd name="adj4" fmla="val -14787"/>
            </a:avLst>
          </a:prstGeom>
          <a:solidFill>
            <a:srgbClr val="FFFFCC"/>
          </a:solidFill>
          <a:ln w="19050" cap="flat" cmpd="sng">
            <a:solidFill>
              <a:srgbClr val="FF0000"/>
            </a:solidFill>
            <a:prstDash val="solid"/>
            <a:miter/>
            <a:headEnd type="none" w="med" len="med"/>
            <a:tailEnd type="none" w="med" len="med"/>
          </a:ln>
        </p:spPr>
        <p:txBody>
          <a:bodyPr/>
          <a:p>
            <a:pPr algn="ctr"/>
            <a:r>
              <a:rPr lang="zh-CN" altLang="en-US" sz="2400" b="1" dirty="0">
                <a:latin typeface="Times New Roman" panose="02020603050405020304" pitchFamily="2" charset="0"/>
              </a:rPr>
              <a:t>基准电流</a:t>
            </a:r>
            <a:endParaRPr lang="zh-CN" altLang="en-US" sz="2400" b="1" dirty="0">
              <a:latin typeface="Times New Roman" panose="02020603050405020304" pitchFamily="2" charset="0"/>
            </a:endParaRPr>
          </a:p>
        </p:txBody>
      </p:sp>
      <p:graphicFrame>
        <p:nvGraphicFramePr>
          <p:cNvPr id="10251" name="对象 10250"/>
          <p:cNvGraphicFramePr>
            <a:graphicFrameLocks noChangeAspect="1"/>
          </p:cNvGraphicFramePr>
          <p:nvPr/>
        </p:nvGraphicFramePr>
        <p:xfrm>
          <a:off x="3622675" y="2608263"/>
          <a:ext cx="2438400" cy="455612"/>
        </p:xfrm>
        <a:graphic>
          <a:graphicData uri="http://schemas.openxmlformats.org/presentationml/2006/ole">
            <mc:AlternateContent xmlns:mc="http://schemas.openxmlformats.org/markup-compatibility/2006">
              <mc:Choice xmlns:v="urn:schemas-microsoft-com:vml" Requires="v">
                <p:oleObj spid="_x0000_s3080" name="" r:id="rId8" imgW="1219200" imgH="228600" progId="Equation.3">
                  <p:embed/>
                </p:oleObj>
              </mc:Choice>
              <mc:Fallback>
                <p:oleObj name="" r:id="rId8" imgW="1219200" imgH="228600" progId="Equation.3">
                  <p:embed/>
                  <p:pic>
                    <p:nvPicPr>
                      <p:cNvPr id="0" name="图片 3079"/>
                      <p:cNvPicPr/>
                      <p:nvPr/>
                    </p:nvPicPr>
                    <p:blipFill>
                      <a:blip r:embed="rId9"/>
                      <a:stretch>
                        <a:fillRect/>
                      </a:stretch>
                    </p:blipFill>
                    <p:spPr>
                      <a:xfrm>
                        <a:off x="3622675" y="2608263"/>
                        <a:ext cx="2438400" cy="4556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0252" name="对象 10251"/>
          <p:cNvGraphicFramePr>
            <a:graphicFrameLocks noChangeAspect="1"/>
          </p:cNvGraphicFramePr>
          <p:nvPr/>
        </p:nvGraphicFramePr>
        <p:xfrm>
          <a:off x="4694238" y="4830763"/>
          <a:ext cx="1801812" cy="849312"/>
        </p:xfrm>
        <a:graphic>
          <a:graphicData uri="http://schemas.openxmlformats.org/presentationml/2006/ole">
            <mc:AlternateContent xmlns:mc="http://schemas.openxmlformats.org/markup-compatibility/2006">
              <mc:Choice xmlns:v="urn:schemas-microsoft-com:vml" Requires="v">
                <p:oleObj spid="_x0000_s3081" name="" r:id="rId10" imgW="889000" imgH="419100" progId="Equation.3">
                  <p:embed/>
                </p:oleObj>
              </mc:Choice>
              <mc:Fallback>
                <p:oleObj name="" r:id="rId10" imgW="889000" imgH="419100" progId="Equation.3">
                  <p:embed/>
                  <p:pic>
                    <p:nvPicPr>
                      <p:cNvPr id="0" name="图片 3080"/>
                      <p:cNvPicPr/>
                      <p:nvPr/>
                    </p:nvPicPr>
                    <p:blipFill>
                      <a:blip r:embed="rId11"/>
                      <a:stretch>
                        <a:fillRect/>
                      </a:stretch>
                    </p:blipFill>
                    <p:spPr>
                      <a:xfrm>
                        <a:off x="4694238" y="4830763"/>
                        <a:ext cx="1801812" cy="84931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0253" name="对象 10252"/>
          <p:cNvGraphicFramePr>
            <a:graphicFrameLocks noChangeAspect="1"/>
          </p:cNvGraphicFramePr>
          <p:nvPr/>
        </p:nvGraphicFramePr>
        <p:xfrm>
          <a:off x="3635375" y="3675063"/>
          <a:ext cx="1824038" cy="488950"/>
        </p:xfrm>
        <a:graphic>
          <a:graphicData uri="http://schemas.openxmlformats.org/presentationml/2006/ole">
            <mc:AlternateContent xmlns:mc="http://schemas.openxmlformats.org/markup-compatibility/2006">
              <mc:Choice xmlns:v="urn:schemas-microsoft-com:vml" Requires="v">
                <p:oleObj spid="_x0000_s3085" name="" r:id="rId12" imgW="850265" imgH="228600" progId="Equation.3">
                  <p:embed/>
                </p:oleObj>
              </mc:Choice>
              <mc:Fallback>
                <p:oleObj name="" r:id="rId12" imgW="850265" imgH="228600" progId="Equation.3">
                  <p:embed/>
                  <p:pic>
                    <p:nvPicPr>
                      <p:cNvPr id="0" name="图片 3084"/>
                      <p:cNvPicPr/>
                      <p:nvPr/>
                    </p:nvPicPr>
                    <p:blipFill>
                      <a:blip r:embed="rId13"/>
                      <a:stretch>
                        <a:fillRect/>
                      </a:stretch>
                    </p:blipFill>
                    <p:spPr>
                      <a:xfrm>
                        <a:off x="3635375" y="3675063"/>
                        <a:ext cx="1824038" cy="488950"/>
                      </a:xfrm>
                      <a:prstGeom prst="rect">
                        <a:avLst/>
                      </a:prstGeom>
                      <a:noFill/>
                      <a:ln w="38100">
                        <a:noFill/>
                        <a:miter/>
                      </a:ln>
                    </p:spPr>
                  </p:pic>
                </p:oleObj>
              </mc:Fallback>
            </mc:AlternateContent>
          </a:graphicData>
        </a:graphic>
      </p:graphicFrame>
      <p:sp>
        <p:nvSpPr>
          <p:cNvPr id="43015" name="标题 43014"/>
          <p:cNvSpPr>
            <a:spLocks noGrp="1"/>
          </p:cNvSpPr>
          <p:nvPr/>
        </p:nvSpPr>
        <p:spPr>
          <a:xfrm>
            <a:off x="446405" y="294640"/>
            <a:ext cx="8001000" cy="609600"/>
          </a:xfrm>
          <a:prstGeom prst="rect">
            <a:avLst/>
          </a:prstGeom>
          <a:noFill/>
          <a:ln w="9525">
            <a:noFill/>
          </a:ln>
        </p:spPr>
        <p:txBody>
          <a:bodyPr anchor="ctr"/>
          <a:lst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spcBef>
                <a:spcPct val="100000"/>
              </a:spcBef>
            </a:pPr>
            <a:r>
              <a:rPr lang="zh-CN" altLang="en-US" sz="3600" dirty="0">
                <a:solidFill>
                  <a:schemeClr val="tx1"/>
                </a:solidFill>
                <a:latin typeface="隶书" panose="02010509060101010101" pitchFamily="1" charset="-122"/>
                <a:ea typeface="隶书" panose="02010509060101010101" pitchFamily="1" charset="-122"/>
              </a:rPr>
              <a:t>集成运放中的电流源电路</a:t>
            </a:r>
            <a:endParaRPr lang="zh-CN" altLang="en-US" sz="3600" dirty="0">
              <a:solidFill>
                <a:schemeClr val="tx1"/>
              </a:solidFill>
              <a:latin typeface="隶书" panose="02010509060101010101" pitchFamily="1" charset="-122"/>
              <a:ea typeface="隶书" panose="020105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wipe(left)">
                                      <p:cBhvr>
                                        <p:cTn id="7" dur="500"/>
                                        <p:tgtEl>
                                          <p:spTgt spid="102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xEl>
                                              <p:charRg st="0" end="17"/>
                                            </p:txEl>
                                          </p:spTgt>
                                        </p:tgtEl>
                                        <p:attrNameLst>
                                          <p:attrName>style.visibility</p:attrName>
                                        </p:attrNameLst>
                                      </p:cBhvr>
                                      <p:to>
                                        <p:strVal val="visible"/>
                                      </p:to>
                                    </p:set>
                                    <p:animEffect transition="in" filter="wipe(left)">
                                      <p:cBhvr>
                                        <p:cTn id="12" dur="500"/>
                                        <p:tgtEl>
                                          <p:spTgt spid="10243">
                                            <p:txEl>
                                              <p:charRg st="0" end="1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2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251"/>
                                        </p:tgtEl>
                                        <p:attrNameLst>
                                          <p:attrName>style.visibility</p:attrName>
                                        </p:attrNameLst>
                                      </p:cBhvr>
                                      <p:to>
                                        <p:strVal val="visible"/>
                                      </p:to>
                                    </p:set>
                                    <p:animEffect transition="in" filter="wipe(left)">
                                      <p:cBhvr>
                                        <p:cTn id="21" dur="500"/>
                                        <p:tgtEl>
                                          <p:spTgt spid="1025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244"/>
                                        </p:tgtEl>
                                        <p:attrNameLst>
                                          <p:attrName>style.visibility</p:attrName>
                                        </p:attrNameLst>
                                      </p:cBhvr>
                                      <p:to>
                                        <p:strVal val="visible"/>
                                      </p:to>
                                    </p:set>
                                    <p:animEffect transition="in" filter="wipe(left)">
                                      <p:cBhvr>
                                        <p:cTn id="26" dur="500"/>
                                        <p:tgtEl>
                                          <p:spTgt spid="102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253"/>
                                        </p:tgtEl>
                                        <p:attrNameLst>
                                          <p:attrName>style.visibility</p:attrName>
                                        </p:attrNameLst>
                                      </p:cBhvr>
                                      <p:to>
                                        <p:strVal val="visible"/>
                                      </p:to>
                                    </p:set>
                                    <p:animEffect transition="in" filter="wipe(left)">
                                      <p:cBhvr>
                                        <p:cTn id="31" dur="500"/>
                                        <p:tgtEl>
                                          <p:spTgt spid="1025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245"/>
                                        </p:tgtEl>
                                        <p:attrNameLst>
                                          <p:attrName>style.visibility</p:attrName>
                                        </p:attrNameLst>
                                      </p:cBhvr>
                                      <p:to>
                                        <p:strVal val="visible"/>
                                      </p:to>
                                    </p:set>
                                    <p:animEffect transition="in" filter="wipe(left)">
                                      <p:cBhvr>
                                        <p:cTn id="36" dur="500"/>
                                        <p:tgtEl>
                                          <p:spTgt spid="1024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252"/>
                                        </p:tgtEl>
                                        <p:attrNameLst>
                                          <p:attrName>style.visibility</p:attrName>
                                        </p:attrNameLst>
                                      </p:cBhvr>
                                      <p:to>
                                        <p:strVal val="visible"/>
                                      </p:to>
                                    </p:set>
                                    <p:animEffect transition="in" filter="wipe(left)">
                                      <p:cBhvr>
                                        <p:cTn id="41" dur="500"/>
                                        <p:tgtEl>
                                          <p:spTgt spid="1025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246"/>
                                        </p:tgtEl>
                                        <p:attrNameLst>
                                          <p:attrName>style.visibility</p:attrName>
                                        </p:attrNameLst>
                                      </p:cBhvr>
                                      <p:to>
                                        <p:strVal val="visible"/>
                                      </p:to>
                                    </p:set>
                                    <p:animEffect transition="in" filter="wipe(left)">
                                      <p:cBhvr>
                                        <p:cTn id="46" dur="500"/>
                                        <p:tgtEl>
                                          <p:spTgt spid="102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0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10249" grpId="0" bldLvl="0" animBg="1"/>
      <p:bldP spid="1025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9" name="标题 44038"/>
          <p:cNvSpPr>
            <a:spLocks noGrp="1"/>
          </p:cNvSpPr>
          <p:nvPr>
            <p:ph type="title"/>
          </p:nvPr>
        </p:nvSpPr>
        <p:spPr>
          <a:xfrm>
            <a:off x="381000" y="609600"/>
            <a:ext cx="8497888" cy="1066800"/>
          </a:xfrm>
        </p:spPr>
        <p:txBody>
          <a:bodyPr anchor="ctr"/>
          <a:p>
            <a:pPr algn="l">
              <a:lnSpc>
                <a:spcPct val="120000"/>
              </a:lnSpc>
            </a:pPr>
            <a:r>
              <a:rPr lang="zh-CN" altLang="en-US" sz="3200">
                <a:solidFill>
                  <a:schemeClr val="tx1"/>
                </a:solidFill>
                <a:latin typeface="华文行楷" panose="02010800040101010101" pitchFamily="2" charset="-122"/>
                <a:ea typeface="华文行楷" panose="02010800040101010101" pitchFamily="2" charset="-122"/>
              </a:rPr>
              <a:t>2. 微电流源</a:t>
            </a:r>
            <a:br>
              <a:rPr lang="zh-CN" altLang="en-US" sz="3600" dirty="0">
                <a:solidFill>
                  <a:schemeClr val="tx1"/>
                </a:solidFill>
                <a:ea typeface="隶书" panose="02010509060101010101" pitchFamily="1" charset="-122"/>
              </a:rPr>
            </a:br>
            <a:r>
              <a:rPr lang="zh-CN" altLang="en-US" sz="2400" dirty="0">
                <a:solidFill>
                  <a:schemeClr val="tx1"/>
                </a:solidFill>
              </a:rPr>
              <a:t>        </a:t>
            </a:r>
            <a:r>
              <a:rPr lang="zh-CN" altLang="en-US" sz="2400" b="1" dirty="0">
                <a:solidFill>
                  <a:schemeClr val="tx1"/>
                </a:solidFill>
              </a:rPr>
              <a:t>要求提供很小的静态电流，又不能用大电阻。</a:t>
            </a:r>
            <a:endParaRPr lang="zh-CN" altLang="en-US" sz="2400" b="1" dirty="0">
              <a:solidFill>
                <a:schemeClr val="tx1"/>
              </a:solidFill>
            </a:endParaRPr>
          </a:p>
        </p:txBody>
      </p:sp>
      <p:graphicFrame>
        <p:nvGraphicFramePr>
          <p:cNvPr id="44040" name="对象 44039"/>
          <p:cNvGraphicFramePr/>
          <p:nvPr/>
        </p:nvGraphicFramePr>
        <p:xfrm>
          <a:off x="3743325" y="1905000"/>
          <a:ext cx="2671763" cy="434975"/>
        </p:xfrm>
        <a:graphic>
          <a:graphicData uri="http://schemas.openxmlformats.org/presentationml/2006/ole">
            <mc:AlternateContent xmlns:mc="http://schemas.openxmlformats.org/markup-compatibility/2006">
              <mc:Choice xmlns:v="urn:schemas-microsoft-com:vml" Requires="v">
                <p:oleObj spid="_x0000_s3086" name="" r:id="rId1" imgW="1397000" imgH="228600" progId="Equation.3">
                  <p:embed/>
                </p:oleObj>
              </mc:Choice>
              <mc:Fallback>
                <p:oleObj name="" r:id="rId1" imgW="1397000" imgH="228600" progId="Equation.3">
                  <p:embed/>
                  <p:pic>
                    <p:nvPicPr>
                      <p:cNvPr id="0" name="图片 3085"/>
                      <p:cNvPicPr/>
                      <p:nvPr/>
                    </p:nvPicPr>
                    <p:blipFill>
                      <a:blip r:embed="rId2"/>
                      <a:stretch>
                        <a:fillRect/>
                      </a:stretch>
                    </p:blipFill>
                    <p:spPr>
                      <a:xfrm>
                        <a:off x="3743325" y="1905000"/>
                        <a:ext cx="2671763" cy="4349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44041" name="对象 44040"/>
          <p:cNvGraphicFramePr/>
          <p:nvPr/>
        </p:nvGraphicFramePr>
        <p:xfrm>
          <a:off x="3930650" y="2438400"/>
          <a:ext cx="4283075" cy="881063"/>
        </p:xfrm>
        <a:graphic>
          <a:graphicData uri="http://schemas.openxmlformats.org/presentationml/2006/ole">
            <mc:AlternateContent xmlns:mc="http://schemas.openxmlformats.org/markup-compatibility/2006">
              <mc:Choice xmlns:v="urn:schemas-microsoft-com:vml" Requires="v">
                <p:oleObj spid="_x0000_s3087" name="" r:id="rId3" imgW="2158365" imgH="444500" progId="Equation.3">
                  <p:embed/>
                </p:oleObj>
              </mc:Choice>
              <mc:Fallback>
                <p:oleObj name="" r:id="rId3" imgW="2158365" imgH="444500" progId="Equation.3">
                  <p:embed/>
                  <p:pic>
                    <p:nvPicPr>
                      <p:cNvPr id="0" name="图片 3086"/>
                      <p:cNvPicPr/>
                      <p:nvPr/>
                    </p:nvPicPr>
                    <p:blipFill>
                      <a:blip r:embed="rId4"/>
                      <a:stretch>
                        <a:fillRect/>
                      </a:stretch>
                    </p:blipFill>
                    <p:spPr>
                      <a:xfrm>
                        <a:off x="3930650" y="2438400"/>
                        <a:ext cx="4283075" cy="881063"/>
                      </a:xfrm>
                      <a:prstGeom prst="rect">
                        <a:avLst/>
                      </a:prstGeom>
                      <a:solidFill>
                        <a:srgbClr val="FFFFCC"/>
                      </a:solidFill>
                      <a:ln w="38100">
                        <a:noFill/>
                        <a:miter/>
                      </a:ln>
                    </p:spPr>
                  </p:pic>
                </p:oleObj>
              </mc:Fallback>
            </mc:AlternateContent>
          </a:graphicData>
        </a:graphic>
      </p:graphicFrame>
      <p:graphicFrame>
        <p:nvGraphicFramePr>
          <p:cNvPr id="44042" name="对象 44041"/>
          <p:cNvGraphicFramePr/>
          <p:nvPr/>
        </p:nvGraphicFramePr>
        <p:xfrm>
          <a:off x="3810000" y="3429000"/>
          <a:ext cx="3305175" cy="757238"/>
        </p:xfrm>
        <a:graphic>
          <a:graphicData uri="http://schemas.openxmlformats.org/presentationml/2006/ole">
            <mc:AlternateContent xmlns:mc="http://schemas.openxmlformats.org/markup-compatibility/2006">
              <mc:Choice xmlns:v="urn:schemas-microsoft-com:vml" Requires="v">
                <p:oleObj spid="_x0000_s3088" name="" r:id="rId5" imgW="1878965" imgH="431800" progId="Equation.3">
                  <p:embed/>
                </p:oleObj>
              </mc:Choice>
              <mc:Fallback>
                <p:oleObj name="" r:id="rId5" imgW="1878965" imgH="431800" progId="Equation.3">
                  <p:embed/>
                  <p:pic>
                    <p:nvPicPr>
                      <p:cNvPr id="0" name="图片 3087"/>
                      <p:cNvPicPr/>
                      <p:nvPr/>
                    </p:nvPicPr>
                    <p:blipFill>
                      <a:blip r:embed="rId6"/>
                      <a:stretch>
                        <a:fillRect/>
                      </a:stretch>
                    </p:blipFill>
                    <p:spPr>
                      <a:xfrm>
                        <a:off x="3810000" y="3429000"/>
                        <a:ext cx="3305175" cy="7572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44043" name="对象 44042"/>
          <p:cNvGraphicFramePr/>
          <p:nvPr/>
        </p:nvGraphicFramePr>
        <p:xfrm>
          <a:off x="3790950" y="4267200"/>
          <a:ext cx="3260725" cy="1204913"/>
        </p:xfrm>
        <a:graphic>
          <a:graphicData uri="http://schemas.openxmlformats.org/presentationml/2006/ole">
            <mc:AlternateContent xmlns:mc="http://schemas.openxmlformats.org/markup-compatibility/2006">
              <mc:Choice xmlns:v="urn:schemas-microsoft-com:vml" Requires="v">
                <p:oleObj spid="_x0000_s3089" name="" r:id="rId7" imgW="1713865" imgH="635000" progId="Equation.3">
                  <p:embed/>
                </p:oleObj>
              </mc:Choice>
              <mc:Fallback>
                <p:oleObj name="" r:id="rId7" imgW="1713865" imgH="635000" progId="Equation.3">
                  <p:embed/>
                  <p:pic>
                    <p:nvPicPr>
                      <p:cNvPr id="0" name="图片 3088"/>
                      <p:cNvPicPr/>
                      <p:nvPr/>
                    </p:nvPicPr>
                    <p:blipFill>
                      <a:blip r:embed="rId8"/>
                      <a:stretch>
                        <a:fillRect/>
                      </a:stretch>
                    </p:blipFill>
                    <p:spPr>
                      <a:xfrm>
                        <a:off x="3790950" y="4267200"/>
                        <a:ext cx="3260725" cy="1204913"/>
                      </a:xfrm>
                      <a:prstGeom prst="rect">
                        <a:avLst/>
                      </a:prstGeom>
                      <a:solidFill>
                        <a:srgbClr val="FFFFCC"/>
                      </a:solidFill>
                      <a:ln w="38100">
                        <a:noFill/>
                        <a:miter/>
                      </a:ln>
                    </p:spPr>
                  </p:pic>
                </p:oleObj>
              </mc:Fallback>
            </mc:AlternateContent>
          </a:graphicData>
        </a:graphic>
      </p:graphicFrame>
      <p:sp>
        <p:nvSpPr>
          <p:cNvPr id="44044" name="文本框 44043"/>
          <p:cNvSpPr txBox="1"/>
          <p:nvPr/>
        </p:nvSpPr>
        <p:spPr>
          <a:xfrm>
            <a:off x="609600" y="5486400"/>
            <a:ext cx="7620000" cy="457200"/>
          </a:xfrm>
          <a:prstGeom prst="rect">
            <a:avLst/>
          </a:prstGeom>
          <a:noFill/>
          <a:ln w="9525">
            <a:noFill/>
          </a:ln>
        </p:spPr>
        <p:txBody>
          <a:bodyPr>
            <a:spAutoFit/>
          </a:bodyPr>
          <a:p>
            <a:pPr eaLnBrk="0" hangingPunct="0">
              <a:spcBef>
                <a:spcPct val="50000"/>
              </a:spcBef>
            </a:pPr>
            <a:r>
              <a:rPr lang="zh-CN" altLang="en-US" b="1" dirty="0">
                <a:latin typeface="Times New Roman" panose="02020603050405020304" pitchFamily="2" charset="0"/>
              </a:rPr>
              <a:t>设计过程很简单，首先确定</a:t>
            </a:r>
            <a:r>
              <a:rPr lang="en-US" altLang="zh-CN" b="1" i="1">
                <a:latin typeface="Times New Roman" panose="02020603050405020304" pitchFamily="2" charset="0"/>
              </a:rPr>
              <a:t>I</a:t>
            </a:r>
            <a:r>
              <a:rPr lang="en-US" altLang="zh-CN" b="1" baseline="-25000">
                <a:latin typeface="Times New Roman" panose="02020603050405020304" pitchFamily="2" charset="0"/>
              </a:rPr>
              <a:t>E0</a:t>
            </a:r>
            <a:r>
              <a:rPr lang="zh-CN" altLang="en-US" b="1">
                <a:latin typeface="Times New Roman" panose="02020603050405020304" pitchFamily="2" charset="0"/>
              </a:rPr>
              <a:t>和</a:t>
            </a:r>
            <a:r>
              <a:rPr lang="en-US" altLang="zh-CN" b="1" i="1">
                <a:latin typeface="Times New Roman" panose="02020603050405020304" pitchFamily="2" charset="0"/>
              </a:rPr>
              <a:t>I</a:t>
            </a:r>
            <a:r>
              <a:rPr lang="en-US" altLang="zh-CN" b="1" baseline="-25000">
                <a:latin typeface="Times New Roman" panose="02020603050405020304" pitchFamily="2" charset="0"/>
              </a:rPr>
              <a:t>E1</a:t>
            </a:r>
            <a:r>
              <a:rPr lang="zh-CN" altLang="en-US" b="1" dirty="0">
                <a:latin typeface="Times New Roman" panose="02020603050405020304" pitchFamily="2" charset="0"/>
              </a:rPr>
              <a:t>，然后选定</a:t>
            </a:r>
            <a:r>
              <a:rPr lang="en-US" altLang="zh-CN" b="1" i="1">
                <a:latin typeface="Times New Roman" panose="02020603050405020304" pitchFamily="2" charset="0"/>
              </a:rPr>
              <a:t>R</a:t>
            </a:r>
            <a:r>
              <a:rPr lang="zh-CN" altLang="en-US" b="1">
                <a:latin typeface="Times New Roman" panose="02020603050405020304" pitchFamily="2" charset="0"/>
              </a:rPr>
              <a:t>和</a:t>
            </a:r>
            <a:r>
              <a:rPr lang="en-US" altLang="zh-CN" b="1" i="1">
                <a:latin typeface="Times New Roman" panose="02020603050405020304" pitchFamily="2" charset="0"/>
              </a:rPr>
              <a:t>R</a:t>
            </a:r>
            <a:r>
              <a:rPr lang="en-US" altLang="zh-CN" b="1" baseline="-25000">
                <a:latin typeface="Times New Roman" panose="02020603050405020304" pitchFamily="2" charset="0"/>
              </a:rPr>
              <a:t>e</a:t>
            </a:r>
            <a:r>
              <a:rPr lang="zh-CN" altLang="en-US" b="1">
                <a:latin typeface="Times New Roman" panose="02020603050405020304" pitchFamily="2" charset="0"/>
              </a:rPr>
              <a:t>。</a:t>
            </a:r>
            <a:endParaRPr lang="zh-CN" altLang="en-US" b="1" baseline="-25000">
              <a:latin typeface="Times New Roman" panose="02020603050405020304" pitchFamily="2" charset="0"/>
            </a:endParaRPr>
          </a:p>
        </p:txBody>
      </p:sp>
      <p:graphicFrame>
        <p:nvGraphicFramePr>
          <p:cNvPr id="44045" name="对象 44044"/>
          <p:cNvGraphicFramePr/>
          <p:nvPr/>
        </p:nvGraphicFramePr>
        <p:xfrm>
          <a:off x="685800" y="1981200"/>
          <a:ext cx="2787650" cy="3200400"/>
        </p:xfrm>
        <a:graphic>
          <a:graphicData uri="http://schemas.openxmlformats.org/presentationml/2006/ole">
            <mc:AlternateContent xmlns:mc="http://schemas.openxmlformats.org/markup-compatibility/2006">
              <mc:Choice xmlns:v="urn:schemas-microsoft-com:vml" Requires="v">
                <p:oleObj spid="_x0000_s3090" name="" r:id="rId9" imgW="8181975" imgH="9401175" progId="MSPhotoEd.3">
                  <p:embed/>
                </p:oleObj>
              </mc:Choice>
              <mc:Fallback>
                <p:oleObj name="" r:id="rId9" imgW="8181975" imgH="9401175" progId="MSPhotoEd.3">
                  <p:embed/>
                  <p:pic>
                    <p:nvPicPr>
                      <p:cNvPr id="0" name="图片 3089"/>
                      <p:cNvPicPr/>
                      <p:nvPr/>
                    </p:nvPicPr>
                    <p:blipFill>
                      <a:blip r:embed="rId10"/>
                      <a:stretch>
                        <a:fillRect/>
                      </a:stretch>
                    </p:blipFill>
                    <p:spPr>
                      <a:xfrm>
                        <a:off x="685800" y="1981200"/>
                        <a:ext cx="2787650" cy="3200400"/>
                      </a:xfrm>
                      <a:prstGeom prst="rect">
                        <a:avLst/>
                      </a:prstGeom>
                      <a:noFill/>
                      <a:ln w="38100">
                        <a:noFill/>
                        <a:miter/>
                      </a:ln>
                    </p:spPr>
                  </p:pic>
                </p:oleObj>
              </mc:Fallback>
            </mc:AlternateContent>
          </a:graphicData>
        </a:graphic>
      </p:graphicFrame>
      <p:sp>
        <p:nvSpPr>
          <p:cNvPr id="44047" name="线形标注 2 44046"/>
          <p:cNvSpPr/>
          <p:nvPr/>
        </p:nvSpPr>
        <p:spPr>
          <a:xfrm>
            <a:off x="7858125" y="4419600"/>
            <a:ext cx="892175" cy="847725"/>
          </a:xfrm>
          <a:prstGeom prst="borderCallout2">
            <a:avLst>
              <a:gd name="adj1" fmla="val 13481"/>
              <a:gd name="adj2" fmla="val -8542"/>
              <a:gd name="adj3" fmla="val 13481"/>
              <a:gd name="adj4" fmla="val -51245"/>
              <a:gd name="adj5" fmla="val -41199"/>
              <a:gd name="adj6" fmla="val -95551"/>
            </a:avLst>
          </a:prstGeom>
          <a:solidFill>
            <a:srgbClr val="66FFFF"/>
          </a:solidFill>
          <a:ln w="9525" cap="flat" cmpd="sng">
            <a:solidFill>
              <a:srgbClr val="FF6600"/>
            </a:solidFill>
            <a:prstDash val="solid"/>
            <a:miter/>
            <a:headEnd type="none" w="med" len="med"/>
            <a:tailEnd type="none" w="med" len="med"/>
          </a:ln>
        </p:spPr>
        <p:txBody>
          <a:bodyPr/>
          <a:p>
            <a:pPr algn="ctr" eaLnBrk="0" hangingPunct="0"/>
            <a:r>
              <a:rPr lang="zh-CN" altLang="en-US" b="1" dirty="0">
                <a:solidFill>
                  <a:srgbClr val="000000"/>
                </a:solidFill>
                <a:latin typeface="Times New Roman" panose="02020603050405020304" pitchFamily="2" charset="0"/>
              </a:rPr>
              <a:t>超越方程</a:t>
            </a:r>
            <a:endParaRPr lang="zh-CN" altLang="en-US" b="1" dirty="0">
              <a:solidFill>
                <a:srgbClr val="000000"/>
              </a:solidFill>
              <a:latin typeface="Times New Roman" panose="02020603050405020304" pitchFamily="2" charset="0"/>
            </a:endParaRPr>
          </a:p>
        </p:txBody>
      </p:sp>
      <p:grpSp>
        <p:nvGrpSpPr>
          <p:cNvPr id="44052" name="组合 44051"/>
          <p:cNvGrpSpPr/>
          <p:nvPr/>
        </p:nvGrpSpPr>
        <p:grpSpPr>
          <a:xfrm>
            <a:off x="2514600" y="4343400"/>
            <a:ext cx="573088" cy="396875"/>
            <a:chOff x="1584" y="2736"/>
            <a:chExt cx="361" cy="250"/>
          </a:xfrm>
        </p:grpSpPr>
        <p:sp>
          <p:nvSpPr>
            <p:cNvPr id="44046" name="矩形 44045"/>
            <p:cNvSpPr/>
            <p:nvPr/>
          </p:nvSpPr>
          <p:spPr>
            <a:xfrm>
              <a:off x="1872" y="2736"/>
              <a:ext cx="73" cy="240"/>
            </a:xfrm>
            <a:prstGeom prst="rect">
              <a:avLst/>
            </a:prstGeom>
            <a:solidFill>
              <a:srgbClr val="FFFFFF"/>
            </a:solidFill>
            <a:ln w="28575" cap="flat" cmpd="sng">
              <a:solidFill>
                <a:srgbClr val="FF3300"/>
              </a:solidFill>
              <a:prstDash val="solid"/>
              <a:miter/>
              <a:headEnd type="none" w="med" len="med"/>
              <a:tailEnd type="none" w="med" len="med"/>
            </a:ln>
          </p:spPr>
          <p:txBody>
            <a:bodyPr/>
            <a:p>
              <a:endParaRPr lang="zh-CN" altLang="en-US"/>
            </a:p>
          </p:txBody>
        </p:sp>
        <p:sp>
          <p:nvSpPr>
            <p:cNvPr id="44051" name="文本框 44050"/>
            <p:cNvSpPr txBox="1"/>
            <p:nvPr/>
          </p:nvSpPr>
          <p:spPr>
            <a:xfrm>
              <a:off x="1584" y="2736"/>
              <a:ext cx="336" cy="250"/>
            </a:xfrm>
            <a:prstGeom prst="rect">
              <a:avLst/>
            </a:prstGeom>
            <a:noFill/>
            <a:ln w="9525">
              <a:noFill/>
            </a:ln>
          </p:spPr>
          <p:txBody>
            <a:bodyPr>
              <a:spAutoFit/>
            </a:bodyPr>
            <a:p>
              <a:pPr>
                <a:spcBef>
                  <a:spcPct val="50000"/>
                </a:spcBef>
              </a:pPr>
              <a:r>
                <a:rPr lang="en-US" altLang="zh-CN" sz="2000" b="1" i="1">
                  <a:solidFill>
                    <a:srgbClr val="FF3300"/>
                  </a:solidFill>
                  <a:latin typeface="Times New Roman" panose="02020603050405020304" pitchFamily="2" charset="0"/>
                </a:rPr>
                <a:t>R</a:t>
              </a:r>
              <a:r>
                <a:rPr lang="en-US" altLang="zh-CN" sz="2000" b="1" baseline="-25000">
                  <a:solidFill>
                    <a:srgbClr val="FF3300"/>
                  </a:solidFill>
                  <a:latin typeface="Times New Roman" panose="02020603050405020304" pitchFamily="2" charset="0"/>
                </a:rPr>
                <a:t>e</a:t>
              </a:r>
              <a:endParaRPr lang="en-US" altLang="zh-CN" sz="2000" b="1">
                <a:solidFill>
                  <a:srgbClr val="FF3300"/>
                </a:solidFill>
                <a:latin typeface="Times New Roman" panose="02020603050405020304"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4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4040"/>
                                        </p:tgtEl>
                                        <p:attrNameLst>
                                          <p:attrName>style.visibility</p:attrName>
                                        </p:attrNameLst>
                                      </p:cBhvr>
                                      <p:to>
                                        <p:strVal val="visible"/>
                                      </p:to>
                                    </p:set>
                                    <p:animEffect transition="in" filter="wipe(left)">
                                      <p:cBhvr>
                                        <p:cTn id="11" dur="500"/>
                                        <p:tgtEl>
                                          <p:spTgt spid="440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4041"/>
                                        </p:tgtEl>
                                        <p:attrNameLst>
                                          <p:attrName>style.visibility</p:attrName>
                                        </p:attrNameLst>
                                      </p:cBhvr>
                                      <p:to>
                                        <p:strVal val="visible"/>
                                      </p:to>
                                    </p:set>
                                    <p:animEffect transition="in" filter="wipe(left)">
                                      <p:cBhvr>
                                        <p:cTn id="16" dur="500"/>
                                        <p:tgtEl>
                                          <p:spTgt spid="440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4042"/>
                                        </p:tgtEl>
                                        <p:attrNameLst>
                                          <p:attrName>style.visibility</p:attrName>
                                        </p:attrNameLst>
                                      </p:cBhvr>
                                      <p:to>
                                        <p:strVal val="visible"/>
                                      </p:to>
                                    </p:set>
                                    <p:animEffect transition="in" filter="wipe(left)">
                                      <p:cBhvr>
                                        <p:cTn id="21" dur="500"/>
                                        <p:tgtEl>
                                          <p:spTgt spid="440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440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4043"/>
                                        </p:tgtEl>
                                        <p:attrNameLst>
                                          <p:attrName>style.visibility</p:attrName>
                                        </p:attrNameLst>
                                      </p:cBhvr>
                                      <p:to>
                                        <p:strVal val="visible"/>
                                      </p:to>
                                    </p:set>
                                    <p:animEffect transition="in" filter="wipe(left)">
                                      <p:cBhvr>
                                        <p:cTn id="30" dur="500"/>
                                        <p:tgtEl>
                                          <p:spTgt spid="440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4044">
                                            <p:txEl>
                                              <p:charRg st="0" end="30"/>
                                            </p:txEl>
                                          </p:spTgt>
                                        </p:tgtEl>
                                        <p:attrNameLst>
                                          <p:attrName>style.visibility</p:attrName>
                                        </p:attrNameLst>
                                      </p:cBhvr>
                                      <p:to>
                                        <p:strVal val="visible"/>
                                      </p:to>
                                    </p:set>
                                    <p:animEffect transition="in" filter="wipe(left)">
                                      <p:cBhvr>
                                        <p:cTn id="35" dur="500"/>
                                        <p:tgtEl>
                                          <p:spTgt spid="44044">
                                            <p:txEl>
                                              <p:charRg st="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4" grpId="0" build="p"/>
      <p:bldP spid="4404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63" name="标题 45062"/>
          <p:cNvSpPr>
            <a:spLocks noGrp="1"/>
          </p:cNvSpPr>
          <p:nvPr>
            <p:ph type="title"/>
          </p:nvPr>
        </p:nvSpPr>
        <p:spPr>
          <a:xfrm>
            <a:off x="609600" y="914400"/>
            <a:ext cx="7772400" cy="568325"/>
          </a:xfrm>
        </p:spPr>
        <p:txBody>
          <a:bodyPr anchor="ctr"/>
          <a:p>
            <a:pPr algn="l">
              <a:lnSpc>
                <a:spcPct val="120000"/>
              </a:lnSpc>
            </a:pPr>
            <a:r>
              <a:rPr lang="zh-CN" altLang="en-US" sz="3200">
                <a:solidFill>
                  <a:schemeClr val="tx1"/>
                </a:solidFill>
                <a:latin typeface="华文行楷" panose="02010800040101010101" pitchFamily="2" charset="-122"/>
                <a:ea typeface="华文行楷" panose="02010800040101010101" pitchFamily="2" charset="-122"/>
              </a:rPr>
              <a:t>3. 多路电流源</a:t>
            </a:r>
            <a:br>
              <a:rPr lang="zh-CN" altLang="en-US" sz="2800" b="1" dirty="0">
                <a:solidFill>
                  <a:schemeClr val="tx1"/>
                </a:solidFill>
                <a:latin typeface="宋体" panose="02010600030101010101" pitchFamily="2" charset="-122"/>
              </a:rPr>
            </a:br>
            <a:r>
              <a:rPr lang="zh-CN" altLang="en-US" sz="2800" b="1" dirty="0">
                <a:solidFill>
                  <a:schemeClr val="tx1"/>
                </a:solidFill>
                <a:latin typeface="宋体" panose="02010600030101010101" pitchFamily="2" charset="-122"/>
              </a:rPr>
              <a:t>（</a:t>
            </a:r>
            <a:r>
              <a:rPr lang="en-US" altLang="zh-CN" sz="2800" b="1" dirty="0">
                <a:solidFill>
                  <a:schemeClr val="tx1"/>
                </a:solidFill>
                <a:latin typeface="宋体" panose="02010600030101010101" pitchFamily="2" charset="-122"/>
              </a:rPr>
              <a:t>1</a:t>
            </a:r>
            <a:r>
              <a:rPr lang="zh-CN" altLang="en-US" sz="2800" b="1" dirty="0">
                <a:solidFill>
                  <a:schemeClr val="tx1"/>
                </a:solidFill>
                <a:latin typeface="宋体" panose="02010600030101010101" pitchFamily="2" charset="-122"/>
              </a:rPr>
              <a:t>）基于比例电流源的多路电流源</a:t>
            </a:r>
            <a:endParaRPr lang="zh-CN" altLang="en-US" sz="2800" b="1" dirty="0">
              <a:solidFill>
                <a:schemeClr val="tx1"/>
              </a:solidFill>
              <a:latin typeface="宋体" panose="02010600030101010101" pitchFamily="2" charset="-122"/>
            </a:endParaRPr>
          </a:p>
        </p:txBody>
      </p:sp>
      <p:sp>
        <p:nvSpPr>
          <p:cNvPr id="45064" name="文本框 45063"/>
          <p:cNvSpPr txBox="1"/>
          <p:nvPr/>
        </p:nvSpPr>
        <p:spPr>
          <a:xfrm>
            <a:off x="914400" y="5181600"/>
            <a:ext cx="6553200" cy="457200"/>
          </a:xfrm>
          <a:prstGeom prst="rect">
            <a:avLst/>
          </a:prstGeom>
          <a:noFill/>
          <a:ln w="9525">
            <a:noFill/>
          </a:ln>
        </p:spPr>
        <p:txBody>
          <a:bodyPr>
            <a:spAutoFit/>
          </a:bodyPr>
          <a:p>
            <a:pPr>
              <a:spcBef>
                <a:spcPct val="50000"/>
              </a:spcBef>
            </a:pPr>
            <a:r>
              <a:rPr lang="zh-CN" altLang="en-US" b="1" dirty="0">
                <a:solidFill>
                  <a:srgbClr val="CC0066"/>
                </a:solidFill>
                <a:latin typeface="Times New Roman" panose="02020603050405020304" pitchFamily="2" charset="0"/>
              </a:rPr>
              <a:t>根据所需静态电流，来选取发射极电阻的数值。</a:t>
            </a:r>
            <a:endParaRPr lang="zh-CN" altLang="en-US" b="1" dirty="0">
              <a:solidFill>
                <a:srgbClr val="CC0066"/>
              </a:solidFill>
              <a:latin typeface="Times New Roman" panose="02020603050405020304" pitchFamily="2" charset="0"/>
            </a:endParaRPr>
          </a:p>
        </p:txBody>
      </p:sp>
      <p:pic>
        <p:nvPicPr>
          <p:cNvPr id="45065" name="图片 45064" descr="Dz040206"/>
          <p:cNvPicPr>
            <a:picLocks noChangeAspect="1"/>
          </p:cNvPicPr>
          <p:nvPr/>
        </p:nvPicPr>
        <p:blipFill>
          <a:blip r:embed="rId1"/>
          <a:stretch>
            <a:fillRect/>
          </a:stretch>
        </p:blipFill>
        <p:spPr>
          <a:xfrm>
            <a:off x="1295400" y="2057400"/>
            <a:ext cx="3930650" cy="2216150"/>
          </a:xfrm>
          <a:prstGeom prst="rect">
            <a:avLst/>
          </a:prstGeom>
          <a:noFill/>
          <a:ln w="9525">
            <a:noFill/>
          </a:ln>
        </p:spPr>
      </p:pic>
      <p:sp>
        <p:nvSpPr>
          <p:cNvPr id="45066" name="文本框 45065"/>
          <p:cNvSpPr txBox="1"/>
          <p:nvPr/>
        </p:nvSpPr>
        <p:spPr>
          <a:xfrm>
            <a:off x="5638800" y="2133600"/>
            <a:ext cx="2667000" cy="2100263"/>
          </a:xfrm>
          <a:prstGeom prst="rect">
            <a:avLst/>
          </a:prstGeom>
          <a:noFill/>
          <a:ln w="9525">
            <a:noFill/>
          </a:ln>
        </p:spPr>
        <p:txBody>
          <a:bodyPr>
            <a:spAutoFit/>
          </a:bodyPr>
          <a:p>
            <a:pPr>
              <a:spcBef>
                <a:spcPct val="50000"/>
              </a:spcBef>
            </a:pPr>
            <a:r>
              <a:rPr lang="en-US" altLang="zh-CN" i="1">
                <a:latin typeface="Times New Roman" panose="02020603050405020304" pitchFamily="2" charset="0"/>
              </a:rPr>
              <a:t>  </a:t>
            </a:r>
            <a:r>
              <a:rPr lang="en-US" altLang="zh-CN" b="1" i="1">
                <a:latin typeface="Times New Roman" panose="02020603050405020304" pitchFamily="2" charset="0"/>
              </a:rPr>
              <a:t>U</a:t>
            </a:r>
            <a:r>
              <a:rPr lang="en-US" altLang="zh-CN" b="1" baseline="-25000">
                <a:latin typeface="Times New Roman" panose="02020603050405020304" pitchFamily="2" charset="0"/>
              </a:rPr>
              <a:t>BE0</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E0</a:t>
            </a:r>
            <a:r>
              <a:rPr lang="en-US" altLang="zh-CN" b="1" i="1">
                <a:latin typeface="Times New Roman" panose="02020603050405020304" pitchFamily="2" charset="0"/>
              </a:rPr>
              <a:t>R</a:t>
            </a:r>
            <a:r>
              <a:rPr lang="en-US" altLang="zh-CN" b="1" baseline="-25000">
                <a:latin typeface="Times New Roman" panose="02020603050405020304" pitchFamily="2" charset="0"/>
              </a:rPr>
              <a:t>e0</a:t>
            </a:r>
            <a:endParaRPr lang="en-US" altLang="zh-CN" b="1" baseline="-25000">
              <a:latin typeface="Times New Roman" panose="02020603050405020304" pitchFamily="2" charset="0"/>
            </a:endParaRPr>
          </a:p>
          <a:p>
            <a:pPr>
              <a:spcBef>
                <a:spcPct val="50000"/>
              </a:spcBef>
            </a:pPr>
            <a:r>
              <a:rPr lang="en-US" altLang="zh-CN" b="1" i="1">
                <a:latin typeface="Times New Roman" panose="02020603050405020304" pitchFamily="2" charset="0"/>
              </a:rPr>
              <a:t>=U</a:t>
            </a:r>
            <a:r>
              <a:rPr lang="en-US" altLang="zh-CN" b="1" baseline="-25000">
                <a:latin typeface="Times New Roman" panose="02020603050405020304" pitchFamily="2" charset="0"/>
              </a:rPr>
              <a:t>BE1</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E1</a:t>
            </a:r>
            <a:r>
              <a:rPr lang="en-US" altLang="zh-CN" b="1" i="1">
                <a:latin typeface="Times New Roman" panose="02020603050405020304" pitchFamily="2" charset="0"/>
              </a:rPr>
              <a:t>R</a:t>
            </a:r>
            <a:r>
              <a:rPr lang="en-US" altLang="zh-CN" b="1" baseline="-25000">
                <a:latin typeface="Times New Roman" panose="02020603050405020304" pitchFamily="2" charset="0"/>
              </a:rPr>
              <a:t>e1</a:t>
            </a:r>
            <a:endParaRPr lang="en-US" altLang="zh-CN" b="1">
              <a:latin typeface="Times New Roman" panose="02020603050405020304" pitchFamily="2" charset="0"/>
            </a:endParaRPr>
          </a:p>
          <a:p>
            <a:pPr>
              <a:spcBef>
                <a:spcPct val="50000"/>
              </a:spcBef>
            </a:pPr>
            <a:r>
              <a:rPr lang="en-US" altLang="zh-CN" b="1" i="1">
                <a:latin typeface="Times New Roman" panose="02020603050405020304" pitchFamily="2" charset="0"/>
              </a:rPr>
              <a:t>=U</a:t>
            </a:r>
            <a:r>
              <a:rPr lang="en-US" altLang="zh-CN" b="1" baseline="-25000">
                <a:latin typeface="Times New Roman" panose="02020603050405020304" pitchFamily="2" charset="0"/>
              </a:rPr>
              <a:t>BE2</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E2</a:t>
            </a:r>
            <a:r>
              <a:rPr lang="en-US" altLang="zh-CN" b="1" i="1">
                <a:latin typeface="Times New Roman" panose="02020603050405020304" pitchFamily="2" charset="0"/>
              </a:rPr>
              <a:t>R</a:t>
            </a:r>
            <a:r>
              <a:rPr lang="en-US" altLang="zh-CN" b="1" baseline="-25000">
                <a:latin typeface="Times New Roman" panose="02020603050405020304" pitchFamily="2" charset="0"/>
              </a:rPr>
              <a:t>e2</a:t>
            </a:r>
            <a:endParaRPr lang="en-US" altLang="zh-CN" b="1">
              <a:latin typeface="Times New Roman" panose="02020603050405020304" pitchFamily="2" charset="0"/>
            </a:endParaRPr>
          </a:p>
          <a:p>
            <a:pPr>
              <a:spcBef>
                <a:spcPct val="50000"/>
              </a:spcBef>
            </a:pPr>
            <a:r>
              <a:rPr lang="en-US" altLang="zh-CN" b="1" i="1">
                <a:latin typeface="Times New Roman" panose="02020603050405020304" pitchFamily="2" charset="0"/>
              </a:rPr>
              <a:t>=U</a:t>
            </a:r>
            <a:r>
              <a:rPr lang="en-US" altLang="zh-CN" b="1" baseline="-25000">
                <a:latin typeface="Times New Roman" panose="02020603050405020304" pitchFamily="2" charset="0"/>
              </a:rPr>
              <a:t>BE3</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E3</a:t>
            </a:r>
            <a:r>
              <a:rPr lang="en-US" altLang="zh-CN" b="1" i="1">
                <a:latin typeface="Times New Roman" panose="02020603050405020304" pitchFamily="2" charset="0"/>
              </a:rPr>
              <a:t>R</a:t>
            </a:r>
            <a:r>
              <a:rPr lang="en-US" altLang="zh-CN" b="1" baseline="-25000">
                <a:latin typeface="Times New Roman" panose="02020603050405020304" pitchFamily="2" charset="0"/>
              </a:rPr>
              <a:t>e4</a:t>
            </a:r>
            <a:endParaRPr lang="en-US" altLang="zh-CN" b="1">
              <a:latin typeface="Times New Roman" panose="02020603050405020304" pitchFamily="2" charset="0"/>
            </a:endParaRPr>
          </a:p>
        </p:txBody>
      </p:sp>
      <p:sp>
        <p:nvSpPr>
          <p:cNvPr id="45067" name="文本框 45066"/>
          <p:cNvSpPr txBox="1"/>
          <p:nvPr/>
        </p:nvSpPr>
        <p:spPr>
          <a:xfrm>
            <a:off x="914400" y="4648200"/>
            <a:ext cx="7391400" cy="457200"/>
          </a:xfrm>
          <a:prstGeom prst="rect">
            <a:avLst/>
          </a:prstGeom>
          <a:noFill/>
          <a:ln w="9525">
            <a:noFill/>
          </a:ln>
        </p:spPr>
        <p:txBody>
          <a:bodyPr>
            <a:spAutoFit/>
          </a:bodyPr>
          <a:p>
            <a:pPr>
              <a:spcBef>
                <a:spcPct val="50000"/>
              </a:spcBef>
            </a:pPr>
            <a:r>
              <a:rPr lang="zh-CN" altLang="en-US" b="1" dirty="0">
                <a:latin typeface="Times New Roman" panose="02020603050405020304" pitchFamily="2" charset="0"/>
              </a:rPr>
              <a:t>因为</a:t>
            </a:r>
            <a:r>
              <a:rPr lang="en-US" altLang="zh-CN" b="1" i="1">
                <a:latin typeface="Times New Roman" panose="02020603050405020304" pitchFamily="2" charset="0"/>
              </a:rPr>
              <a:t>U</a:t>
            </a:r>
            <a:r>
              <a:rPr lang="en-US" altLang="zh-CN" b="1" baseline="-25000">
                <a:latin typeface="Times New Roman" panose="02020603050405020304" pitchFamily="2" charset="0"/>
              </a:rPr>
              <a:t>BE</a:t>
            </a:r>
            <a:r>
              <a:rPr lang="zh-CN" altLang="en-US" b="1" dirty="0">
                <a:latin typeface="Times New Roman" panose="02020603050405020304" pitchFamily="2" charset="0"/>
              </a:rPr>
              <a:t>相差不多，故</a:t>
            </a:r>
            <a:r>
              <a:rPr lang="en-US" altLang="zh-CN" b="1" i="1">
                <a:latin typeface="Times New Roman" panose="02020603050405020304" pitchFamily="2" charset="0"/>
              </a:rPr>
              <a:t>I</a:t>
            </a:r>
            <a:r>
              <a:rPr lang="en-US" altLang="zh-CN" b="1" baseline="-25000">
                <a:latin typeface="Times New Roman" panose="02020603050405020304" pitchFamily="2" charset="0"/>
              </a:rPr>
              <a:t>E0</a:t>
            </a:r>
            <a:r>
              <a:rPr lang="en-US" altLang="zh-CN" b="1" i="1">
                <a:latin typeface="Times New Roman" panose="02020603050405020304" pitchFamily="2" charset="0"/>
              </a:rPr>
              <a:t>R</a:t>
            </a:r>
            <a:r>
              <a:rPr lang="en-US" altLang="zh-CN" b="1" baseline="-25000">
                <a:latin typeface="Times New Roman" panose="02020603050405020304" pitchFamily="2" charset="0"/>
              </a:rPr>
              <a:t>e0</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E1</a:t>
            </a:r>
            <a:r>
              <a:rPr lang="en-US" altLang="zh-CN" b="1" i="1">
                <a:latin typeface="Times New Roman" panose="02020603050405020304" pitchFamily="2" charset="0"/>
              </a:rPr>
              <a:t>R</a:t>
            </a:r>
            <a:r>
              <a:rPr lang="en-US" altLang="zh-CN" b="1" baseline="-25000">
                <a:latin typeface="Times New Roman" panose="02020603050405020304" pitchFamily="2" charset="0"/>
              </a:rPr>
              <a:t>e1 </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E2</a:t>
            </a:r>
            <a:r>
              <a:rPr lang="en-US" altLang="zh-CN" b="1" i="1">
                <a:latin typeface="Times New Roman" panose="02020603050405020304" pitchFamily="2" charset="0"/>
              </a:rPr>
              <a:t>R</a:t>
            </a:r>
            <a:r>
              <a:rPr lang="en-US" altLang="zh-CN" b="1" baseline="-25000">
                <a:latin typeface="Times New Roman" panose="02020603050405020304" pitchFamily="2" charset="0"/>
              </a:rPr>
              <a:t>e2 </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E3</a:t>
            </a:r>
            <a:r>
              <a:rPr lang="en-US" altLang="zh-CN" b="1" i="1">
                <a:latin typeface="Times New Roman" panose="02020603050405020304" pitchFamily="2" charset="0"/>
              </a:rPr>
              <a:t>R</a:t>
            </a:r>
            <a:r>
              <a:rPr lang="en-US" altLang="zh-CN" b="1" baseline="-25000">
                <a:latin typeface="Times New Roman" panose="02020603050405020304" pitchFamily="2" charset="0"/>
              </a:rPr>
              <a:t>e3</a:t>
            </a:r>
            <a:endParaRPr lang="en-US" altLang="zh-CN" b="1" baseline="-25000">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065"/>
                                        </p:tgtEl>
                                        <p:attrNameLst>
                                          <p:attrName>style.visibility</p:attrName>
                                        </p:attrNameLst>
                                      </p:cBhvr>
                                      <p:to>
                                        <p:strVal val="visible"/>
                                      </p:to>
                                    </p:set>
                                    <p:anim calcmode="lin" valueType="num">
                                      <p:cBhvr additive="base">
                                        <p:cTn id="7" dur="500" fill="hold"/>
                                        <p:tgtEl>
                                          <p:spTgt spid="45065"/>
                                        </p:tgtEl>
                                        <p:attrNameLst>
                                          <p:attrName>ppt_x</p:attrName>
                                        </p:attrNameLst>
                                      </p:cBhvr>
                                      <p:tavLst>
                                        <p:tav tm="0">
                                          <p:val>
                                            <p:strVal val="0-#ppt_w/2"/>
                                          </p:val>
                                        </p:tav>
                                        <p:tav tm="100000">
                                          <p:val>
                                            <p:strVal val="#ppt_x"/>
                                          </p:val>
                                        </p:tav>
                                      </p:tavLst>
                                    </p:anim>
                                    <p:anim calcmode="lin" valueType="num">
                                      <p:cBhvr additive="base">
                                        <p:cTn id="8" dur="500" fill="hold"/>
                                        <p:tgtEl>
                                          <p:spTgt spid="450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5066">
                                            <p:txEl>
                                              <p:charRg st="0" end="14"/>
                                            </p:txEl>
                                          </p:spTgt>
                                        </p:tgtEl>
                                        <p:attrNameLst>
                                          <p:attrName>style.visibility</p:attrName>
                                        </p:attrNameLst>
                                      </p:cBhvr>
                                      <p:to>
                                        <p:strVal val="visible"/>
                                      </p:to>
                                    </p:set>
                                    <p:animEffect transition="in" filter="wipe(left)">
                                      <p:cBhvr>
                                        <p:cTn id="13" dur="500"/>
                                        <p:tgtEl>
                                          <p:spTgt spid="45066">
                                            <p:txEl>
                                              <p:charRg st="0" end="1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5066">
                                            <p:txEl>
                                              <p:charRg st="14" end="27"/>
                                            </p:txEl>
                                          </p:spTgt>
                                        </p:tgtEl>
                                        <p:attrNameLst>
                                          <p:attrName>style.visibility</p:attrName>
                                        </p:attrNameLst>
                                      </p:cBhvr>
                                      <p:to>
                                        <p:strVal val="visible"/>
                                      </p:to>
                                    </p:set>
                                    <p:animEffect transition="in" filter="wipe(left)">
                                      <p:cBhvr>
                                        <p:cTn id="18" dur="500"/>
                                        <p:tgtEl>
                                          <p:spTgt spid="45066">
                                            <p:txEl>
                                              <p:charRg st="14" end="2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5066">
                                            <p:txEl>
                                              <p:charRg st="27" end="40"/>
                                            </p:txEl>
                                          </p:spTgt>
                                        </p:tgtEl>
                                        <p:attrNameLst>
                                          <p:attrName>style.visibility</p:attrName>
                                        </p:attrNameLst>
                                      </p:cBhvr>
                                      <p:to>
                                        <p:strVal val="visible"/>
                                      </p:to>
                                    </p:set>
                                    <p:animEffect transition="in" filter="wipe(left)">
                                      <p:cBhvr>
                                        <p:cTn id="23" dur="500"/>
                                        <p:tgtEl>
                                          <p:spTgt spid="45066">
                                            <p:txEl>
                                              <p:charRg st="27" end="4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5066">
                                            <p:txEl>
                                              <p:charRg st="40" end="53"/>
                                            </p:txEl>
                                          </p:spTgt>
                                        </p:tgtEl>
                                        <p:attrNameLst>
                                          <p:attrName>style.visibility</p:attrName>
                                        </p:attrNameLst>
                                      </p:cBhvr>
                                      <p:to>
                                        <p:strVal val="visible"/>
                                      </p:to>
                                    </p:set>
                                    <p:animEffect transition="in" filter="wipe(left)">
                                      <p:cBhvr>
                                        <p:cTn id="28" dur="500"/>
                                        <p:tgtEl>
                                          <p:spTgt spid="45066">
                                            <p:txEl>
                                              <p:charRg st="40" end="5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5067">
                                            <p:txEl>
                                              <p:charRg st="0" end="44"/>
                                            </p:txEl>
                                          </p:spTgt>
                                        </p:tgtEl>
                                        <p:attrNameLst>
                                          <p:attrName>style.visibility</p:attrName>
                                        </p:attrNameLst>
                                      </p:cBhvr>
                                      <p:to>
                                        <p:strVal val="visible"/>
                                      </p:to>
                                    </p:set>
                                    <p:animEffect transition="in" filter="wipe(left)">
                                      <p:cBhvr>
                                        <p:cTn id="33" dur="500"/>
                                        <p:tgtEl>
                                          <p:spTgt spid="45067">
                                            <p:txEl>
                                              <p:charRg st="0" end="4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5064"/>
                                        </p:tgtEl>
                                        <p:attrNameLst>
                                          <p:attrName>style.visibility</p:attrName>
                                        </p:attrNameLst>
                                      </p:cBhvr>
                                      <p:to>
                                        <p:strVal val="visible"/>
                                      </p:to>
                                    </p:set>
                                    <p:animEffect transition="in" filter="wipe(left)">
                                      <p:cBhvr>
                                        <p:cTn id="38"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p:bldP spid="45066" grpId="0" build="p"/>
      <p:bldP spid="4506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7" name="标题 46086"/>
          <p:cNvSpPr>
            <a:spLocks noGrp="1"/>
          </p:cNvSpPr>
          <p:nvPr>
            <p:ph type="title"/>
          </p:nvPr>
        </p:nvSpPr>
        <p:spPr>
          <a:xfrm>
            <a:off x="381000" y="609600"/>
            <a:ext cx="7772400" cy="568325"/>
          </a:xfrm>
        </p:spPr>
        <p:txBody>
          <a:bodyPr anchor="ctr"/>
          <a:p>
            <a:pPr algn="l"/>
            <a:r>
              <a:rPr lang="zh-CN" altLang="en-US" sz="2800" b="1" dirty="0">
                <a:solidFill>
                  <a:schemeClr val="tx1"/>
                </a:solidFill>
                <a:latin typeface="宋体" panose="02010600030101010101" pitchFamily="2" charset="-122"/>
              </a:rPr>
              <a:t>（</a:t>
            </a:r>
            <a:r>
              <a:rPr lang="en-US" altLang="zh-CN" sz="2800" b="1" dirty="0">
                <a:solidFill>
                  <a:schemeClr val="tx1"/>
                </a:solidFill>
                <a:latin typeface="宋体" panose="02010600030101010101" pitchFamily="2" charset="-122"/>
              </a:rPr>
              <a:t>2</a:t>
            </a:r>
            <a:r>
              <a:rPr lang="zh-CN" altLang="en-US" sz="2800" b="1" dirty="0">
                <a:solidFill>
                  <a:schemeClr val="tx1"/>
                </a:solidFill>
                <a:latin typeface="宋体" panose="02010600030101010101" pitchFamily="2" charset="-122"/>
              </a:rPr>
              <a:t>）多集电极管构成的多路电流源</a:t>
            </a:r>
            <a:endParaRPr lang="zh-CN" altLang="en-US" sz="2800" b="1" dirty="0">
              <a:solidFill>
                <a:schemeClr val="tx1"/>
              </a:solidFill>
              <a:latin typeface="宋体" panose="02010600030101010101" pitchFamily="2" charset="-122"/>
            </a:endParaRPr>
          </a:p>
        </p:txBody>
      </p:sp>
      <p:sp>
        <p:nvSpPr>
          <p:cNvPr id="46088" name="文本框 46087"/>
          <p:cNvSpPr txBox="1"/>
          <p:nvPr/>
        </p:nvSpPr>
        <p:spPr>
          <a:xfrm>
            <a:off x="1295400" y="5486400"/>
            <a:ext cx="5867400" cy="457200"/>
          </a:xfrm>
          <a:prstGeom prst="rect">
            <a:avLst/>
          </a:prstGeom>
          <a:noFill/>
          <a:ln w="9525">
            <a:noFill/>
          </a:ln>
        </p:spPr>
        <p:txBody>
          <a:bodyPr>
            <a:spAutoFit/>
          </a:bodyPr>
          <a:p>
            <a:pPr>
              <a:spcBef>
                <a:spcPct val="50000"/>
              </a:spcBef>
            </a:pPr>
            <a:r>
              <a:rPr lang="zh-CN" altLang="en-US" b="1" dirty="0">
                <a:solidFill>
                  <a:srgbClr val="CC0066"/>
                </a:solidFill>
                <a:latin typeface="Times New Roman" panose="02020603050405020304" pitchFamily="2" charset="0"/>
              </a:rPr>
              <a:t>根据所需静态电流，来确定集电结面积。</a:t>
            </a:r>
            <a:endParaRPr lang="zh-CN" altLang="en-US" b="1" dirty="0">
              <a:solidFill>
                <a:srgbClr val="CC0066"/>
              </a:solidFill>
              <a:latin typeface="Times New Roman" panose="02020603050405020304" pitchFamily="2" charset="0"/>
            </a:endParaRPr>
          </a:p>
        </p:txBody>
      </p:sp>
      <p:grpSp>
        <p:nvGrpSpPr>
          <p:cNvPr id="46089" name="组合 46088"/>
          <p:cNvGrpSpPr/>
          <p:nvPr/>
        </p:nvGrpSpPr>
        <p:grpSpPr>
          <a:xfrm>
            <a:off x="4343400" y="1828800"/>
            <a:ext cx="3200400" cy="1362075"/>
            <a:chOff x="2736" y="1152"/>
            <a:chExt cx="2016" cy="858"/>
          </a:xfrm>
        </p:grpSpPr>
        <p:graphicFrame>
          <p:nvGraphicFramePr>
            <p:cNvPr id="46090" name="对象 46089"/>
            <p:cNvGraphicFramePr/>
            <p:nvPr/>
          </p:nvGraphicFramePr>
          <p:xfrm>
            <a:off x="3408" y="1152"/>
            <a:ext cx="1344" cy="858"/>
          </p:xfrm>
          <a:graphic>
            <a:graphicData uri="http://schemas.openxmlformats.org/presentationml/2006/ole">
              <mc:AlternateContent xmlns:mc="http://schemas.openxmlformats.org/markup-compatibility/2006">
                <mc:Choice xmlns:v="urn:schemas-microsoft-com:vml" Requires="v">
                  <p:oleObj spid="_x0000_s3091" name="" r:id="rId1" imgW="7477125" imgH="4772025" progId="MSPhotoEd.3">
                    <p:embed/>
                  </p:oleObj>
                </mc:Choice>
                <mc:Fallback>
                  <p:oleObj name="" r:id="rId1" imgW="7477125" imgH="4772025" progId="MSPhotoEd.3">
                    <p:embed/>
                    <p:pic>
                      <p:nvPicPr>
                        <p:cNvPr id="0" name="图片 3090"/>
                        <p:cNvPicPr/>
                        <p:nvPr/>
                      </p:nvPicPr>
                      <p:blipFill>
                        <a:blip r:embed="rId2"/>
                        <a:stretch>
                          <a:fillRect/>
                        </a:stretch>
                      </p:blipFill>
                      <p:spPr>
                        <a:xfrm>
                          <a:off x="3408" y="1152"/>
                          <a:ext cx="1344" cy="858"/>
                        </a:xfrm>
                        <a:prstGeom prst="rect">
                          <a:avLst/>
                        </a:prstGeom>
                        <a:noFill/>
                        <a:ln w="38100">
                          <a:noFill/>
                          <a:miter/>
                        </a:ln>
                      </p:spPr>
                    </p:pic>
                  </p:oleObj>
                </mc:Fallback>
              </mc:AlternateContent>
            </a:graphicData>
          </a:graphic>
        </p:graphicFrame>
        <p:sp>
          <p:nvSpPr>
            <p:cNvPr id="46091" name="右箭头 46090"/>
            <p:cNvSpPr/>
            <p:nvPr/>
          </p:nvSpPr>
          <p:spPr>
            <a:xfrm>
              <a:off x="2736" y="1536"/>
              <a:ext cx="432" cy="192"/>
            </a:xfrm>
            <a:prstGeom prst="rightArrow">
              <a:avLst>
                <a:gd name="adj1" fmla="val 50000"/>
                <a:gd name="adj2" fmla="val 56250"/>
              </a:avLst>
            </a:prstGeom>
            <a:solidFill>
              <a:srgbClr val="CCFFFF"/>
            </a:solidFill>
            <a:ln w="28575" cap="flat" cmpd="sng">
              <a:solidFill>
                <a:srgbClr val="FF0000"/>
              </a:solidFill>
              <a:prstDash val="solid"/>
              <a:miter/>
              <a:headEnd type="none" w="med" len="med"/>
              <a:tailEnd type="none" w="med" len="med"/>
            </a:ln>
          </p:spPr>
          <p:txBody>
            <a:bodyPr/>
            <a:p>
              <a:endParaRPr lang="zh-CN" altLang="en-US"/>
            </a:p>
          </p:txBody>
        </p:sp>
      </p:grpSp>
      <p:sp>
        <p:nvSpPr>
          <p:cNvPr id="46092" name="文本框 46091"/>
          <p:cNvSpPr txBox="1"/>
          <p:nvPr/>
        </p:nvSpPr>
        <p:spPr>
          <a:xfrm>
            <a:off x="1219200" y="3886200"/>
            <a:ext cx="6553200" cy="457200"/>
          </a:xfrm>
          <a:prstGeom prst="rect">
            <a:avLst/>
          </a:prstGeom>
          <a:noFill/>
          <a:ln w="9525">
            <a:noFill/>
          </a:ln>
        </p:spPr>
        <p:txBody>
          <a:bodyPr>
            <a:spAutoFit/>
          </a:bodyPr>
          <a:p>
            <a:pPr>
              <a:spcBef>
                <a:spcPct val="50000"/>
              </a:spcBef>
            </a:pPr>
            <a:r>
              <a:rPr lang="zh-CN" altLang="en-US" b="1" dirty="0">
                <a:latin typeface="Times New Roman" panose="02020603050405020304" pitchFamily="2" charset="0"/>
              </a:rPr>
              <a:t>设三个集电区的面积分别为</a:t>
            </a:r>
            <a:r>
              <a:rPr lang="en-US" altLang="zh-CN" b="1" i="1">
                <a:latin typeface="Times New Roman" panose="02020603050405020304" pitchFamily="2" charset="0"/>
              </a:rPr>
              <a:t>S</a:t>
            </a:r>
            <a:r>
              <a:rPr lang="en-US" altLang="zh-CN" b="1" baseline="-25000">
                <a:latin typeface="Times New Roman" panose="02020603050405020304" pitchFamily="2" charset="0"/>
              </a:rPr>
              <a:t>0</a:t>
            </a:r>
            <a:r>
              <a:rPr lang="zh-CN" altLang="en-US" b="1">
                <a:latin typeface="Times New Roman" panose="02020603050405020304" pitchFamily="2" charset="0"/>
              </a:rPr>
              <a:t>、</a:t>
            </a:r>
            <a:r>
              <a:rPr lang="en-US" altLang="zh-CN" b="1" i="1">
                <a:latin typeface="Times New Roman" panose="02020603050405020304" pitchFamily="2" charset="0"/>
              </a:rPr>
              <a:t>S</a:t>
            </a:r>
            <a:r>
              <a:rPr lang="en-US" altLang="zh-CN" b="1" baseline="-25000">
                <a:latin typeface="Times New Roman" panose="02020603050405020304" pitchFamily="2" charset="0"/>
              </a:rPr>
              <a:t>1</a:t>
            </a:r>
            <a:r>
              <a:rPr lang="zh-CN" altLang="en-US" b="1">
                <a:latin typeface="Times New Roman" panose="02020603050405020304" pitchFamily="2" charset="0"/>
              </a:rPr>
              <a:t>、</a:t>
            </a:r>
            <a:r>
              <a:rPr lang="en-US" altLang="zh-CN" b="1" i="1">
                <a:latin typeface="Times New Roman" panose="02020603050405020304" pitchFamily="2" charset="0"/>
              </a:rPr>
              <a:t>S</a:t>
            </a:r>
            <a:r>
              <a:rPr lang="en-US" altLang="zh-CN" b="1" baseline="-25000">
                <a:latin typeface="Times New Roman" panose="02020603050405020304" pitchFamily="2" charset="0"/>
              </a:rPr>
              <a:t>2</a:t>
            </a:r>
            <a:r>
              <a:rPr lang="zh-CN" altLang="en-US" b="1" dirty="0">
                <a:latin typeface="Times New Roman" panose="02020603050405020304" pitchFamily="2" charset="0"/>
              </a:rPr>
              <a:t>，则</a:t>
            </a:r>
            <a:endParaRPr lang="zh-CN" altLang="en-US" b="1" dirty="0">
              <a:latin typeface="Times New Roman" panose="02020603050405020304" pitchFamily="2" charset="0"/>
            </a:endParaRPr>
          </a:p>
        </p:txBody>
      </p:sp>
      <p:graphicFrame>
        <p:nvGraphicFramePr>
          <p:cNvPr id="46093" name="对象 46092"/>
          <p:cNvGraphicFramePr/>
          <p:nvPr/>
        </p:nvGraphicFramePr>
        <p:xfrm>
          <a:off x="3200400" y="4495800"/>
          <a:ext cx="2514600" cy="909638"/>
        </p:xfrm>
        <a:graphic>
          <a:graphicData uri="http://schemas.openxmlformats.org/presentationml/2006/ole">
            <mc:AlternateContent xmlns:mc="http://schemas.openxmlformats.org/markup-compatibility/2006">
              <mc:Choice xmlns:v="urn:schemas-microsoft-com:vml" Requires="v">
                <p:oleObj spid="_x0000_s3092" name="" r:id="rId3" imgW="1193165" imgH="431800" progId="Equation.3">
                  <p:embed/>
                </p:oleObj>
              </mc:Choice>
              <mc:Fallback>
                <p:oleObj name="" r:id="rId3" imgW="1193165" imgH="431800" progId="Equation.3">
                  <p:embed/>
                  <p:pic>
                    <p:nvPicPr>
                      <p:cNvPr id="0" name="图片 3091"/>
                      <p:cNvPicPr/>
                      <p:nvPr/>
                    </p:nvPicPr>
                    <p:blipFill>
                      <a:blip r:embed="rId4"/>
                      <a:stretch>
                        <a:fillRect/>
                      </a:stretch>
                    </p:blipFill>
                    <p:spPr>
                      <a:xfrm>
                        <a:off x="3200400" y="4495800"/>
                        <a:ext cx="2514600" cy="909638"/>
                      </a:xfrm>
                      <a:prstGeom prst="rect">
                        <a:avLst/>
                      </a:prstGeom>
                      <a:noFill/>
                      <a:ln w="38100">
                        <a:noFill/>
                        <a:miter/>
                      </a:ln>
                    </p:spPr>
                  </p:pic>
                </p:oleObj>
              </mc:Fallback>
            </mc:AlternateContent>
          </a:graphicData>
        </a:graphic>
      </p:graphicFrame>
      <p:graphicFrame>
        <p:nvGraphicFramePr>
          <p:cNvPr id="46097" name="对象 46096"/>
          <p:cNvGraphicFramePr/>
          <p:nvPr/>
        </p:nvGraphicFramePr>
        <p:xfrm>
          <a:off x="1295400" y="1447800"/>
          <a:ext cx="2522538" cy="2235200"/>
        </p:xfrm>
        <a:graphic>
          <a:graphicData uri="http://schemas.openxmlformats.org/presentationml/2006/ole">
            <mc:AlternateContent xmlns:mc="http://schemas.openxmlformats.org/markup-compatibility/2006">
              <mc:Choice xmlns:v="urn:schemas-microsoft-com:vml" Requires="v">
                <p:oleObj spid="_x0000_s3093" name="" r:id="rId5" imgW="7858125" imgH="6962775" progId="MSPhotoEd.3">
                  <p:embed/>
                </p:oleObj>
              </mc:Choice>
              <mc:Fallback>
                <p:oleObj name="" r:id="rId5" imgW="7858125" imgH="6962775" progId="MSPhotoEd.3">
                  <p:embed/>
                  <p:pic>
                    <p:nvPicPr>
                      <p:cNvPr id="0" name="图片 3092"/>
                      <p:cNvPicPr/>
                      <p:nvPr/>
                    </p:nvPicPr>
                    <p:blipFill>
                      <a:blip r:embed="rId6"/>
                      <a:stretch>
                        <a:fillRect/>
                      </a:stretch>
                    </p:blipFill>
                    <p:spPr>
                      <a:xfrm>
                        <a:off x="1295400" y="1447800"/>
                        <a:ext cx="2522538" cy="2235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097"/>
                                        </p:tgtEl>
                                        <p:attrNameLst>
                                          <p:attrName>style.visibility</p:attrName>
                                        </p:attrNameLst>
                                      </p:cBhvr>
                                      <p:to>
                                        <p:strVal val="visible"/>
                                      </p:to>
                                    </p:set>
                                    <p:animEffect transition="in" filter="dissolve">
                                      <p:cBhvr>
                                        <p:cTn id="7" dur="500"/>
                                        <p:tgtEl>
                                          <p:spTgt spid="460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wipe(left)">
                                      <p:cBhvr>
                                        <p:cTn id="12" dur="500"/>
                                        <p:tgtEl>
                                          <p:spTgt spid="460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92">
                                            <p:txEl>
                                              <p:charRg st="0" end="23"/>
                                            </p:txEl>
                                          </p:spTgt>
                                        </p:tgtEl>
                                        <p:attrNameLst>
                                          <p:attrName>style.visibility</p:attrName>
                                        </p:attrNameLst>
                                      </p:cBhvr>
                                      <p:to>
                                        <p:strVal val="visible"/>
                                      </p:to>
                                    </p:set>
                                    <p:animEffect transition="in" filter="wipe(left)">
                                      <p:cBhvr>
                                        <p:cTn id="17" dur="500"/>
                                        <p:tgtEl>
                                          <p:spTgt spid="46092">
                                            <p:txEl>
                                              <p:charRg st="0" end="2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093"/>
                                        </p:tgtEl>
                                        <p:attrNameLst>
                                          <p:attrName>style.visibility</p:attrName>
                                        </p:attrNameLst>
                                      </p:cBhvr>
                                      <p:to>
                                        <p:strVal val="visible"/>
                                      </p:to>
                                    </p:set>
                                    <p:animEffect transition="in" filter="wipe(left)">
                                      <p:cBhvr>
                                        <p:cTn id="22" dur="500"/>
                                        <p:tgtEl>
                                          <p:spTgt spid="460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088"/>
                                        </p:tgtEl>
                                        <p:attrNameLst>
                                          <p:attrName>style.visibility</p:attrName>
                                        </p:attrNameLst>
                                      </p:cBhvr>
                                      <p:to>
                                        <p:strVal val="visible"/>
                                      </p:to>
                                    </p:set>
                                    <p:animEffect transition="in" filter="wipe(left)">
                                      <p:cBhvr>
                                        <p:cTn id="27" dur="500"/>
                                        <p:tgtEl>
                                          <p:spTgt spid="4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p:bldP spid="4609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11" name="标题 47110"/>
          <p:cNvSpPr>
            <a:spLocks noGrp="1"/>
          </p:cNvSpPr>
          <p:nvPr>
            <p:ph type="title"/>
          </p:nvPr>
        </p:nvSpPr>
        <p:spPr>
          <a:xfrm>
            <a:off x="381000" y="609600"/>
            <a:ext cx="5486400" cy="568325"/>
          </a:xfrm>
        </p:spPr>
        <p:txBody>
          <a:bodyPr anchor="ctr"/>
          <a:p>
            <a:pPr algn="l"/>
            <a:r>
              <a:rPr lang="zh-CN" altLang="en-US" sz="2800" b="1" dirty="0">
                <a:solidFill>
                  <a:schemeClr val="tx1"/>
                </a:solidFill>
                <a:latin typeface="宋体" panose="02010600030101010101" pitchFamily="2" charset="-122"/>
              </a:rPr>
              <a:t>（</a:t>
            </a:r>
            <a:r>
              <a:rPr lang="en-US" altLang="zh-CN" sz="2800" b="1">
                <a:solidFill>
                  <a:schemeClr val="tx1"/>
                </a:solidFill>
                <a:latin typeface="宋体" panose="02010600030101010101" pitchFamily="2" charset="-122"/>
              </a:rPr>
              <a:t>3</a:t>
            </a:r>
            <a:r>
              <a:rPr lang="zh-CN" altLang="en-US" sz="2800" b="1">
                <a:solidFill>
                  <a:schemeClr val="tx1"/>
                </a:solidFill>
                <a:latin typeface="宋体" panose="02010600030101010101" pitchFamily="2" charset="-122"/>
              </a:rPr>
              <a:t>）</a:t>
            </a:r>
            <a:r>
              <a:rPr lang="en-US" altLang="zh-CN" sz="2800" b="1">
                <a:solidFill>
                  <a:schemeClr val="tx1"/>
                </a:solidFill>
              </a:rPr>
              <a:t>MOS</a:t>
            </a:r>
            <a:r>
              <a:rPr lang="zh-CN" altLang="en-US" sz="2800" b="1" dirty="0">
                <a:solidFill>
                  <a:schemeClr val="tx1"/>
                </a:solidFill>
                <a:latin typeface="宋体" panose="02010600030101010101" pitchFamily="2" charset="-122"/>
              </a:rPr>
              <a:t>管多路电流源</a:t>
            </a:r>
            <a:endParaRPr lang="zh-CN" altLang="en-US" sz="2800" b="1" dirty="0">
              <a:solidFill>
                <a:schemeClr val="tx1"/>
              </a:solidFill>
              <a:latin typeface="宋体" panose="02010600030101010101" pitchFamily="2" charset="-122"/>
            </a:endParaRPr>
          </a:p>
        </p:txBody>
      </p:sp>
      <p:sp>
        <p:nvSpPr>
          <p:cNvPr id="47112" name="文本框 47111"/>
          <p:cNvSpPr txBox="1"/>
          <p:nvPr/>
        </p:nvSpPr>
        <p:spPr>
          <a:xfrm>
            <a:off x="1667510" y="5410200"/>
            <a:ext cx="5486400" cy="398780"/>
          </a:xfrm>
          <a:prstGeom prst="rect">
            <a:avLst/>
          </a:prstGeom>
          <a:noFill/>
          <a:ln w="9525">
            <a:noFill/>
          </a:ln>
        </p:spPr>
        <p:txBody>
          <a:bodyPr>
            <a:spAutoFit/>
          </a:bodyPr>
          <a:p>
            <a:pPr>
              <a:spcBef>
                <a:spcPct val="50000"/>
              </a:spcBef>
            </a:pPr>
            <a:r>
              <a:rPr lang="zh-CN" altLang="en-US" sz="2000" b="1" dirty="0">
                <a:solidFill>
                  <a:srgbClr val="CC0066"/>
                </a:solidFill>
                <a:latin typeface="Times New Roman" panose="02020603050405020304" pitchFamily="2" charset="0"/>
              </a:rPr>
              <a:t>根据所需静态电流，来确定沟道尺寸。</a:t>
            </a:r>
            <a:endParaRPr lang="zh-CN" altLang="en-US" sz="2000" b="1" dirty="0">
              <a:solidFill>
                <a:srgbClr val="CC0066"/>
              </a:solidFill>
              <a:latin typeface="Times New Roman" panose="02020603050405020304" pitchFamily="2" charset="0"/>
            </a:endParaRPr>
          </a:p>
        </p:txBody>
      </p:sp>
      <p:pic>
        <p:nvPicPr>
          <p:cNvPr id="47113" name="图片 47112" descr="Dz040208"/>
          <p:cNvPicPr>
            <a:picLocks noChangeAspect="1"/>
          </p:cNvPicPr>
          <p:nvPr/>
        </p:nvPicPr>
        <p:blipFill>
          <a:blip r:embed="rId1"/>
          <a:stretch>
            <a:fillRect/>
          </a:stretch>
        </p:blipFill>
        <p:spPr>
          <a:xfrm>
            <a:off x="990600" y="1524000"/>
            <a:ext cx="4495800" cy="2120900"/>
          </a:xfrm>
          <a:prstGeom prst="rect">
            <a:avLst/>
          </a:prstGeom>
          <a:noFill/>
          <a:ln w="9525">
            <a:noFill/>
          </a:ln>
        </p:spPr>
      </p:pic>
      <p:sp>
        <p:nvSpPr>
          <p:cNvPr id="47114" name="文本框 47113"/>
          <p:cNvSpPr txBox="1"/>
          <p:nvPr/>
        </p:nvSpPr>
        <p:spPr>
          <a:xfrm>
            <a:off x="5867400" y="1828800"/>
            <a:ext cx="2924175" cy="1198880"/>
          </a:xfrm>
          <a:prstGeom prst="rect">
            <a:avLst/>
          </a:prstGeom>
          <a:noFill/>
          <a:ln w="9525">
            <a:noFill/>
          </a:ln>
        </p:spPr>
        <p:txBody>
          <a:bodyPr wrap="square">
            <a:spAutoFit/>
          </a:bodyPr>
          <a:p>
            <a:pPr>
              <a:spcBef>
                <a:spcPct val="50000"/>
              </a:spcBef>
            </a:pPr>
            <a:r>
              <a:rPr lang="en-US" altLang="zh-CN" b="1" dirty="0">
                <a:latin typeface="Times New Roman" panose="02020603050405020304" pitchFamily="2" charset="0"/>
              </a:rPr>
              <a:t>    </a:t>
            </a:r>
            <a:r>
              <a:rPr lang="en-US" altLang="zh-CN" sz="2400" b="1" dirty="0">
                <a:latin typeface="Times New Roman" panose="02020603050405020304" pitchFamily="2" charset="0"/>
              </a:rPr>
              <a:t>MOS</a:t>
            </a:r>
            <a:r>
              <a:rPr lang="zh-CN" altLang="en-US" sz="2400" b="1" dirty="0">
                <a:latin typeface="Times New Roman" panose="02020603050405020304" pitchFamily="2" charset="0"/>
              </a:rPr>
              <a:t>管的漏极电流正比于沟道的宽长比。</a:t>
            </a:r>
            <a:endParaRPr lang="zh-CN" altLang="en-US" sz="2400" b="1" dirty="0">
              <a:latin typeface="Times New Roman" panose="02020603050405020304" pitchFamily="2" charset="0"/>
            </a:endParaRPr>
          </a:p>
        </p:txBody>
      </p:sp>
      <p:sp>
        <p:nvSpPr>
          <p:cNvPr id="47115" name="文本框 47114"/>
          <p:cNvSpPr txBox="1"/>
          <p:nvPr/>
        </p:nvSpPr>
        <p:spPr>
          <a:xfrm>
            <a:off x="914400" y="3733800"/>
            <a:ext cx="7543800" cy="398780"/>
          </a:xfrm>
          <a:prstGeom prst="rect">
            <a:avLst/>
          </a:prstGeom>
          <a:noFill/>
          <a:ln w="9525">
            <a:noFill/>
          </a:ln>
        </p:spPr>
        <p:txBody>
          <a:bodyPr>
            <a:spAutoFit/>
          </a:bodyPr>
          <a:p>
            <a:pPr>
              <a:spcBef>
                <a:spcPct val="50000"/>
              </a:spcBef>
            </a:pPr>
            <a:r>
              <a:rPr lang="en-US" altLang="zh-CN" b="1" dirty="0">
                <a:latin typeface="Times New Roman" panose="02020603050405020304" pitchFamily="2" charset="0"/>
              </a:rPr>
              <a:t>   </a:t>
            </a:r>
            <a:r>
              <a:rPr lang="en-US" altLang="zh-CN" sz="2000" b="1" dirty="0">
                <a:latin typeface="Times New Roman" panose="02020603050405020304" pitchFamily="2" charset="0"/>
              </a:rPr>
              <a:t> </a:t>
            </a:r>
            <a:r>
              <a:rPr lang="zh-CN" altLang="en-US" sz="2000" b="1" dirty="0">
                <a:latin typeface="Times New Roman" panose="02020603050405020304" pitchFamily="2" charset="0"/>
              </a:rPr>
              <a:t>设宽长比</a:t>
            </a:r>
            <a:r>
              <a:rPr lang="en-US" altLang="zh-CN" sz="2000" b="1" i="1">
                <a:latin typeface="Times New Roman" panose="02020603050405020304" pitchFamily="2" charset="0"/>
              </a:rPr>
              <a:t>W</a:t>
            </a:r>
            <a:r>
              <a:rPr lang="en-US" altLang="zh-CN" sz="2000" b="1">
                <a:latin typeface="Times New Roman" panose="02020603050405020304" pitchFamily="2" charset="0"/>
              </a:rPr>
              <a:t>/</a:t>
            </a:r>
            <a:r>
              <a:rPr lang="en-US" altLang="zh-CN" sz="2000" b="1" i="1">
                <a:latin typeface="Times New Roman" panose="02020603050405020304" pitchFamily="2" charset="0"/>
              </a:rPr>
              <a:t>L</a:t>
            </a:r>
            <a:r>
              <a:rPr lang="en-US" altLang="zh-CN" sz="2000" b="1">
                <a:latin typeface="Times New Roman" panose="02020603050405020304" pitchFamily="2" charset="0"/>
              </a:rPr>
              <a:t>=</a:t>
            </a:r>
            <a:r>
              <a:rPr lang="en-US" altLang="zh-CN" sz="2000" b="1" i="1">
                <a:latin typeface="Times New Roman" panose="02020603050405020304" pitchFamily="2" charset="0"/>
              </a:rPr>
              <a:t>S</a:t>
            </a:r>
            <a:r>
              <a:rPr lang="zh-CN" altLang="en-US" sz="2000" b="1">
                <a:latin typeface="Times New Roman" panose="02020603050405020304" pitchFamily="2" charset="0"/>
              </a:rPr>
              <a:t>，且</a:t>
            </a:r>
            <a:r>
              <a:rPr lang="en-US" altLang="zh-CN" sz="2000" b="1">
                <a:latin typeface="Times New Roman" panose="02020603050405020304" pitchFamily="2" charset="0"/>
              </a:rPr>
              <a:t>T</a:t>
            </a:r>
            <a:r>
              <a:rPr lang="en-US" altLang="zh-CN" sz="2000" b="1" baseline="-25000">
                <a:latin typeface="Times New Roman" panose="02020603050405020304" pitchFamily="2" charset="0"/>
              </a:rPr>
              <a:t>0</a:t>
            </a:r>
            <a:r>
              <a:rPr lang="zh-CN" altLang="en-US" sz="2000" b="1">
                <a:latin typeface="Times New Roman" panose="02020603050405020304" pitchFamily="2" charset="0"/>
              </a:rPr>
              <a:t>～</a:t>
            </a:r>
            <a:r>
              <a:rPr lang="en-US" altLang="zh-CN" sz="2000" b="1">
                <a:latin typeface="Times New Roman" panose="02020603050405020304" pitchFamily="2" charset="0"/>
              </a:rPr>
              <a:t>T</a:t>
            </a:r>
            <a:r>
              <a:rPr lang="en-US" altLang="zh-CN" sz="2000" b="1" baseline="-25000">
                <a:latin typeface="Times New Roman" panose="02020603050405020304" pitchFamily="2" charset="0"/>
              </a:rPr>
              <a:t>3</a:t>
            </a:r>
            <a:r>
              <a:rPr lang="zh-CN" altLang="en-US" sz="2000" b="1" dirty="0">
                <a:latin typeface="Times New Roman" panose="02020603050405020304" pitchFamily="2" charset="0"/>
              </a:rPr>
              <a:t>的宽长比分别为</a:t>
            </a:r>
            <a:r>
              <a:rPr lang="en-US" altLang="zh-CN" sz="2000" b="1" i="1">
                <a:latin typeface="Times New Roman" panose="02020603050405020304" pitchFamily="2" charset="0"/>
              </a:rPr>
              <a:t>S</a:t>
            </a:r>
            <a:r>
              <a:rPr lang="en-US" altLang="zh-CN" sz="2000" b="1" baseline="-25000">
                <a:latin typeface="Times New Roman" panose="02020603050405020304" pitchFamily="2" charset="0"/>
              </a:rPr>
              <a:t>0</a:t>
            </a:r>
            <a:r>
              <a:rPr lang="zh-CN" altLang="en-US" sz="2000" b="1">
                <a:latin typeface="Times New Roman" panose="02020603050405020304" pitchFamily="2" charset="0"/>
              </a:rPr>
              <a:t>、</a:t>
            </a:r>
            <a:r>
              <a:rPr lang="en-US" altLang="zh-CN" sz="2000" b="1" i="1">
                <a:latin typeface="Times New Roman" panose="02020603050405020304" pitchFamily="2" charset="0"/>
              </a:rPr>
              <a:t>S</a:t>
            </a:r>
            <a:r>
              <a:rPr lang="en-US" altLang="zh-CN" sz="2000" b="1" baseline="-25000">
                <a:latin typeface="Times New Roman" panose="02020603050405020304" pitchFamily="2" charset="0"/>
              </a:rPr>
              <a:t>1</a:t>
            </a:r>
            <a:r>
              <a:rPr lang="zh-CN" altLang="en-US" sz="2000" b="1">
                <a:latin typeface="Times New Roman" panose="02020603050405020304" pitchFamily="2" charset="0"/>
              </a:rPr>
              <a:t>、</a:t>
            </a:r>
            <a:r>
              <a:rPr lang="en-US" altLang="zh-CN" sz="2000" b="1" i="1">
                <a:latin typeface="Times New Roman" panose="02020603050405020304" pitchFamily="2" charset="0"/>
              </a:rPr>
              <a:t>S</a:t>
            </a:r>
            <a:r>
              <a:rPr lang="en-US" altLang="zh-CN" sz="2000" b="1" baseline="-25000">
                <a:latin typeface="Times New Roman" panose="02020603050405020304" pitchFamily="2" charset="0"/>
              </a:rPr>
              <a:t>2</a:t>
            </a:r>
            <a:r>
              <a:rPr lang="zh-CN" altLang="en-US" sz="2000" b="1">
                <a:latin typeface="Times New Roman" panose="02020603050405020304" pitchFamily="2" charset="0"/>
              </a:rPr>
              <a:t>、</a:t>
            </a:r>
            <a:r>
              <a:rPr lang="en-US" altLang="zh-CN" sz="2000" b="1" i="1">
                <a:latin typeface="Times New Roman" panose="02020603050405020304" pitchFamily="2" charset="0"/>
              </a:rPr>
              <a:t>S</a:t>
            </a:r>
            <a:r>
              <a:rPr lang="en-US" altLang="zh-CN" sz="2000" b="1" baseline="-25000">
                <a:latin typeface="Times New Roman" panose="02020603050405020304" pitchFamily="2" charset="0"/>
              </a:rPr>
              <a:t>3</a:t>
            </a:r>
            <a:r>
              <a:rPr lang="zh-CN" altLang="en-US" sz="2000" b="1">
                <a:latin typeface="Times New Roman" panose="02020603050405020304" pitchFamily="2" charset="0"/>
              </a:rPr>
              <a:t>，则</a:t>
            </a:r>
            <a:endParaRPr lang="zh-CN" altLang="en-US" sz="2000">
              <a:latin typeface="Times New Roman" panose="02020603050405020304" pitchFamily="2" charset="0"/>
            </a:endParaRPr>
          </a:p>
        </p:txBody>
      </p:sp>
      <p:graphicFrame>
        <p:nvGraphicFramePr>
          <p:cNvPr id="47116" name="对象 47115"/>
          <p:cNvGraphicFramePr/>
          <p:nvPr/>
        </p:nvGraphicFramePr>
        <p:xfrm>
          <a:off x="2743200" y="4343400"/>
          <a:ext cx="3825875" cy="909638"/>
        </p:xfrm>
        <a:graphic>
          <a:graphicData uri="http://schemas.openxmlformats.org/presentationml/2006/ole">
            <mc:AlternateContent xmlns:mc="http://schemas.openxmlformats.org/markup-compatibility/2006">
              <mc:Choice xmlns:v="urn:schemas-microsoft-com:vml" Requires="v">
                <p:oleObj spid="_x0000_s3094" name="" r:id="rId2" imgW="1815465" imgH="431800" progId="Equation.3">
                  <p:embed/>
                </p:oleObj>
              </mc:Choice>
              <mc:Fallback>
                <p:oleObj name="" r:id="rId2" imgW="1815465" imgH="431800" progId="Equation.3">
                  <p:embed/>
                  <p:pic>
                    <p:nvPicPr>
                      <p:cNvPr id="0" name="图片 3093"/>
                      <p:cNvPicPr/>
                      <p:nvPr/>
                    </p:nvPicPr>
                    <p:blipFill>
                      <a:blip r:embed="rId3"/>
                      <a:stretch>
                        <a:fillRect/>
                      </a:stretch>
                    </p:blipFill>
                    <p:spPr>
                      <a:xfrm>
                        <a:off x="2743200" y="4343400"/>
                        <a:ext cx="3825875" cy="909638"/>
                      </a:xfrm>
                      <a:prstGeom prst="rect">
                        <a:avLst/>
                      </a:prstGeom>
                      <a:noFill/>
                      <a:ln w="38100">
                        <a:noFill/>
                        <a:miter/>
                      </a:ln>
                    </p:spPr>
                  </p:pic>
                </p:oleObj>
              </mc:Fallback>
            </mc:AlternateContent>
          </a:graphicData>
        </a:graphic>
      </p:graphicFrame>
      <p:sp>
        <p:nvSpPr>
          <p:cNvPr id="47117" name="线形标注 1 47116"/>
          <p:cNvSpPr/>
          <p:nvPr/>
        </p:nvSpPr>
        <p:spPr>
          <a:xfrm>
            <a:off x="2133600" y="1295400"/>
            <a:ext cx="1535113" cy="457200"/>
          </a:xfrm>
          <a:prstGeom prst="borderCallout1">
            <a:avLst>
              <a:gd name="adj1" fmla="val 25000"/>
              <a:gd name="adj2" fmla="val -4963"/>
              <a:gd name="adj3" fmla="val 130208"/>
              <a:gd name="adj4" fmla="val -47259"/>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b="1" dirty="0">
                <a:latin typeface="Times New Roman" panose="02020603050405020304" pitchFamily="2" charset="0"/>
              </a:rPr>
              <a:t>基准电流</a:t>
            </a:r>
            <a:endParaRPr lang="zh-CN" altLang="en-US" b="1">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wipe(left)">
                                      <p:cBhvr>
                                        <p:cTn id="7" dur="500"/>
                                        <p:tgtEl>
                                          <p:spTgt spid="471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71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114">
                                            <p:txEl>
                                              <p:charRg st="0" end="24"/>
                                            </p:txEl>
                                          </p:spTgt>
                                        </p:tgtEl>
                                        <p:attrNameLst>
                                          <p:attrName>style.visibility</p:attrName>
                                        </p:attrNameLst>
                                      </p:cBhvr>
                                      <p:to>
                                        <p:strVal val="visible"/>
                                      </p:to>
                                    </p:set>
                                    <p:animEffect transition="in" filter="wipe(left)">
                                      <p:cBhvr>
                                        <p:cTn id="16" dur="500"/>
                                        <p:tgtEl>
                                          <p:spTgt spid="47114">
                                            <p:txEl>
                                              <p:charRg st="0" end="2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7115">
                                            <p:txEl>
                                              <p:charRg st="0" end="41"/>
                                            </p:txEl>
                                          </p:spTgt>
                                        </p:tgtEl>
                                        <p:attrNameLst>
                                          <p:attrName>style.visibility</p:attrName>
                                        </p:attrNameLst>
                                      </p:cBhvr>
                                      <p:to>
                                        <p:strVal val="visible"/>
                                      </p:to>
                                    </p:set>
                                    <p:animEffect transition="in" filter="wipe(left)">
                                      <p:cBhvr>
                                        <p:cTn id="21" dur="500"/>
                                        <p:tgtEl>
                                          <p:spTgt spid="47115">
                                            <p:txEl>
                                              <p:charRg st="0" end="4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7116"/>
                                        </p:tgtEl>
                                        <p:attrNameLst>
                                          <p:attrName>style.visibility</p:attrName>
                                        </p:attrNameLst>
                                      </p:cBhvr>
                                      <p:to>
                                        <p:strVal val="visible"/>
                                      </p:to>
                                    </p:set>
                                    <p:animEffect transition="in" filter="wipe(left)">
                                      <p:cBhvr>
                                        <p:cTn id="26" dur="500"/>
                                        <p:tgtEl>
                                          <p:spTgt spid="471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7112"/>
                                        </p:tgtEl>
                                        <p:attrNameLst>
                                          <p:attrName>style.visibility</p:attrName>
                                        </p:attrNameLst>
                                      </p:cBhvr>
                                      <p:to>
                                        <p:strVal val="visible"/>
                                      </p:to>
                                    </p:set>
                                    <p:animEffect transition="in" filter="wipe(left)">
                                      <p:cBhvr>
                                        <p:cTn id="31" dur="500"/>
                                        <p:tgtEl>
                                          <p:spTgt spid="47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2" grpId="0"/>
      <p:bldP spid="47114" grpId="0" build="p"/>
      <p:bldP spid="47115" grpId="0" build="p"/>
      <p:bldP spid="4711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a:xfrm>
            <a:off x="323850" y="908050"/>
            <a:ext cx="4398963" cy="533400"/>
          </a:xfrm>
        </p:spPr>
        <p:txBody>
          <a:bodyPr wrap="square" anchor="ctr"/>
          <a:lstStyle/>
          <a:p>
            <a:pPr algn="l" eaLnBrk="1" hangingPunct="1"/>
            <a:r>
              <a:rPr lang="en-US" altLang="zh-CN" sz="3600" dirty="0">
                <a:latin typeface="华文行楷" panose="02010800040101010101" pitchFamily="2" charset="-122"/>
                <a:ea typeface="华文行楷" panose="02010800040101010101" pitchFamily="2" charset="-122"/>
              </a:rPr>
              <a:t>1</a:t>
            </a:r>
            <a:r>
              <a:rPr lang="zh-CN" altLang="en-US" sz="3600" dirty="0">
                <a:latin typeface="华文行楷" panose="02010800040101010101" pitchFamily="2" charset="-122"/>
                <a:ea typeface="华文行楷" panose="02010800040101010101" pitchFamily="2" charset="-122"/>
              </a:rPr>
              <a:t>、直接耦合</a:t>
            </a:r>
            <a:endParaRPr lang="zh-CN" altLang="en-US" sz="3600" dirty="0">
              <a:latin typeface="华文行楷" panose="02010800040101010101" pitchFamily="2" charset="-122"/>
              <a:ea typeface="华文行楷" panose="02010800040101010101" pitchFamily="2" charset="-122"/>
            </a:endParaRPr>
          </a:p>
        </p:txBody>
      </p:sp>
      <p:graphicFrame>
        <p:nvGraphicFramePr>
          <p:cNvPr id="6146" name="Object 3"/>
          <p:cNvGraphicFramePr/>
          <p:nvPr/>
        </p:nvGraphicFramePr>
        <p:xfrm>
          <a:off x="990600" y="1676400"/>
          <a:ext cx="3879850" cy="2728913"/>
        </p:xfrm>
        <a:graphic>
          <a:graphicData uri="http://schemas.openxmlformats.org/presentationml/2006/ole">
            <mc:AlternateContent xmlns:mc="http://schemas.openxmlformats.org/markup-compatibility/2006">
              <mc:Choice xmlns:v="urn:schemas-microsoft-com:vml" Requires="v">
                <p:oleObj spid="_x0000_s1025" name="" r:id="rId1" imgW="12525375" imgH="8810625" progId="">
                  <p:embed/>
                </p:oleObj>
              </mc:Choice>
              <mc:Fallback>
                <p:oleObj name="" r:id="rId1" imgW="12525375" imgH="8810625" progId="">
                  <p:embed/>
                  <p:pic>
                    <p:nvPicPr>
                      <p:cNvPr id="0" name="图片 1024"/>
                      <p:cNvPicPr/>
                      <p:nvPr/>
                    </p:nvPicPr>
                    <p:blipFill>
                      <a:blip r:embed="rId2"/>
                      <a:stretch>
                        <a:fillRect/>
                      </a:stretch>
                    </p:blipFill>
                    <p:spPr>
                      <a:xfrm>
                        <a:off x="990600" y="1676400"/>
                        <a:ext cx="3879850" cy="2728913"/>
                      </a:xfrm>
                      <a:prstGeom prst="rect">
                        <a:avLst/>
                      </a:prstGeom>
                      <a:noFill/>
                      <a:ln w="38100">
                        <a:noFill/>
                      </a:ln>
                    </p:spPr>
                  </p:pic>
                </p:oleObj>
              </mc:Fallback>
            </mc:AlternateContent>
          </a:graphicData>
        </a:graphic>
      </p:graphicFrame>
      <p:sp>
        <p:nvSpPr>
          <p:cNvPr id="6148" name="Line 4"/>
          <p:cNvSpPr/>
          <p:nvPr/>
        </p:nvSpPr>
        <p:spPr>
          <a:xfrm>
            <a:off x="3352800" y="1600200"/>
            <a:ext cx="0" cy="2895600"/>
          </a:xfrm>
          <a:prstGeom prst="line">
            <a:avLst/>
          </a:prstGeom>
          <a:ln w="19050" cap="flat" cmpd="sng">
            <a:solidFill>
              <a:srgbClr val="FF3300"/>
            </a:solidFill>
            <a:prstDash val="lgDashDot"/>
            <a:round/>
            <a:headEnd type="none" w="med" len="med"/>
            <a:tailEnd type="none" w="med" len="med"/>
          </a:ln>
        </p:spPr>
      </p:sp>
      <p:sp>
        <p:nvSpPr>
          <p:cNvPr id="6149" name="AutoShape 5"/>
          <p:cNvSpPr/>
          <p:nvPr/>
        </p:nvSpPr>
        <p:spPr>
          <a:xfrm>
            <a:off x="4859338" y="1341438"/>
            <a:ext cx="4044950" cy="838200"/>
          </a:xfrm>
          <a:prstGeom prst="borderCallout1">
            <a:avLst>
              <a:gd name="adj1" fmla="val 13634"/>
              <a:gd name="adj2" fmla="val -1884"/>
              <a:gd name="adj3" fmla="val 104546"/>
              <a:gd name="adj4" fmla="val -45056"/>
            </a:avLst>
          </a:prstGeom>
          <a:solidFill>
            <a:srgbClr val="66FFFF"/>
          </a:solidFill>
          <a:ln w="19050" cap="flat" cmpd="sng">
            <a:solidFill>
              <a:srgbClr val="FF3300"/>
            </a:solidFill>
            <a:prstDash val="solid"/>
            <a:miter/>
            <a:headEnd type="none" w="med" len="med"/>
            <a:tailEnd type="none" w="med" len="med"/>
          </a:ln>
        </p:spPr>
        <p:txBody>
          <a:bodyPr anchor="t"/>
          <a:lstStyle/>
          <a:p>
            <a:r>
              <a:rPr lang="zh-CN" altLang="en-US" sz="2400" b="1" dirty="0">
                <a:latin typeface="Times New Roman" panose="02020603050405020304" pitchFamily="2" charset="0"/>
                <a:ea typeface="宋体" panose="02010600030101010101" pitchFamily="2" charset="-122"/>
              </a:rPr>
              <a:t>既是第一级的集电极电阻，又是第二级的基极电阻</a:t>
            </a:r>
            <a:endParaRPr lang="zh-CN" altLang="en-US" sz="2400" b="1" dirty="0">
              <a:latin typeface="Times New Roman" panose="02020603050405020304" pitchFamily="2" charset="0"/>
              <a:ea typeface="宋体" panose="02010600030101010101" pitchFamily="2" charset="-122"/>
            </a:endParaRPr>
          </a:p>
        </p:txBody>
      </p:sp>
      <p:sp>
        <p:nvSpPr>
          <p:cNvPr id="6150" name="Text Box 6"/>
          <p:cNvSpPr txBox="1"/>
          <p:nvPr/>
        </p:nvSpPr>
        <p:spPr>
          <a:xfrm>
            <a:off x="5003800" y="2349500"/>
            <a:ext cx="3863975" cy="1187450"/>
          </a:xfrm>
          <a:prstGeom prst="rect">
            <a:avLst/>
          </a:prstGeom>
          <a:noFill/>
          <a:ln w="9525">
            <a:noFill/>
          </a:ln>
        </p:spPr>
        <p:txBody>
          <a:bodyPr anchor="t">
            <a:spAutoFit/>
          </a:bodyPr>
          <a:lstStyle/>
          <a:p>
            <a:pPr>
              <a:spcBef>
                <a:spcPct val="50000"/>
              </a:spcBef>
            </a:pPr>
            <a:r>
              <a:rPr lang="en-US" altLang="x-none" sz="2400" dirty="0">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能够放大变化缓慢的信号，便于集成化， </a:t>
            </a:r>
            <a:r>
              <a:rPr lang="en-US" altLang="x-none" sz="2400" b="1" i="1" dirty="0">
                <a:solidFill>
                  <a:srgbClr val="A50021"/>
                </a:solidFill>
                <a:latin typeface="Times New Roman" panose="02020603050405020304" pitchFamily="2" charset="0"/>
                <a:ea typeface="宋体" panose="02010600030101010101" pitchFamily="2" charset="-122"/>
              </a:rPr>
              <a:t>Q</a:t>
            </a:r>
            <a:r>
              <a:rPr lang="zh-CN" altLang="en-US" sz="2400" b="1" dirty="0">
                <a:solidFill>
                  <a:srgbClr val="A50021"/>
                </a:solidFill>
                <a:latin typeface="Times New Roman" panose="02020603050405020304" pitchFamily="2" charset="0"/>
                <a:ea typeface="宋体" panose="02010600030101010101" pitchFamily="2" charset="-122"/>
              </a:rPr>
              <a:t>点相互影响，存在零点漂移现象。</a:t>
            </a:r>
            <a:endParaRPr lang="zh-CN" altLang="en-US" sz="2400" b="1" dirty="0">
              <a:solidFill>
                <a:srgbClr val="A50021"/>
              </a:solidFill>
              <a:latin typeface="Times New Roman" panose="02020603050405020304" pitchFamily="2" charset="0"/>
              <a:ea typeface="宋体" panose="02010600030101010101" pitchFamily="2" charset="-122"/>
            </a:endParaRPr>
          </a:p>
        </p:txBody>
      </p:sp>
      <p:sp>
        <p:nvSpPr>
          <p:cNvPr id="6151" name="Text Box 7"/>
          <p:cNvSpPr txBox="1"/>
          <p:nvPr/>
        </p:nvSpPr>
        <p:spPr>
          <a:xfrm>
            <a:off x="755650" y="5229225"/>
            <a:ext cx="8137525" cy="822325"/>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当输入信号为零时，前级由温度变化所引起的电流、电位的变化会逐级放大。</a:t>
            </a:r>
            <a:endParaRPr lang="zh-CN" altLang="en-US" sz="2400" b="1" dirty="0">
              <a:latin typeface="Times New Roman" panose="02020603050405020304" pitchFamily="2" charset="0"/>
              <a:ea typeface="宋体" panose="02010600030101010101" pitchFamily="2" charset="-122"/>
            </a:endParaRPr>
          </a:p>
        </p:txBody>
      </p:sp>
      <p:grpSp>
        <p:nvGrpSpPr>
          <p:cNvPr id="6152" name="Group 8"/>
          <p:cNvGrpSpPr/>
          <p:nvPr/>
        </p:nvGrpSpPr>
        <p:grpSpPr>
          <a:xfrm>
            <a:off x="1524000" y="4267200"/>
            <a:ext cx="3124200" cy="457200"/>
            <a:chOff x="0" y="0"/>
            <a:chExt cx="1968" cy="288"/>
          </a:xfrm>
        </p:grpSpPr>
        <p:sp>
          <p:nvSpPr>
            <p:cNvPr id="2" name="Text Box 9"/>
            <p:cNvSpPr txBox="1"/>
            <p:nvPr/>
          </p:nvSpPr>
          <p:spPr>
            <a:xfrm>
              <a:off x="1200" y="0"/>
              <a:ext cx="768"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第二级</a:t>
              </a:r>
              <a:endParaRPr lang="zh-CN" altLang="en-US" sz="2400" b="1" dirty="0">
                <a:latin typeface="Times New Roman" panose="02020603050405020304" pitchFamily="2" charset="0"/>
                <a:ea typeface="宋体" panose="02010600030101010101" pitchFamily="2" charset="-122"/>
              </a:endParaRPr>
            </a:p>
          </p:txBody>
        </p:sp>
        <p:sp>
          <p:nvSpPr>
            <p:cNvPr id="6153" name="Text Box 10"/>
            <p:cNvSpPr txBox="1"/>
            <p:nvPr/>
          </p:nvSpPr>
          <p:spPr>
            <a:xfrm>
              <a:off x="0" y="0"/>
              <a:ext cx="768"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第一级</a:t>
              </a:r>
              <a:endParaRPr lang="zh-CN" altLang="en-US" sz="2400" b="1" dirty="0">
                <a:latin typeface="Times New Roman" panose="02020603050405020304" pitchFamily="2" charset="0"/>
                <a:ea typeface="宋体" panose="02010600030101010101" pitchFamily="2" charset="-122"/>
              </a:endParaRPr>
            </a:p>
          </p:txBody>
        </p:sp>
      </p:grpSp>
      <p:sp>
        <p:nvSpPr>
          <p:cNvPr id="6155" name="AutoShape 16"/>
          <p:cNvSpPr/>
          <p:nvPr/>
        </p:nvSpPr>
        <p:spPr>
          <a:xfrm>
            <a:off x="395288" y="4724400"/>
            <a:ext cx="1993900" cy="498475"/>
          </a:xfrm>
          <a:prstGeom prst="borderCallout2">
            <a:avLst>
              <a:gd name="adj1" fmla="val 22931"/>
              <a:gd name="adj2" fmla="val 103819"/>
              <a:gd name="adj3" fmla="val 22931"/>
              <a:gd name="adj4" fmla="val 111861"/>
              <a:gd name="adj5" fmla="val -225157"/>
              <a:gd name="adj6" fmla="val 120463"/>
            </a:avLst>
          </a:prstGeom>
          <a:solidFill>
            <a:srgbClr val="66FFFF"/>
          </a:solidFill>
          <a:ln w="19050" cap="flat" cmpd="sng">
            <a:solidFill>
              <a:srgbClr val="FF3300"/>
            </a:solidFill>
            <a:prstDash val="solid"/>
            <a:miter/>
            <a:headEnd type="none" w="med" len="med"/>
            <a:tailEnd type="none" w="med" len="med"/>
          </a:ln>
        </p:spPr>
        <p:txBody>
          <a:bodyPr anchor="t"/>
          <a:lstStyle/>
          <a:p>
            <a:pPr algn="ctr" eaLnBrk="0" hangingPunct="0"/>
            <a:r>
              <a:rPr lang="en-US" altLang="x-none" sz="2400" b="1" i="1" dirty="0">
                <a:latin typeface="Times New Roman" panose="02020603050405020304" pitchFamily="2" charset="0"/>
                <a:ea typeface="宋体" panose="02010600030101010101" pitchFamily="2" charset="-122"/>
              </a:rPr>
              <a:t>Q</a:t>
            </a:r>
            <a:r>
              <a:rPr lang="en-US" altLang="x-none" sz="2400" b="1" baseline="-25000" dirty="0">
                <a:latin typeface="Times New Roman" panose="02020603050405020304" pitchFamily="2" charset="0"/>
                <a:ea typeface="宋体" panose="02010600030101010101" pitchFamily="2" charset="-122"/>
              </a:rPr>
              <a:t>1</a:t>
            </a:r>
            <a:r>
              <a:rPr lang="zh-CN" altLang="en-US" sz="2400" b="1" dirty="0">
                <a:latin typeface="Times New Roman" panose="02020603050405020304" pitchFamily="2" charset="0"/>
                <a:ea typeface="宋体" panose="02010600030101010101" pitchFamily="2" charset="-122"/>
              </a:rPr>
              <a:t>合适吗？</a:t>
            </a:r>
            <a:endParaRPr lang="zh-CN" altLang="en-US" sz="2400" b="1" dirty="0">
              <a:latin typeface="Times New Roman" panose="02020603050405020304" pitchFamily="2" charset="0"/>
              <a:ea typeface="宋体" panose="02010600030101010101" pitchFamily="2" charset="-122"/>
            </a:endParaRPr>
          </a:p>
        </p:txBody>
      </p:sp>
      <p:sp>
        <p:nvSpPr>
          <p:cNvPr id="6156" name="AutoShape 17"/>
          <p:cNvSpPr/>
          <p:nvPr/>
        </p:nvSpPr>
        <p:spPr>
          <a:xfrm>
            <a:off x="611188" y="1557338"/>
            <a:ext cx="1003300" cy="835025"/>
          </a:xfrm>
          <a:prstGeom prst="borderCallout1">
            <a:avLst>
              <a:gd name="adj1" fmla="val 13690"/>
              <a:gd name="adj2" fmla="val 107597"/>
              <a:gd name="adj3" fmla="val 153991"/>
              <a:gd name="adj4" fmla="val 264241"/>
            </a:avLst>
          </a:prstGeom>
          <a:solidFill>
            <a:srgbClr val="66FFFF"/>
          </a:solidFill>
          <a:ln w="19050" cap="flat" cmpd="sng">
            <a:solidFill>
              <a:srgbClr val="FF00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直接连接</a:t>
            </a:r>
            <a:endParaRPr lang="zh-CN" altLang="en-US" sz="2400" b="1" dirty="0">
              <a:latin typeface="Times New Roman" panose="02020603050405020304" pitchFamily="2" charset="0"/>
              <a:ea typeface="宋体" panose="02010600030101010101" pitchFamily="2" charset="-122"/>
            </a:endParaRPr>
          </a:p>
        </p:txBody>
      </p:sp>
      <p:grpSp>
        <p:nvGrpSpPr>
          <p:cNvPr id="6157" name="Group 18"/>
          <p:cNvGrpSpPr/>
          <p:nvPr/>
        </p:nvGrpSpPr>
        <p:grpSpPr>
          <a:xfrm>
            <a:off x="5181600" y="3500438"/>
            <a:ext cx="3278188" cy="1519237"/>
            <a:chOff x="0" y="0"/>
            <a:chExt cx="2065" cy="957"/>
          </a:xfrm>
        </p:grpSpPr>
        <p:sp>
          <p:nvSpPr>
            <p:cNvPr id="3" name="AutoShape 19"/>
            <p:cNvSpPr/>
            <p:nvPr/>
          </p:nvSpPr>
          <p:spPr>
            <a:xfrm>
              <a:off x="0" y="195"/>
              <a:ext cx="1515" cy="762"/>
            </a:xfrm>
            <a:prstGeom prst="borderCallout1">
              <a:avLst>
                <a:gd name="adj1" fmla="val 9449"/>
                <a:gd name="adj2" fmla="val 103167"/>
                <a:gd name="adj3" fmla="val -25593"/>
                <a:gd name="adj4" fmla="val 111023"/>
              </a:avLst>
            </a:prstGeom>
            <a:solidFill>
              <a:srgbClr val="66FFFF"/>
            </a:solidFill>
            <a:ln w="19050" cap="flat" cmpd="sng">
              <a:solidFill>
                <a:schemeClr val="tx2"/>
              </a:solidFill>
              <a:prstDash val="solid"/>
              <a:miter/>
              <a:headEnd type="none" w="med" len="med"/>
              <a:tailEnd type="none" w="med" len="med"/>
            </a:ln>
          </p:spPr>
          <p:txBody>
            <a:bodyPr anchor="t"/>
            <a:lstStyle/>
            <a:p>
              <a:r>
                <a:rPr lang="zh-CN" altLang="en-US" sz="2400" b="1" dirty="0">
                  <a:latin typeface="Times New Roman" panose="02020603050405020304" pitchFamily="2" charset="0"/>
                  <a:ea typeface="宋体" panose="02010600030101010101" pitchFamily="2" charset="-122"/>
                </a:rPr>
                <a:t>输入为零，输出产生变化的现象称为零点漂移</a:t>
              </a:r>
              <a:endParaRPr lang="zh-CN" altLang="en-US" sz="2400" b="1" dirty="0">
                <a:latin typeface="Times New Roman" panose="02020603050405020304" pitchFamily="2" charset="0"/>
                <a:ea typeface="宋体" panose="02010600030101010101" pitchFamily="2" charset="-122"/>
              </a:endParaRPr>
            </a:p>
          </p:txBody>
        </p:sp>
        <p:sp>
          <p:nvSpPr>
            <p:cNvPr id="6158" name="Line 20"/>
            <p:cNvSpPr/>
            <p:nvPr/>
          </p:nvSpPr>
          <p:spPr>
            <a:xfrm>
              <a:off x="931" y="0"/>
              <a:ext cx="1134" cy="0"/>
            </a:xfrm>
            <a:prstGeom prst="line">
              <a:avLst/>
            </a:prstGeom>
            <a:ln w="28575" cap="flat" cmpd="sng">
              <a:solidFill>
                <a:schemeClr val="tx2"/>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up)">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wipe(left)">
                                      <p:cBhvr>
                                        <p:cTn id="12" dur="500"/>
                                        <p:tgtEl>
                                          <p:spTgt spid="61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6156"/>
                                        </p:tgtEl>
                                        <p:attrNameLst>
                                          <p:attrName>style.visibility</p:attrName>
                                        </p:attrNameLst>
                                      </p:cBhvr>
                                      <p:to>
                                        <p:strVal val="visible"/>
                                      </p:to>
                                    </p:set>
                                    <p:animEffect transition="in" filter="wipe(right)">
                                      <p:cBhvr>
                                        <p:cTn id="17" dur="500"/>
                                        <p:tgtEl>
                                          <p:spTgt spid="615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1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150">
                                            <p:txEl>
                                              <p:pRg st="0" end="0"/>
                                            </p:txEl>
                                          </p:spTgt>
                                        </p:tgtEl>
                                        <p:attrNameLst>
                                          <p:attrName>style.visibility</p:attrName>
                                        </p:attrNameLst>
                                      </p:cBhvr>
                                      <p:to>
                                        <p:strVal val="visible"/>
                                      </p:to>
                                    </p:set>
                                    <p:animEffect transition="in" filter="wipe(left)">
                                      <p:cBhvr>
                                        <p:cTn id="26" dur="500"/>
                                        <p:tgtEl>
                                          <p:spTgt spid="615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157"/>
                                        </p:tgtEl>
                                        <p:attrNameLst>
                                          <p:attrName>style.visibility</p:attrName>
                                        </p:attrNameLst>
                                      </p:cBhvr>
                                      <p:to>
                                        <p:strVal val="visible"/>
                                      </p:to>
                                    </p:set>
                                    <p:animEffect transition="in" filter="wipe(up)">
                                      <p:cBhvr>
                                        <p:cTn id="31" dur="500"/>
                                        <p:tgtEl>
                                          <p:spTgt spid="61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151">
                                            <p:txEl>
                                              <p:pRg st="0" end="0"/>
                                            </p:txEl>
                                          </p:spTgt>
                                        </p:tgtEl>
                                        <p:attrNameLst>
                                          <p:attrName>style.visibility</p:attrName>
                                        </p:attrNameLst>
                                      </p:cBhvr>
                                      <p:to>
                                        <p:strVal val="visible"/>
                                      </p:to>
                                    </p:set>
                                    <p:animEffect transition="in" filter="wipe(left)">
                                      <p:cBhvr>
                                        <p:cTn id="36" dur="500"/>
                                        <p:tgtEl>
                                          <p:spTgt spid="615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6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build="p"/>
      <p:bldP spid="6151" grpId="0" build="p"/>
      <p:bldP spid="6155" grpId="0" animBg="1"/>
      <p:bldP spid="61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5" name="标题 48134"/>
          <p:cNvSpPr>
            <a:spLocks noGrp="1"/>
          </p:cNvSpPr>
          <p:nvPr>
            <p:ph type="title"/>
          </p:nvPr>
        </p:nvSpPr>
        <p:spPr>
          <a:xfrm>
            <a:off x="533400" y="838200"/>
            <a:ext cx="7772400" cy="914400"/>
          </a:xfrm>
        </p:spPr>
        <p:txBody>
          <a:bodyPr anchor="ctr"/>
          <a:p>
            <a:pPr algn="l">
              <a:lnSpc>
                <a:spcPct val="120000"/>
              </a:lnSpc>
            </a:pPr>
            <a:r>
              <a:rPr lang="en-US" altLang="zh-CN" sz="3200" b="1">
                <a:solidFill>
                  <a:srgbClr val="000000"/>
                </a:solidFill>
              </a:rPr>
              <a:t>4.</a:t>
            </a:r>
            <a:r>
              <a:rPr lang="en-US" altLang="zh-CN" sz="3200" b="1" dirty="0">
                <a:solidFill>
                  <a:srgbClr val="000000"/>
                </a:solidFill>
                <a:latin typeface="宋体" panose="02010600030101010101" pitchFamily="2" charset="-122"/>
              </a:rPr>
              <a:t> </a:t>
            </a:r>
            <a:r>
              <a:rPr lang="zh-CN" altLang="en-US" sz="3200" b="1" dirty="0">
                <a:solidFill>
                  <a:srgbClr val="000000"/>
                </a:solidFill>
                <a:latin typeface="宋体" panose="02010600030101010101" pitchFamily="2" charset="-122"/>
              </a:rPr>
              <a:t>有源负载</a:t>
            </a:r>
            <a:r>
              <a:rPr lang="zh-CN" altLang="en-US" sz="2800" b="1" dirty="0">
                <a:solidFill>
                  <a:srgbClr val="000000"/>
                </a:solidFill>
                <a:effectLst>
                  <a:outerShdw blurRad="38100" dist="38100" dir="2700000">
                    <a:srgbClr val="C0C0C0"/>
                  </a:outerShdw>
                </a:effectLst>
              </a:rPr>
              <a:t>      </a:t>
            </a:r>
            <a:br>
              <a:rPr lang="zh-CN" altLang="en-US" sz="2800" b="1" dirty="0">
                <a:solidFill>
                  <a:srgbClr val="000000"/>
                </a:solidFill>
                <a:effectLst>
                  <a:outerShdw blurRad="38100" dist="38100" dir="2700000">
                    <a:srgbClr val="C0C0C0"/>
                  </a:outerShdw>
                </a:effectLst>
              </a:rPr>
            </a:br>
            <a:r>
              <a:rPr lang="zh-CN" altLang="en-US" sz="2800" b="1" dirty="0">
                <a:solidFill>
                  <a:srgbClr val="000000"/>
                </a:solidFill>
                <a:effectLst>
                  <a:outerShdw blurRad="38100" dist="38100" dir="2700000">
                    <a:srgbClr val="C0C0C0"/>
                  </a:outerShdw>
                </a:effectLst>
              </a:rPr>
              <a:t>（</a:t>
            </a:r>
            <a:r>
              <a:rPr lang="en-US" altLang="zh-CN" sz="2800" b="1" dirty="0">
                <a:solidFill>
                  <a:srgbClr val="000000"/>
                </a:solidFill>
              </a:rPr>
              <a:t>1</a:t>
            </a:r>
            <a:r>
              <a:rPr lang="zh-CN" altLang="en-US" sz="2800" b="1" dirty="0">
                <a:solidFill>
                  <a:srgbClr val="000000"/>
                </a:solidFill>
              </a:rPr>
              <a:t>）用于共射放大电路</a:t>
            </a:r>
            <a:endParaRPr lang="zh-CN" altLang="en-US" sz="2800" b="1" dirty="0">
              <a:solidFill>
                <a:srgbClr val="000000"/>
              </a:solidFill>
            </a:endParaRPr>
          </a:p>
        </p:txBody>
      </p:sp>
      <p:pic>
        <p:nvPicPr>
          <p:cNvPr id="48136" name="图片 48135" descr="Dz040210"/>
          <p:cNvPicPr>
            <a:picLocks noChangeAspect="1"/>
          </p:cNvPicPr>
          <p:nvPr/>
        </p:nvPicPr>
        <p:blipFill>
          <a:blip r:embed="rId1"/>
          <a:srcRect r="55882" b="10847"/>
          <a:stretch>
            <a:fillRect/>
          </a:stretch>
        </p:blipFill>
        <p:spPr>
          <a:xfrm>
            <a:off x="5029200" y="1447800"/>
            <a:ext cx="3276600" cy="2730500"/>
          </a:xfrm>
          <a:prstGeom prst="rect">
            <a:avLst/>
          </a:prstGeom>
          <a:noFill/>
          <a:ln w="9525">
            <a:noFill/>
          </a:ln>
        </p:spPr>
      </p:pic>
      <p:pic>
        <p:nvPicPr>
          <p:cNvPr id="48137" name="图片 48136" descr="Dz040210"/>
          <p:cNvPicPr>
            <a:picLocks noChangeAspect="1"/>
          </p:cNvPicPr>
          <p:nvPr/>
        </p:nvPicPr>
        <p:blipFill>
          <a:blip r:embed="rId1"/>
          <a:srcRect l="44118" t="14264" b="25111"/>
          <a:stretch>
            <a:fillRect/>
          </a:stretch>
        </p:blipFill>
        <p:spPr>
          <a:xfrm>
            <a:off x="685800" y="3962400"/>
            <a:ext cx="4038600" cy="1806575"/>
          </a:xfrm>
          <a:prstGeom prst="rect">
            <a:avLst/>
          </a:prstGeom>
          <a:noFill/>
          <a:ln w="9525">
            <a:noFill/>
          </a:ln>
        </p:spPr>
      </p:pic>
      <p:sp>
        <p:nvSpPr>
          <p:cNvPr id="48138" name="文本框 48137"/>
          <p:cNvSpPr txBox="1"/>
          <p:nvPr/>
        </p:nvSpPr>
        <p:spPr>
          <a:xfrm>
            <a:off x="762000" y="2133600"/>
            <a:ext cx="4572000" cy="1354138"/>
          </a:xfrm>
          <a:prstGeom prst="rect">
            <a:avLst/>
          </a:prstGeom>
          <a:noFill/>
          <a:ln w="9525">
            <a:noFill/>
          </a:ln>
        </p:spPr>
        <p:txBody>
          <a:bodyPr>
            <a:spAutoFit/>
          </a:bodyPr>
          <a:p>
            <a:pPr>
              <a:lnSpc>
                <a:spcPct val="115000"/>
              </a:lnSpc>
            </a:pPr>
            <a:r>
              <a:rPr lang="zh-CN" altLang="en-US" b="1" dirty="0">
                <a:solidFill>
                  <a:srgbClr val="000000"/>
                </a:solidFill>
                <a:latin typeface="Times New Roman" panose="02020603050405020304" pitchFamily="2" charset="0"/>
              </a:rPr>
              <a:t>哪只管子为放大管？</a:t>
            </a:r>
            <a:endParaRPr lang="zh-CN" altLang="en-US" b="1" dirty="0">
              <a:solidFill>
                <a:srgbClr val="000000"/>
              </a:solidFill>
              <a:latin typeface="Times New Roman" panose="02020603050405020304" pitchFamily="2" charset="0"/>
            </a:endParaRPr>
          </a:p>
          <a:p>
            <a:pPr>
              <a:lnSpc>
                <a:spcPct val="115000"/>
              </a:lnSpc>
            </a:pPr>
            <a:r>
              <a:rPr lang="zh-CN" altLang="en-US" b="1" dirty="0">
                <a:solidFill>
                  <a:srgbClr val="000000"/>
                </a:solidFill>
                <a:latin typeface="Times New Roman" panose="02020603050405020304" pitchFamily="2" charset="0"/>
              </a:rPr>
              <a:t>其集电结静态电流约为多少？</a:t>
            </a:r>
            <a:endParaRPr lang="zh-CN" altLang="en-US" b="1" dirty="0">
              <a:solidFill>
                <a:srgbClr val="000000"/>
              </a:solidFill>
              <a:latin typeface="Times New Roman" panose="02020603050405020304" pitchFamily="2" charset="0"/>
            </a:endParaRPr>
          </a:p>
          <a:p>
            <a:pPr>
              <a:lnSpc>
                <a:spcPct val="115000"/>
              </a:lnSpc>
            </a:pPr>
            <a:r>
              <a:rPr lang="zh-CN" altLang="en-US" b="1" dirty="0">
                <a:solidFill>
                  <a:srgbClr val="000000"/>
                </a:solidFill>
                <a:latin typeface="Times New Roman" panose="02020603050405020304" pitchFamily="2" charset="0"/>
              </a:rPr>
              <a:t>静态时</a:t>
            </a:r>
            <a:r>
              <a:rPr lang="en-US" altLang="zh-CN" b="1" i="1">
                <a:solidFill>
                  <a:srgbClr val="000000"/>
                </a:solidFill>
                <a:latin typeface="Times New Roman" panose="02020603050405020304" pitchFamily="2" charset="0"/>
              </a:rPr>
              <a:t>U</a:t>
            </a:r>
            <a:r>
              <a:rPr lang="en-US" altLang="zh-CN" b="1" baseline="-25000">
                <a:solidFill>
                  <a:srgbClr val="000000"/>
                </a:solidFill>
                <a:latin typeface="Times New Roman" panose="02020603050405020304" pitchFamily="2" charset="0"/>
              </a:rPr>
              <a:t>IQ</a:t>
            </a:r>
            <a:r>
              <a:rPr lang="zh-CN" altLang="en-US" b="1" dirty="0">
                <a:solidFill>
                  <a:srgbClr val="000000"/>
                </a:solidFill>
                <a:latin typeface="Times New Roman" panose="02020603050405020304" pitchFamily="2" charset="0"/>
              </a:rPr>
              <a:t>为多少？</a:t>
            </a:r>
            <a:endParaRPr lang="zh-CN" altLang="en-US" b="1" dirty="0">
              <a:solidFill>
                <a:srgbClr val="000000"/>
              </a:solidFill>
              <a:latin typeface="Times New Roman" panose="02020603050405020304" pitchFamily="2" charset="0"/>
            </a:endParaRPr>
          </a:p>
        </p:txBody>
      </p:sp>
      <p:sp>
        <p:nvSpPr>
          <p:cNvPr id="48139" name="文本框 48138"/>
          <p:cNvSpPr txBox="1"/>
          <p:nvPr/>
        </p:nvSpPr>
        <p:spPr>
          <a:xfrm>
            <a:off x="5181600" y="4267200"/>
            <a:ext cx="3733800" cy="457200"/>
          </a:xfrm>
          <a:prstGeom prst="rect">
            <a:avLst/>
          </a:prstGeom>
          <a:noFill/>
          <a:ln w="9525">
            <a:noFill/>
          </a:ln>
        </p:spPr>
        <p:txBody>
          <a:bodyPr>
            <a:spAutoFit/>
          </a:bodyPr>
          <a:p>
            <a:pPr>
              <a:spcBef>
                <a:spcPct val="50000"/>
              </a:spcBef>
            </a:pPr>
            <a:r>
              <a:rPr lang="zh-CN" altLang="en-US" b="1" dirty="0">
                <a:solidFill>
                  <a:srgbClr val="000000"/>
                </a:solidFill>
                <a:latin typeface="Times New Roman" panose="02020603050405020304" pitchFamily="2" charset="0"/>
              </a:rPr>
              <a:t>为什么要考虑 </a:t>
            </a:r>
            <a:r>
              <a:rPr lang="zh-CN" altLang="en-US" b="1" i="1" dirty="0">
                <a:solidFill>
                  <a:srgbClr val="000000"/>
                </a:solidFill>
                <a:latin typeface="Times New Roman" panose="02020603050405020304" pitchFamily="2" charset="0"/>
              </a:rPr>
              <a:t> </a:t>
            </a:r>
            <a:r>
              <a:rPr lang="en-US" altLang="zh-CN" b="1" i="1">
                <a:solidFill>
                  <a:srgbClr val="000000"/>
                </a:solidFill>
                <a:latin typeface="Times New Roman" panose="02020603050405020304" pitchFamily="2" charset="0"/>
              </a:rPr>
              <a:t>h</a:t>
            </a:r>
            <a:r>
              <a:rPr lang="en-US" altLang="zh-CN" b="1" baseline="-25000">
                <a:solidFill>
                  <a:srgbClr val="000000"/>
                </a:solidFill>
                <a:latin typeface="Times New Roman" panose="02020603050405020304" pitchFamily="2" charset="0"/>
              </a:rPr>
              <a:t>22</a:t>
            </a:r>
            <a:r>
              <a:rPr lang="en-US" altLang="zh-CN" b="1">
                <a:solidFill>
                  <a:srgbClr val="000000"/>
                </a:solidFill>
                <a:latin typeface="Times New Roman" panose="02020603050405020304" pitchFamily="2" charset="0"/>
              </a:rPr>
              <a:t>?</a:t>
            </a:r>
            <a:endParaRPr lang="en-US" altLang="zh-CN" b="1">
              <a:solidFill>
                <a:srgbClr val="000000"/>
              </a:solidFill>
              <a:latin typeface="Times New Roman" panose="02020603050405020304" pitchFamily="2" charset="0"/>
            </a:endParaRPr>
          </a:p>
        </p:txBody>
      </p:sp>
      <p:graphicFrame>
        <p:nvGraphicFramePr>
          <p:cNvPr id="48140" name="对象 48139"/>
          <p:cNvGraphicFramePr/>
          <p:nvPr/>
        </p:nvGraphicFramePr>
        <p:xfrm>
          <a:off x="5181600" y="4876800"/>
          <a:ext cx="3276600" cy="854075"/>
        </p:xfrm>
        <a:graphic>
          <a:graphicData uri="http://schemas.openxmlformats.org/presentationml/2006/ole">
            <mc:AlternateContent xmlns:mc="http://schemas.openxmlformats.org/markup-compatibility/2006">
              <mc:Choice xmlns:v="urn:schemas-microsoft-com:vml" Requires="v">
                <p:oleObj spid="_x0000_s3076" name="" r:id="rId2" imgW="1650365" imgH="431800" progId="Equation.3">
                  <p:embed/>
                </p:oleObj>
              </mc:Choice>
              <mc:Fallback>
                <p:oleObj name="" r:id="rId2" imgW="1650365" imgH="431800" progId="Equation.3">
                  <p:embed/>
                  <p:pic>
                    <p:nvPicPr>
                      <p:cNvPr id="0" name="图片 3075"/>
                      <p:cNvPicPr/>
                      <p:nvPr/>
                    </p:nvPicPr>
                    <p:blipFill>
                      <a:blip r:embed="rId3"/>
                      <a:stretch>
                        <a:fillRect/>
                      </a:stretch>
                    </p:blipFill>
                    <p:spPr>
                      <a:xfrm>
                        <a:off x="5181600" y="4876800"/>
                        <a:ext cx="3276600" cy="854075"/>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8">
                                            <p:txEl>
                                              <p:charRg st="0" end="10"/>
                                            </p:txEl>
                                          </p:spTgt>
                                        </p:tgtEl>
                                        <p:attrNameLst>
                                          <p:attrName>style.visibility</p:attrName>
                                        </p:attrNameLst>
                                      </p:cBhvr>
                                      <p:to>
                                        <p:strVal val="visible"/>
                                      </p:to>
                                    </p:set>
                                    <p:animEffect transition="in" filter="wipe(left)">
                                      <p:cBhvr>
                                        <p:cTn id="7" dur="500"/>
                                        <p:tgtEl>
                                          <p:spTgt spid="48138">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8">
                                            <p:txEl>
                                              <p:charRg st="10" end="24"/>
                                            </p:txEl>
                                          </p:spTgt>
                                        </p:tgtEl>
                                        <p:attrNameLst>
                                          <p:attrName>style.visibility</p:attrName>
                                        </p:attrNameLst>
                                      </p:cBhvr>
                                      <p:to>
                                        <p:strVal val="visible"/>
                                      </p:to>
                                    </p:set>
                                    <p:animEffect transition="in" filter="wipe(left)">
                                      <p:cBhvr>
                                        <p:cTn id="12" dur="500"/>
                                        <p:tgtEl>
                                          <p:spTgt spid="48138">
                                            <p:txEl>
                                              <p:charRg st="10" end="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8">
                                            <p:txEl>
                                              <p:charRg st="24" end="35"/>
                                            </p:txEl>
                                          </p:spTgt>
                                        </p:tgtEl>
                                        <p:attrNameLst>
                                          <p:attrName>style.visibility</p:attrName>
                                        </p:attrNameLst>
                                      </p:cBhvr>
                                      <p:to>
                                        <p:strVal val="visible"/>
                                      </p:to>
                                    </p:set>
                                    <p:animEffect transition="in" filter="wipe(left)">
                                      <p:cBhvr>
                                        <p:cTn id="17" dur="500"/>
                                        <p:tgtEl>
                                          <p:spTgt spid="48138">
                                            <p:txEl>
                                              <p:charRg st="24" end="3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8137"/>
                                        </p:tgtEl>
                                        <p:attrNameLst>
                                          <p:attrName>style.visibility</p:attrName>
                                        </p:attrNameLst>
                                      </p:cBhvr>
                                      <p:to>
                                        <p:strVal val="visible"/>
                                      </p:to>
                                    </p:set>
                                    <p:animEffect transition="in" filter="box(out)">
                                      <p:cBhvr>
                                        <p:cTn id="22" dur="500"/>
                                        <p:tgtEl>
                                          <p:spTgt spid="481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9">
                                            <p:txEl>
                                              <p:charRg st="0" end="13"/>
                                            </p:txEl>
                                          </p:spTgt>
                                        </p:tgtEl>
                                        <p:attrNameLst>
                                          <p:attrName>style.visibility</p:attrName>
                                        </p:attrNameLst>
                                      </p:cBhvr>
                                      <p:to>
                                        <p:strVal val="visible"/>
                                      </p:to>
                                    </p:set>
                                    <p:animEffect transition="in" filter="wipe(left)">
                                      <p:cBhvr>
                                        <p:cTn id="27" dur="500"/>
                                        <p:tgtEl>
                                          <p:spTgt spid="48139">
                                            <p:txEl>
                                              <p:charRg st="0" end="1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40"/>
                                        </p:tgtEl>
                                        <p:attrNameLst>
                                          <p:attrName>style.visibility</p:attrName>
                                        </p:attrNameLst>
                                      </p:cBhvr>
                                      <p:to>
                                        <p:strVal val="visible"/>
                                      </p:to>
                                    </p:set>
                                    <p:animEffect transition="in" filter="wipe(left)">
                                      <p:cBhvr>
                                        <p:cTn id="32" dur="500"/>
                                        <p:tgtEl>
                                          <p:spTgt spid="48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 grpId="0" build="p"/>
      <p:bldP spid="481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79388" y="908050"/>
            <a:ext cx="4648200" cy="533400"/>
          </a:xfrm>
        </p:spPr>
        <p:txBody>
          <a:bodyPr vert="horz" wrap="square" anchor="ctr"/>
          <a:p>
            <a:pPr algn="l" eaLnBrk="1" hangingPunct="1"/>
            <a:r>
              <a:rPr lang="zh-CN" altLang="en-US" sz="2800" b="1" dirty="0">
                <a:solidFill>
                  <a:srgbClr val="000000"/>
                </a:solidFill>
                <a:sym typeface="+mn-ea"/>
              </a:rPr>
              <a:t>（</a:t>
            </a:r>
            <a:r>
              <a:rPr lang="en-US" altLang="zh-CN" sz="2800" b="1" dirty="0">
                <a:solidFill>
                  <a:srgbClr val="000000"/>
                </a:solidFill>
                <a:sym typeface="+mn-ea"/>
              </a:rPr>
              <a:t>2</a:t>
            </a:r>
            <a:r>
              <a:rPr lang="zh-CN" altLang="en-US" sz="2800" b="1" dirty="0">
                <a:solidFill>
                  <a:srgbClr val="000000"/>
                </a:solidFill>
                <a:sym typeface="+mn-ea"/>
              </a:rPr>
              <a:t>）</a:t>
            </a:r>
            <a:r>
              <a:rPr lang="zh-CN" altLang="en-US" sz="2800" dirty="0">
                <a:solidFill>
                  <a:srgbClr val="000000"/>
                </a:solidFill>
                <a:latin typeface="华文行楷" panose="02010800040101010101" pitchFamily="2" charset="-122"/>
                <a:ea typeface="华文行楷" panose="02010800040101010101" pitchFamily="2" charset="-122"/>
              </a:rPr>
              <a:t>用于差分放大电路</a:t>
            </a:r>
            <a:r>
              <a:rPr lang="en-US" altLang="zh-CN" sz="2800" dirty="0">
                <a:solidFill>
                  <a:srgbClr val="000000"/>
                </a:solidFill>
                <a:latin typeface="华文行楷" panose="02010800040101010101" pitchFamily="2" charset="-122"/>
                <a:ea typeface="华文行楷" panose="02010800040101010101" pitchFamily="2" charset="-122"/>
              </a:rPr>
              <a:t>*</a:t>
            </a:r>
            <a:endParaRPr lang="en-US" altLang="zh-CN" sz="2800" dirty="0">
              <a:solidFill>
                <a:srgbClr val="000000"/>
              </a:solidFill>
              <a:latin typeface="华文行楷" panose="02010800040101010101" pitchFamily="2" charset="-122"/>
              <a:ea typeface="华文行楷" panose="02010800040101010101" pitchFamily="2" charset="-122"/>
            </a:endParaRPr>
          </a:p>
        </p:txBody>
      </p:sp>
      <p:sp>
        <p:nvSpPr>
          <p:cNvPr id="14339" name="Text Box 3"/>
          <p:cNvSpPr txBox="1"/>
          <p:nvPr/>
        </p:nvSpPr>
        <p:spPr>
          <a:xfrm>
            <a:off x="4256088" y="1404938"/>
            <a:ext cx="3962400" cy="1990725"/>
          </a:xfrm>
          <a:prstGeom prst="rect">
            <a:avLst/>
          </a:prstGeom>
          <a:noFill/>
          <a:ln w="9525">
            <a:noFill/>
          </a:ln>
        </p:spPr>
        <p:txBody>
          <a:bodyPr>
            <a:spAutoFit/>
          </a:bodyPr>
          <a:p>
            <a:pPr>
              <a:lnSpc>
                <a:spcPct val="130000"/>
              </a:lnSpc>
            </a:pPr>
            <a:r>
              <a:rPr lang="en-US" altLang="x-none" sz="2400" b="1" dirty="0">
                <a:solidFill>
                  <a:srgbClr val="000000"/>
                </a:solidFill>
                <a:latin typeface="宋体" panose="02010600030101010101" pitchFamily="2" charset="-122"/>
              </a:rPr>
              <a:t>①</a:t>
            </a:r>
            <a:r>
              <a:rPr lang="zh-CN" altLang="en-US" sz="2400" b="1" dirty="0">
                <a:solidFill>
                  <a:srgbClr val="000000"/>
                </a:solidFill>
                <a:latin typeface="宋体" panose="02010600030101010101" pitchFamily="2" charset="-122"/>
              </a:rPr>
              <a:t>电路的输入、输出方式？</a:t>
            </a:r>
            <a:endParaRPr lang="zh-CN" altLang="en-US" sz="2400" b="1" dirty="0">
              <a:solidFill>
                <a:srgbClr val="000000"/>
              </a:solidFill>
              <a:latin typeface="宋体" panose="02010600030101010101" pitchFamily="2" charset="-122"/>
            </a:endParaRPr>
          </a:p>
          <a:p>
            <a:pPr>
              <a:lnSpc>
                <a:spcPct val="130000"/>
              </a:lnSpc>
            </a:pPr>
            <a:r>
              <a:rPr lang="zh-CN" altLang="en-US" sz="2400" b="1" dirty="0">
                <a:solidFill>
                  <a:srgbClr val="000000"/>
                </a:solidFill>
                <a:latin typeface="宋体" panose="02010600030101010101" pitchFamily="2" charset="-122"/>
              </a:rPr>
              <a:t>②如何设置静态电流？</a:t>
            </a:r>
            <a:endParaRPr lang="zh-CN" altLang="en-US" sz="2400" b="1" dirty="0">
              <a:solidFill>
                <a:srgbClr val="000000"/>
              </a:solidFill>
              <a:latin typeface="宋体" panose="02010600030101010101" pitchFamily="2" charset="-122"/>
            </a:endParaRPr>
          </a:p>
          <a:p>
            <a:pPr>
              <a:lnSpc>
                <a:spcPct val="130000"/>
              </a:lnSpc>
            </a:pPr>
            <a:r>
              <a:rPr lang="zh-CN" altLang="en-US" sz="2400" b="1" dirty="0">
                <a:solidFill>
                  <a:srgbClr val="000000"/>
                </a:solidFill>
                <a:latin typeface="宋体" panose="02010600030101010101" pitchFamily="2" charset="-122"/>
              </a:rPr>
              <a:t>③静态时</a:t>
            </a:r>
            <a:r>
              <a:rPr lang="en-US" altLang="x-none" sz="2400" b="1" i="1" dirty="0">
                <a:solidFill>
                  <a:srgbClr val="000000"/>
                </a:solidFill>
                <a:latin typeface="Times New Roman" panose="02020603050405020304" pitchFamily="2" charset="0"/>
              </a:rPr>
              <a:t>i</a:t>
            </a:r>
            <a:r>
              <a:rPr lang="en-US" altLang="x-none" sz="2400" b="1" baseline="-25000" dirty="0">
                <a:solidFill>
                  <a:srgbClr val="000000"/>
                </a:solidFill>
                <a:latin typeface="Times New Roman" panose="02020603050405020304" pitchFamily="2" charset="0"/>
              </a:rPr>
              <a:t>O</a:t>
            </a:r>
            <a:r>
              <a:rPr lang="zh-CN" altLang="en-US" sz="2400" b="1" dirty="0">
                <a:solidFill>
                  <a:srgbClr val="000000"/>
                </a:solidFill>
                <a:latin typeface="Times New Roman" panose="02020603050405020304" pitchFamily="2" charset="0"/>
              </a:rPr>
              <a:t>约为多少？</a:t>
            </a:r>
            <a:endParaRPr lang="zh-CN" altLang="en-US" sz="2400" b="1" dirty="0">
              <a:solidFill>
                <a:srgbClr val="000000"/>
              </a:solidFill>
              <a:latin typeface="Times New Roman" panose="02020603050405020304" pitchFamily="2" charset="0"/>
            </a:endParaRPr>
          </a:p>
          <a:p>
            <a:pPr>
              <a:lnSpc>
                <a:spcPct val="130000"/>
              </a:lnSpc>
            </a:pPr>
            <a:r>
              <a:rPr lang="zh-CN" altLang="en-US" sz="2400" b="1" dirty="0">
                <a:solidFill>
                  <a:srgbClr val="000000"/>
                </a:solidFill>
                <a:latin typeface="Times New Roman" panose="02020603050405020304" pitchFamily="2" charset="0"/>
              </a:rPr>
              <a:t>④动态时</a:t>
            </a:r>
            <a:r>
              <a:rPr lang="en-US" altLang="x-none" sz="2400" b="1" dirty="0">
                <a:solidFill>
                  <a:srgbClr val="000000"/>
                </a:solidFill>
                <a:latin typeface="Times New Roman" panose="02020603050405020304" pitchFamily="2" charset="0"/>
              </a:rPr>
              <a:t>Δ</a:t>
            </a:r>
            <a:r>
              <a:rPr lang="en-US" altLang="x-none" sz="2400" b="1" i="1" dirty="0">
                <a:solidFill>
                  <a:srgbClr val="000000"/>
                </a:solidFill>
                <a:latin typeface="Times New Roman" panose="02020603050405020304" pitchFamily="2" charset="0"/>
              </a:rPr>
              <a:t>i</a:t>
            </a:r>
            <a:r>
              <a:rPr lang="en-US" altLang="x-none" sz="2400" b="1" baseline="-25000" dirty="0">
                <a:solidFill>
                  <a:srgbClr val="000000"/>
                </a:solidFill>
                <a:latin typeface="Times New Roman" panose="02020603050405020304" pitchFamily="2" charset="0"/>
              </a:rPr>
              <a:t>O</a:t>
            </a:r>
            <a:r>
              <a:rPr lang="zh-CN" altLang="en-US" sz="2400" b="1" dirty="0">
                <a:solidFill>
                  <a:srgbClr val="000000"/>
                </a:solidFill>
                <a:latin typeface="Times New Roman" panose="02020603050405020304" pitchFamily="2" charset="0"/>
              </a:rPr>
              <a:t>约为</a:t>
            </a:r>
            <a:r>
              <a:rPr lang="zh-CN" altLang="en-US" sz="2400" b="1" dirty="0">
                <a:solidFill>
                  <a:srgbClr val="000000"/>
                </a:solidFill>
                <a:latin typeface="宋体" panose="02010600030101010101" pitchFamily="2" charset="-122"/>
              </a:rPr>
              <a:t>多少？</a:t>
            </a:r>
            <a:endParaRPr lang="zh-CN" altLang="en-US" sz="2400" b="1" dirty="0">
              <a:solidFill>
                <a:srgbClr val="000000"/>
              </a:solidFill>
              <a:latin typeface="宋体" panose="02010600030101010101" pitchFamily="2" charset="-122"/>
            </a:endParaRPr>
          </a:p>
        </p:txBody>
      </p:sp>
      <p:graphicFrame>
        <p:nvGraphicFramePr>
          <p:cNvPr id="14340" name="Object 4"/>
          <p:cNvGraphicFramePr>
            <a:graphicFrameLocks noChangeAspect="1"/>
          </p:cNvGraphicFramePr>
          <p:nvPr/>
        </p:nvGraphicFramePr>
        <p:xfrm>
          <a:off x="827088" y="1557338"/>
          <a:ext cx="3048000" cy="2974975"/>
        </p:xfrm>
        <a:graphic>
          <a:graphicData uri="http://schemas.openxmlformats.org/presentationml/2006/ole">
            <mc:AlternateContent xmlns:mc="http://schemas.openxmlformats.org/markup-compatibility/2006">
              <mc:Choice xmlns:v="urn:schemas-microsoft-com:vml" Requires="v">
                <p:oleObj spid="_x0000_s3080" name="" r:id="rId1" imgW="11020425" imgH="10753725" progId="">
                  <p:embed/>
                </p:oleObj>
              </mc:Choice>
              <mc:Fallback>
                <p:oleObj name="" r:id="rId1" imgW="11020425" imgH="10753725" progId="">
                  <p:embed/>
                  <p:pic>
                    <p:nvPicPr>
                      <p:cNvPr id="0" name="图片 3079"/>
                      <p:cNvPicPr/>
                      <p:nvPr/>
                    </p:nvPicPr>
                    <p:blipFill>
                      <a:blip r:embed="rId2"/>
                      <a:stretch>
                        <a:fillRect/>
                      </a:stretch>
                    </p:blipFill>
                    <p:spPr>
                      <a:xfrm>
                        <a:off x="827088" y="1557338"/>
                        <a:ext cx="3048000" cy="2974975"/>
                      </a:xfrm>
                      <a:prstGeom prst="rect">
                        <a:avLst/>
                      </a:prstGeom>
                      <a:noFill/>
                      <a:ln w="38100">
                        <a:noFill/>
                        <a:miter/>
                      </a:ln>
                    </p:spPr>
                  </p:pic>
                </p:oleObj>
              </mc:Fallback>
            </mc:AlternateContent>
          </a:graphicData>
        </a:graphic>
      </p:graphicFrame>
      <p:graphicFrame>
        <p:nvGraphicFramePr>
          <p:cNvPr id="14341" name="对象 14340"/>
          <p:cNvGraphicFramePr>
            <a:graphicFrameLocks noChangeAspect="1"/>
          </p:cNvGraphicFramePr>
          <p:nvPr/>
        </p:nvGraphicFramePr>
        <p:xfrm>
          <a:off x="4446906" y="4910297"/>
          <a:ext cx="4465955" cy="509270"/>
        </p:xfrm>
        <a:graphic>
          <a:graphicData uri="http://schemas.openxmlformats.org/presentationml/2006/ole">
            <mc:AlternateContent xmlns:mc="http://schemas.openxmlformats.org/markup-compatibility/2006">
              <mc:Choice xmlns:v="urn:schemas-microsoft-com:vml" Requires="v">
                <p:oleObj spid="_x0000_s3081" name="" r:id="rId3" imgW="2005965" imgH="228600" progId="Equation.3">
                  <p:embed/>
                </p:oleObj>
              </mc:Choice>
              <mc:Fallback>
                <p:oleObj name="" r:id="rId3" imgW="2005965" imgH="228600" progId="Equation.3">
                  <p:embed/>
                  <p:pic>
                    <p:nvPicPr>
                      <p:cNvPr id="0" name="图片 3080"/>
                      <p:cNvPicPr/>
                      <p:nvPr/>
                    </p:nvPicPr>
                    <p:blipFill>
                      <a:blip r:embed="rId4"/>
                      <a:stretch>
                        <a:fillRect/>
                      </a:stretch>
                    </p:blipFill>
                    <p:spPr>
                      <a:xfrm>
                        <a:off x="4446906" y="4910297"/>
                        <a:ext cx="4465955" cy="509270"/>
                      </a:xfrm>
                      <a:prstGeom prst="rect">
                        <a:avLst/>
                      </a:prstGeom>
                      <a:noFill/>
                      <a:ln w="38100">
                        <a:noFill/>
                        <a:miter/>
                      </a:ln>
                    </p:spPr>
                  </p:pic>
                </p:oleObj>
              </mc:Fallback>
            </mc:AlternateContent>
          </a:graphicData>
        </a:graphic>
      </p:graphicFrame>
      <p:graphicFrame>
        <p:nvGraphicFramePr>
          <p:cNvPr id="14342" name="对象 14341"/>
          <p:cNvGraphicFramePr>
            <a:graphicFrameLocks noChangeAspect="1"/>
          </p:cNvGraphicFramePr>
          <p:nvPr/>
        </p:nvGraphicFramePr>
        <p:xfrm>
          <a:off x="4713288" y="5443538"/>
          <a:ext cx="3449637" cy="509587"/>
        </p:xfrm>
        <a:graphic>
          <a:graphicData uri="http://schemas.openxmlformats.org/presentationml/2006/ole">
            <mc:AlternateContent xmlns:mc="http://schemas.openxmlformats.org/markup-compatibility/2006">
              <mc:Choice xmlns:v="urn:schemas-microsoft-com:vml" Requires="v">
                <p:oleObj spid="_x0000_s3082" name="" r:id="rId5" imgW="1549400" imgH="228600" progId="Equation.3">
                  <p:embed/>
                </p:oleObj>
              </mc:Choice>
              <mc:Fallback>
                <p:oleObj name="" r:id="rId5" imgW="1549400" imgH="228600" progId="Equation.3">
                  <p:embed/>
                  <p:pic>
                    <p:nvPicPr>
                      <p:cNvPr id="0" name="图片 3081"/>
                      <p:cNvPicPr/>
                      <p:nvPr/>
                    </p:nvPicPr>
                    <p:blipFill>
                      <a:blip r:embed="rId6"/>
                      <a:stretch>
                        <a:fillRect/>
                      </a:stretch>
                    </p:blipFill>
                    <p:spPr>
                      <a:xfrm>
                        <a:off x="4713288" y="5443538"/>
                        <a:ext cx="3449637" cy="509587"/>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4343" name="Text Box 7"/>
          <p:cNvSpPr txBox="1"/>
          <p:nvPr/>
        </p:nvSpPr>
        <p:spPr>
          <a:xfrm>
            <a:off x="750888" y="4529138"/>
            <a:ext cx="2895600" cy="1552575"/>
          </a:xfrm>
          <a:prstGeom prst="rect">
            <a:avLst/>
          </a:prstGeom>
          <a:noFill/>
          <a:ln w="9525">
            <a:noFill/>
          </a:ln>
        </p:spPr>
        <p:txBody>
          <a:bodyPr>
            <a:spAutoFit/>
          </a:bodyPr>
          <a:p>
            <a:pPr>
              <a:spcBef>
                <a:spcPct val="50000"/>
              </a:spcBef>
            </a:pPr>
            <a:r>
              <a:rPr lang="en-US" altLang="x-none" sz="2400" dirty="0">
                <a:latin typeface="Times New Roman" panose="02020603050405020304" pitchFamily="2" charset="0"/>
              </a:rPr>
              <a:t>    </a:t>
            </a:r>
            <a:r>
              <a:rPr lang="zh-CN" altLang="en-US" sz="2400" b="1" dirty="0">
                <a:solidFill>
                  <a:srgbClr val="990033"/>
                </a:solidFill>
                <a:latin typeface="Times New Roman" panose="02020603050405020304" pitchFamily="2" charset="0"/>
              </a:rPr>
              <a:t>使单端输出电路的差模放大倍数近似等于双端输出时的差模放大倍数。</a:t>
            </a:r>
            <a:endParaRPr lang="zh-CN" altLang="en-US" sz="2400" b="1" dirty="0">
              <a:solidFill>
                <a:srgbClr val="990033"/>
              </a:solidFill>
              <a:latin typeface="Times New Roman" panose="02020603050405020304" pitchFamily="2" charset="0"/>
            </a:endParaRPr>
          </a:p>
        </p:txBody>
      </p:sp>
      <p:graphicFrame>
        <p:nvGraphicFramePr>
          <p:cNvPr id="14344" name="对象 14343"/>
          <p:cNvGraphicFramePr>
            <a:graphicFrameLocks noChangeAspect="1"/>
          </p:cNvGraphicFramePr>
          <p:nvPr/>
        </p:nvGraphicFramePr>
        <p:xfrm>
          <a:off x="5018088" y="4376738"/>
          <a:ext cx="2162175" cy="500062"/>
        </p:xfrm>
        <a:graphic>
          <a:graphicData uri="http://schemas.openxmlformats.org/presentationml/2006/ole">
            <mc:AlternateContent xmlns:mc="http://schemas.openxmlformats.org/markup-compatibility/2006">
              <mc:Choice xmlns:v="urn:schemas-microsoft-com:vml" Requires="v">
                <p:oleObj spid="_x0000_s3077" name="" r:id="rId7" imgW="989965" imgH="228600" progId="Equation.3">
                  <p:embed/>
                </p:oleObj>
              </mc:Choice>
              <mc:Fallback>
                <p:oleObj name="" r:id="rId7" imgW="989965" imgH="228600" progId="Equation.3">
                  <p:embed/>
                  <p:pic>
                    <p:nvPicPr>
                      <p:cNvPr id="0" name="图片 3076"/>
                      <p:cNvPicPr/>
                      <p:nvPr/>
                    </p:nvPicPr>
                    <p:blipFill>
                      <a:blip r:embed="rId8"/>
                      <a:stretch>
                        <a:fillRect/>
                      </a:stretch>
                    </p:blipFill>
                    <p:spPr>
                      <a:xfrm>
                        <a:off x="5018088" y="4376738"/>
                        <a:ext cx="2162175" cy="50006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4345" name="Text Box 9"/>
          <p:cNvSpPr txBox="1"/>
          <p:nvPr/>
        </p:nvSpPr>
        <p:spPr>
          <a:xfrm>
            <a:off x="3494088" y="3462338"/>
            <a:ext cx="1295400" cy="457200"/>
          </a:xfrm>
          <a:prstGeom prst="rect">
            <a:avLst/>
          </a:prstGeom>
          <a:noFill/>
          <a:ln w="9525">
            <a:noFill/>
          </a:ln>
        </p:spPr>
        <p:txBody>
          <a:bodyPr>
            <a:spAutoFit/>
          </a:bodyPr>
          <a:p>
            <a:pPr>
              <a:spcBef>
                <a:spcPct val="50000"/>
              </a:spcBef>
            </a:pPr>
            <a:r>
              <a:rPr lang="zh-CN" altLang="en-US" sz="2400" b="1" dirty="0">
                <a:latin typeface="Times New Roman" panose="02020603050405020304" pitchFamily="2" charset="0"/>
              </a:rPr>
              <a:t>静态：</a:t>
            </a:r>
            <a:endParaRPr lang="zh-CN" altLang="en-US" sz="2400" b="1" dirty="0">
              <a:latin typeface="Times New Roman" panose="02020603050405020304" pitchFamily="2" charset="0"/>
            </a:endParaRPr>
          </a:p>
        </p:txBody>
      </p:sp>
      <p:graphicFrame>
        <p:nvGraphicFramePr>
          <p:cNvPr id="14346" name="对象 14345"/>
          <p:cNvGraphicFramePr>
            <a:graphicFrameLocks noChangeAspect="1"/>
          </p:cNvGraphicFramePr>
          <p:nvPr/>
        </p:nvGraphicFramePr>
        <p:xfrm>
          <a:off x="3494088" y="3843338"/>
          <a:ext cx="5405437" cy="500062"/>
        </p:xfrm>
        <a:graphic>
          <a:graphicData uri="http://schemas.openxmlformats.org/presentationml/2006/ole">
            <mc:AlternateContent xmlns:mc="http://schemas.openxmlformats.org/markup-compatibility/2006">
              <mc:Choice xmlns:v="urn:schemas-microsoft-com:vml" Requires="v">
                <p:oleObj spid="_x0000_s3079" name="" r:id="rId9" imgW="2476500" imgH="228600" progId="Equation.3">
                  <p:embed/>
                </p:oleObj>
              </mc:Choice>
              <mc:Fallback>
                <p:oleObj name="" r:id="rId9" imgW="2476500" imgH="228600" progId="Equation.3">
                  <p:embed/>
                  <p:pic>
                    <p:nvPicPr>
                      <p:cNvPr id="0" name="图片 3078"/>
                      <p:cNvPicPr/>
                      <p:nvPr/>
                    </p:nvPicPr>
                    <p:blipFill>
                      <a:blip r:embed="rId10"/>
                      <a:stretch>
                        <a:fillRect/>
                      </a:stretch>
                    </p:blipFill>
                    <p:spPr>
                      <a:xfrm>
                        <a:off x="3494088" y="3843338"/>
                        <a:ext cx="5405437" cy="500062"/>
                      </a:xfrm>
                      <a:prstGeom prst="rect">
                        <a:avLst/>
                      </a:prstGeom>
                      <a:noFill/>
                      <a:ln w="38100">
                        <a:noFill/>
                        <a:miter/>
                      </a:ln>
                    </p:spPr>
                  </p:pic>
                </p:oleObj>
              </mc:Fallback>
            </mc:AlternateContent>
          </a:graphicData>
        </a:graphic>
      </p:graphicFrame>
      <p:sp>
        <p:nvSpPr>
          <p:cNvPr id="14347" name="Text Box 11"/>
          <p:cNvSpPr txBox="1"/>
          <p:nvPr/>
        </p:nvSpPr>
        <p:spPr>
          <a:xfrm>
            <a:off x="3494088" y="4910138"/>
            <a:ext cx="1295400" cy="457200"/>
          </a:xfrm>
          <a:prstGeom prst="rect">
            <a:avLst/>
          </a:prstGeom>
          <a:noFill/>
          <a:ln w="9525">
            <a:noFill/>
          </a:ln>
        </p:spPr>
        <p:txBody>
          <a:bodyPr>
            <a:spAutoFit/>
          </a:bodyPr>
          <a:p>
            <a:pPr>
              <a:spcBef>
                <a:spcPct val="50000"/>
              </a:spcBef>
            </a:pPr>
            <a:r>
              <a:rPr lang="zh-CN" altLang="en-US" sz="2400" b="1" dirty="0">
                <a:latin typeface="Times New Roman" panose="02020603050405020304" pitchFamily="2" charset="0"/>
              </a:rPr>
              <a:t>动态：</a:t>
            </a:r>
            <a:endParaRPr lang="zh-CN" altLang="en-US" sz="2400" b="1" dirty="0">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left)">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9">
                                            <p:txEl>
                                              <p:charRg st="0" end="13"/>
                                            </p:txEl>
                                          </p:spTgt>
                                        </p:tgtEl>
                                        <p:attrNameLst>
                                          <p:attrName>style.visibility</p:attrName>
                                        </p:attrNameLst>
                                      </p:cBhvr>
                                      <p:to>
                                        <p:strVal val="visible"/>
                                      </p:to>
                                    </p:set>
                                    <p:animEffect transition="in" filter="wipe(left)">
                                      <p:cBhvr>
                                        <p:cTn id="12" dur="500"/>
                                        <p:tgtEl>
                                          <p:spTgt spid="14339">
                                            <p:txEl>
                                              <p:charRg st="0" end="1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39">
                                            <p:txEl>
                                              <p:charRg st="13" end="24"/>
                                            </p:txEl>
                                          </p:spTgt>
                                        </p:tgtEl>
                                        <p:attrNameLst>
                                          <p:attrName>style.visibility</p:attrName>
                                        </p:attrNameLst>
                                      </p:cBhvr>
                                      <p:to>
                                        <p:strVal val="visible"/>
                                      </p:to>
                                    </p:set>
                                    <p:animEffect transition="in" filter="wipe(left)">
                                      <p:cBhvr>
                                        <p:cTn id="17" dur="500"/>
                                        <p:tgtEl>
                                          <p:spTgt spid="14339">
                                            <p:txEl>
                                              <p:charRg st="13" end="2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39">
                                            <p:txEl>
                                              <p:charRg st="24" end="36"/>
                                            </p:txEl>
                                          </p:spTgt>
                                        </p:tgtEl>
                                        <p:attrNameLst>
                                          <p:attrName>style.visibility</p:attrName>
                                        </p:attrNameLst>
                                      </p:cBhvr>
                                      <p:to>
                                        <p:strVal val="visible"/>
                                      </p:to>
                                    </p:set>
                                    <p:animEffect transition="in" filter="wipe(left)">
                                      <p:cBhvr>
                                        <p:cTn id="22" dur="500"/>
                                        <p:tgtEl>
                                          <p:spTgt spid="14339">
                                            <p:txEl>
                                              <p:charRg st="24" end="3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339">
                                            <p:txEl>
                                              <p:charRg st="36" end="49"/>
                                            </p:txEl>
                                          </p:spTgt>
                                        </p:tgtEl>
                                        <p:attrNameLst>
                                          <p:attrName>style.visibility</p:attrName>
                                        </p:attrNameLst>
                                      </p:cBhvr>
                                      <p:to>
                                        <p:strVal val="visible"/>
                                      </p:to>
                                    </p:set>
                                    <p:animEffect transition="in" filter="wipe(left)">
                                      <p:cBhvr>
                                        <p:cTn id="27" dur="500"/>
                                        <p:tgtEl>
                                          <p:spTgt spid="14339">
                                            <p:txEl>
                                              <p:charRg st="36" end="4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45">
                                            <p:txEl>
                                              <p:charRg st="0" end="4"/>
                                            </p:txEl>
                                          </p:spTgt>
                                        </p:tgtEl>
                                        <p:attrNameLst>
                                          <p:attrName>style.visibility</p:attrName>
                                        </p:attrNameLst>
                                      </p:cBhvr>
                                      <p:to>
                                        <p:strVal val="visible"/>
                                      </p:to>
                                    </p:set>
                                    <p:animEffect transition="in" filter="wipe(left)">
                                      <p:cBhvr>
                                        <p:cTn id="32" dur="500"/>
                                        <p:tgtEl>
                                          <p:spTgt spid="14345">
                                            <p:txEl>
                                              <p:charRg st="0"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346"/>
                                        </p:tgtEl>
                                        <p:attrNameLst>
                                          <p:attrName>style.visibility</p:attrName>
                                        </p:attrNameLst>
                                      </p:cBhvr>
                                      <p:to>
                                        <p:strVal val="visible"/>
                                      </p:to>
                                    </p:set>
                                    <p:animEffect transition="in" filter="wipe(left)">
                                      <p:cBhvr>
                                        <p:cTn id="37" dur="500"/>
                                        <p:tgtEl>
                                          <p:spTgt spid="143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344"/>
                                        </p:tgtEl>
                                        <p:attrNameLst>
                                          <p:attrName>style.visibility</p:attrName>
                                        </p:attrNameLst>
                                      </p:cBhvr>
                                      <p:to>
                                        <p:strVal val="visible"/>
                                      </p:to>
                                    </p:set>
                                    <p:animEffect transition="in" filter="wipe(left)">
                                      <p:cBhvr>
                                        <p:cTn id="42" dur="500"/>
                                        <p:tgtEl>
                                          <p:spTgt spid="143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47">
                                            <p:txEl>
                                              <p:charRg st="0" end="4"/>
                                            </p:txEl>
                                          </p:spTgt>
                                        </p:tgtEl>
                                        <p:attrNameLst>
                                          <p:attrName>style.visibility</p:attrName>
                                        </p:attrNameLst>
                                      </p:cBhvr>
                                      <p:to>
                                        <p:strVal val="visible"/>
                                      </p:to>
                                    </p:set>
                                    <p:animEffect transition="in" filter="wipe(left)">
                                      <p:cBhvr>
                                        <p:cTn id="47" dur="500"/>
                                        <p:tgtEl>
                                          <p:spTgt spid="14347">
                                            <p:txEl>
                                              <p:charRg st="0"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341"/>
                                        </p:tgtEl>
                                        <p:attrNameLst>
                                          <p:attrName>style.visibility</p:attrName>
                                        </p:attrNameLst>
                                      </p:cBhvr>
                                      <p:to>
                                        <p:strVal val="visible"/>
                                      </p:to>
                                    </p:set>
                                    <p:animEffect transition="in" filter="wipe(left)">
                                      <p:cBhvr>
                                        <p:cTn id="52" dur="500"/>
                                        <p:tgtEl>
                                          <p:spTgt spid="143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342"/>
                                        </p:tgtEl>
                                        <p:attrNameLst>
                                          <p:attrName>style.visibility</p:attrName>
                                        </p:attrNameLst>
                                      </p:cBhvr>
                                      <p:to>
                                        <p:strVal val="visible"/>
                                      </p:to>
                                    </p:set>
                                    <p:animEffect transition="in" filter="wipe(left)">
                                      <p:cBhvr>
                                        <p:cTn id="57" dur="500"/>
                                        <p:tgtEl>
                                          <p:spTgt spid="143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343">
                                            <p:txEl>
                                              <p:charRg st="0" end="36"/>
                                            </p:txEl>
                                          </p:spTgt>
                                        </p:tgtEl>
                                        <p:attrNameLst>
                                          <p:attrName>style.visibility</p:attrName>
                                        </p:attrNameLst>
                                      </p:cBhvr>
                                      <p:to>
                                        <p:strVal val="visible"/>
                                      </p:to>
                                    </p:set>
                                    <p:animEffect transition="in" filter="wipe(left)">
                                      <p:cBhvr>
                                        <p:cTn id="62" dur="500"/>
                                        <p:tgtEl>
                                          <p:spTgt spid="14343">
                                            <p:txEl>
                                              <p:charRg st="0" end="3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14343" grpId="0" build="p"/>
      <p:bldP spid="14345" grpId="0" build="p"/>
      <p:bldP spid="1434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ctrTitle"/>
          </p:nvPr>
        </p:nvSpPr>
        <p:spPr>
          <a:xfrm>
            <a:off x="685800" y="1905000"/>
            <a:ext cx="7772400" cy="609600"/>
          </a:xfrm>
        </p:spPr>
        <p:txBody>
          <a:bodyPr wrap="square" anchor="ctr"/>
          <a:lstStyle>
            <a:lvl1pPr lvl="0">
              <a:defRPr/>
            </a:lvl1pPr>
          </a:lstStyle>
          <a:p>
            <a:pPr lvl="0" indent="0" eaLnBrk="1" hangingPunct="1"/>
            <a:r>
              <a:rPr lang="en-US" altLang="x-none" sz="4000" b="1" dirty="0">
                <a:latin typeface="华文行楷" panose="02010800040101010101" pitchFamily="2" charset="-122"/>
                <a:ea typeface="华文行楷" panose="02010800040101010101" pitchFamily="2" charset="-122"/>
              </a:rPr>
              <a:t>§3.3.4 </a:t>
            </a:r>
            <a:r>
              <a:rPr lang="zh-CN" altLang="en-US" sz="4000" b="1" dirty="0">
                <a:latin typeface="华文行楷" panose="02010800040101010101" pitchFamily="2" charset="-122"/>
                <a:ea typeface="华文行楷" panose="02010800040101010101" pitchFamily="2" charset="-122"/>
              </a:rPr>
              <a:t>互补输出级</a:t>
            </a:r>
            <a:endParaRPr lang="zh-CN" altLang="en-US" sz="4000" b="1" dirty="0">
              <a:latin typeface="华文行楷" panose="02010800040101010101" pitchFamily="2" charset="-122"/>
              <a:ea typeface="华文行楷" panose="02010800040101010101" pitchFamily="2" charset="-122"/>
            </a:endParaRPr>
          </a:p>
        </p:txBody>
      </p:sp>
      <p:sp>
        <p:nvSpPr>
          <p:cNvPr id="40962" name="Text Box 3">
            <a:hlinkClick r:id="rId1" action="ppaction://hlinksldjump"/>
          </p:cNvPr>
          <p:cNvSpPr txBox="1"/>
          <p:nvPr/>
        </p:nvSpPr>
        <p:spPr>
          <a:xfrm>
            <a:off x="1908175" y="2893378"/>
            <a:ext cx="2879725" cy="521970"/>
          </a:xfrm>
          <a:prstGeom prst="rect">
            <a:avLst/>
          </a:prstGeom>
          <a:noFill/>
          <a:ln w="9525">
            <a:noFill/>
          </a:ln>
        </p:spPr>
        <p:txBody>
          <a:bodyPr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一、基本电路</a:t>
            </a:r>
            <a:endParaRPr lang="zh-CN" altLang="en-US" sz="2800" b="1" dirty="0">
              <a:latin typeface="Times New Roman" panose="02020603050405020304" pitchFamily="2" charset="0"/>
              <a:ea typeface="华文楷体" panose="02010600040101010101" pitchFamily="2" charset="-122"/>
            </a:endParaRPr>
          </a:p>
        </p:txBody>
      </p:sp>
      <p:sp>
        <p:nvSpPr>
          <p:cNvPr id="40963" name="Text Box 4">
            <a:hlinkClick r:id="rId2" action="ppaction://hlinksldjump"/>
          </p:cNvPr>
          <p:cNvSpPr txBox="1"/>
          <p:nvPr/>
        </p:nvSpPr>
        <p:spPr>
          <a:xfrm>
            <a:off x="1871980" y="3488690"/>
            <a:ext cx="5400675" cy="521970"/>
          </a:xfrm>
          <a:prstGeom prst="rect">
            <a:avLst/>
          </a:prstGeom>
          <a:noFill/>
          <a:ln w="9525">
            <a:noFill/>
          </a:ln>
        </p:spPr>
        <p:txBody>
          <a:bodyPr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二、消除交越失真的互补输出级</a:t>
            </a:r>
            <a:endParaRPr lang="zh-CN" altLang="en-US" sz="2800" b="1" dirty="0">
              <a:latin typeface="Times New Roman" panose="02020603050405020304" pitchFamily="2" charset="0"/>
              <a:ea typeface="华文楷体" panose="02010600040101010101" pitchFamily="2" charset="-122"/>
            </a:endParaRPr>
          </a:p>
        </p:txBody>
      </p:sp>
      <p:sp>
        <p:nvSpPr>
          <p:cNvPr id="40964" name="Text Box 5">
            <a:hlinkClick r:id="rId2" action="ppaction://hlinksldjump"/>
          </p:cNvPr>
          <p:cNvSpPr txBox="1"/>
          <p:nvPr/>
        </p:nvSpPr>
        <p:spPr>
          <a:xfrm>
            <a:off x="1908175" y="4179570"/>
            <a:ext cx="4968875" cy="521970"/>
          </a:xfrm>
          <a:prstGeom prst="rect">
            <a:avLst/>
          </a:prstGeom>
          <a:noFill/>
          <a:ln w="9525">
            <a:noFill/>
          </a:ln>
        </p:spPr>
        <p:txBody>
          <a:bodyPr wrap="square" anchor="t">
            <a:spAutoFit/>
          </a:bodyPr>
          <a:lstStyle/>
          <a:p>
            <a:pPr>
              <a:spcBef>
                <a:spcPct val="50000"/>
              </a:spcBef>
            </a:pPr>
            <a:r>
              <a:rPr lang="zh-CN" altLang="en-US" sz="2800" b="1" dirty="0">
                <a:latin typeface="Times New Roman" panose="02020603050405020304" pitchFamily="2" charset="0"/>
                <a:ea typeface="华文楷体" panose="02010600040101010101" pitchFamily="2" charset="-122"/>
              </a:rPr>
              <a:t>三、</a:t>
            </a:r>
            <a:r>
              <a:rPr lang="en-US" altLang="zh-CN" sz="2800" b="1" dirty="0">
                <a:latin typeface="Times New Roman" panose="02020603050405020304" pitchFamily="2" charset="0"/>
                <a:ea typeface="华文楷体" panose="02010600040101010101" pitchFamily="2" charset="-122"/>
              </a:rPr>
              <a:t>CMOS</a:t>
            </a:r>
            <a:r>
              <a:rPr lang="zh-CN" altLang="en-US" sz="2800" b="1" dirty="0">
                <a:latin typeface="Times New Roman" panose="02020603050405020304" pitchFamily="2" charset="0"/>
                <a:ea typeface="华文楷体" panose="02010600040101010101" pitchFamily="2" charset="-122"/>
              </a:rPr>
              <a:t>互补输出级</a:t>
            </a:r>
            <a:endParaRPr lang="zh-CN" altLang="en-US" sz="2800" b="1" dirty="0">
              <a:latin typeface="Times New Roman" panose="02020603050405020304" pitchFamily="2" charset="0"/>
              <a:ea typeface="华文楷体" panose="0201060004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p:nvPr>
            <p:ph idx="4294967295"/>
          </p:nvPr>
        </p:nvGraphicFramePr>
        <p:xfrm>
          <a:off x="755650" y="3644900"/>
          <a:ext cx="3476625" cy="2713038"/>
        </p:xfrm>
        <a:graphic>
          <a:graphicData uri="http://schemas.openxmlformats.org/presentationml/2006/ole">
            <mc:AlternateContent xmlns:mc="http://schemas.openxmlformats.org/markup-compatibility/2006">
              <mc:Choice xmlns:v="urn:schemas-microsoft-com:vml" Requires="v">
                <p:oleObj spid="_x0000_s27649" name="" r:id="rId1" imgW="10487025" imgH="8181975" progId="">
                  <p:embed/>
                </p:oleObj>
              </mc:Choice>
              <mc:Fallback>
                <p:oleObj name="" r:id="rId1" imgW="10487025" imgH="8181975" progId="">
                  <p:embed/>
                  <p:pic>
                    <p:nvPicPr>
                      <p:cNvPr id="0" name="图片 27648"/>
                      <p:cNvPicPr/>
                      <p:nvPr/>
                    </p:nvPicPr>
                    <p:blipFill>
                      <a:blip r:embed="rId2"/>
                      <a:stretch>
                        <a:fillRect/>
                      </a:stretch>
                    </p:blipFill>
                    <p:spPr>
                      <a:xfrm>
                        <a:off x="755650" y="3644900"/>
                        <a:ext cx="3476625" cy="2713038"/>
                      </a:xfrm>
                      <a:prstGeom prst="rect">
                        <a:avLst/>
                      </a:prstGeom>
                      <a:solidFill>
                        <a:srgbClr val="00FFFF"/>
                      </a:solidFill>
                      <a:ln w="38100">
                        <a:noFill/>
                      </a:ln>
                    </p:spPr>
                  </p:pic>
                </p:oleObj>
              </mc:Fallback>
            </mc:AlternateContent>
          </a:graphicData>
        </a:graphic>
      </p:graphicFrame>
      <p:sp>
        <p:nvSpPr>
          <p:cNvPr id="41987" name="Text Box 3"/>
          <p:cNvSpPr txBox="1"/>
          <p:nvPr/>
        </p:nvSpPr>
        <p:spPr>
          <a:xfrm>
            <a:off x="533400" y="1371600"/>
            <a:ext cx="8305800" cy="2143125"/>
          </a:xfrm>
          <a:prstGeom prst="rect">
            <a:avLst/>
          </a:prstGeom>
          <a:noFill/>
          <a:ln w="9525">
            <a:noFill/>
          </a:ln>
        </p:spPr>
        <p:txBody>
          <a:bodyPr anchor="t">
            <a:spAutoFit/>
          </a:bodyPr>
          <a:lstStyle/>
          <a:p>
            <a:pPr>
              <a:lnSpc>
                <a:spcPct val="120000"/>
              </a:lnSpc>
            </a:pPr>
            <a:r>
              <a:rPr lang="en-US" altLang="x-none"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互补输出级是直接耦合的功率放大电路。</a:t>
            </a:r>
            <a:endParaRPr lang="zh-CN" altLang="en-US" sz="2800" b="1" dirty="0">
              <a:latin typeface="宋体" panose="02010600030101010101" pitchFamily="2" charset="-122"/>
              <a:ea typeface="宋体" panose="02010600030101010101" pitchFamily="2" charset="-122"/>
            </a:endParaRPr>
          </a:p>
          <a:p>
            <a:pPr>
              <a:lnSpc>
                <a:spcPct val="120000"/>
              </a:lnSpc>
            </a:pPr>
            <a:r>
              <a:rPr lang="zh-CN" altLang="en-US" sz="2800" b="1" dirty="0">
                <a:latin typeface="宋体" panose="02010600030101010101" pitchFamily="2" charset="-122"/>
                <a:ea typeface="宋体" panose="02010600030101010101" pitchFamily="2" charset="-122"/>
              </a:rPr>
              <a:t>  对输出级的要求：带负载能力强；直流功耗小；负载电阻上无直流功耗；</a:t>
            </a:r>
            <a:endParaRPr lang="zh-CN" altLang="en-US" sz="2800" b="1" dirty="0">
              <a:latin typeface="宋体" panose="02010600030101010101" pitchFamily="2" charset="-122"/>
              <a:ea typeface="宋体" panose="02010600030101010101" pitchFamily="2" charset="-122"/>
            </a:endParaRPr>
          </a:p>
          <a:p>
            <a:pPr>
              <a:lnSpc>
                <a:spcPct val="120000"/>
              </a:lnSpc>
            </a:pPr>
            <a:r>
              <a:rPr lang="zh-CN" altLang="en-US" sz="2800" b="1" dirty="0">
                <a:latin typeface="宋体" panose="02010600030101010101" pitchFamily="2" charset="-122"/>
                <a:ea typeface="宋体" panose="02010600030101010101" pitchFamily="2" charset="-122"/>
              </a:rPr>
              <a:t>最大不失真输出电压最大。</a:t>
            </a:r>
            <a:endParaRPr lang="zh-CN" altLang="en-US" sz="2800" b="1" dirty="0">
              <a:latin typeface="宋体" panose="02010600030101010101" pitchFamily="2" charset="-122"/>
              <a:ea typeface="宋体" panose="02010600030101010101" pitchFamily="2" charset="-122"/>
            </a:endParaRPr>
          </a:p>
        </p:txBody>
      </p:sp>
      <p:sp>
        <p:nvSpPr>
          <p:cNvPr id="2" name="Rectangle 4"/>
          <p:cNvSpPr>
            <a:spLocks noGrp="1"/>
          </p:cNvSpPr>
          <p:nvPr>
            <p:ph type="title"/>
          </p:nvPr>
        </p:nvSpPr>
        <p:spPr>
          <a:xfrm>
            <a:off x="179388" y="836613"/>
            <a:ext cx="4535487" cy="566737"/>
          </a:xfrm>
        </p:spPr>
        <p:txBody>
          <a:bodyPr wrap="square" anchor="ctr"/>
          <a:lstStyle/>
          <a:p>
            <a:pPr algn="l" eaLnBrk="1" hangingPunct="1">
              <a:spcBef>
                <a:spcPct val="45000"/>
              </a:spcBef>
            </a:pPr>
            <a:r>
              <a:rPr lang="en-US" altLang="zh-CN" sz="3200" b="1">
                <a:solidFill>
                  <a:schemeClr val="tx1"/>
                </a:solidFill>
                <a:latin typeface="华文行楷" panose="02010800040101010101" pitchFamily="2" charset="-122"/>
                <a:ea typeface="华文行楷" panose="02010800040101010101" pitchFamily="2" charset="-122"/>
              </a:rPr>
              <a:t>  </a:t>
            </a:r>
            <a:r>
              <a:rPr lang="zh-CN" altLang="en-US" sz="3200" b="1">
                <a:solidFill>
                  <a:schemeClr val="tx1"/>
                </a:solidFill>
                <a:latin typeface="华文行楷" panose="02010800040101010101" pitchFamily="2" charset="-122"/>
                <a:ea typeface="华文行楷" panose="02010800040101010101" pitchFamily="2" charset="-122"/>
              </a:rPr>
              <a:t>对输出级的要求</a:t>
            </a:r>
            <a:endParaRPr lang="zh-CN" altLang="en-US" sz="3200" b="1">
              <a:solidFill>
                <a:schemeClr val="tx1"/>
              </a:solidFill>
              <a:latin typeface="华文行楷" panose="02010800040101010101" pitchFamily="2" charset="-122"/>
              <a:ea typeface="华文行楷" panose="02010800040101010101" pitchFamily="2" charset="-122"/>
            </a:endParaRPr>
          </a:p>
        </p:txBody>
      </p:sp>
      <p:grpSp>
        <p:nvGrpSpPr>
          <p:cNvPr id="41989" name="Group 5"/>
          <p:cNvGrpSpPr/>
          <p:nvPr/>
        </p:nvGrpSpPr>
        <p:grpSpPr>
          <a:xfrm>
            <a:off x="3962400" y="2474913"/>
            <a:ext cx="3217863" cy="725487"/>
            <a:chOff x="0" y="0"/>
            <a:chExt cx="2027" cy="457"/>
          </a:xfrm>
        </p:grpSpPr>
        <p:sp>
          <p:nvSpPr>
            <p:cNvPr id="3" name="AutoShape 6"/>
            <p:cNvSpPr/>
            <p:nvPr/>
          </p:nvSpPr>
          <p:spPr>
            <a:xfrm>
              <a:off x="624" y="121"/>
              <a:ext cx="1403" cy="336"/>
            </a:xfrm>
            <a:prstGeom prst="borderCallout1">
              <a:avLst>
                <a:gd name="adj1" fmla="val 21431"/>
                <a:gd name="adj2" fmla="val -3421"/>
                <a:gd name="adj3" fmla="val -33630"/>
                <a:gd name="adj4" fmla="val -14824"/>
              </a:avLst>
            </a:prstGeom>
            <a:solidFill>
              <a:srgbClr val="00FFFF"/>
            </a:solidFill>
            <a:ln w="19050" cap="flat" cmpd="sng">
              <a:solidFill>
                <a:srgbClr val="FF00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射极输出形式</a:t>
              </a:r>
              <a:endParaRPr lang="zh-CN" altLang="en-US" sz="2400" b="1" dirty="0">
                <a:latin typeface="Times New Roman" panose="02020603050405020304" pitchFamily="2" charset="0"/>
                <a:ea typeface="宋体" panose="02010600030101010101" pitchFamily="2" charset="-122"/>
              </a:endParaRPr>
            </a:p>
          </p:txBody>
        </p:sp>
        <p:sp>
          <p:nvSpPr>
            <p:cNvPr id="41990" name="Line 7"/>
            <p:cNvSpPr/>
            <p:nvPr/>
          </p:nvSpPr>
          <p:spPr>
            <a:xfrm>
              <a:off x="0" y="0"/>
              <a:ext cx="1248" cy="0"/>
            </a:xfrm>
            <a:prstGeom prst="line">
              <a:avLst/>
            </a:prstGeom>
            <a:ln w="28575" cap="flat" cmpd="sng">
              <a:solidFill>
                <a:srgbClr val="FF0000"/>
              </a:solidFill>
              <a:prstDash val="solid"/>
              <a:round/>
              <a:headEnd type="none" w="med" len="med"/>
              <a:tailEnd type="none" w="med" len="med"/>
            </a:ln>
          </p:spPr>
        </p:sp>
      </p:grpSp>
      <p:grpSp>
        <p:nvGrpSpPr>
          <p:cNvPr id="41992" name="Group 8"/>
          <p:cNvGrpSpPr/>
          <p:nvPr/>
        </p:nvGrpSpPr>
        <p:grpSpPr>
          <a:xfrm>
            <a:off x="4932363" y="2492375"/>
            <a:ext cx="3124200" cy="1331913"/>
            <a:chOff x="0" y="0"/>
            <a:chExt cx="1968" cy="839"/>
          </a:xfrm>
        </p:grpSpPr>
        <p:sp>
          <p:nvSpPr>
            <p:cNvPr id="4" name="AutoShape 9"/>
            <p:cNvSpPr/>
            <p:nvPr/>
          </p:nvSpPr>
          <p:spPr>
            <a:xfrm>
              <a:off x="0" y="503"/>
              <a:ext cx="1566" cy="336"/>
            </a:xfrm>
            <a:prstGeom prst="borderCallout1">
              <a:avLst>
                <a:gd name="adj1" fmla="val 21431"/>
                <a:gd name="adj2" fmla="val 103065"/>
                <a:gd name="adj3" fmla="val -150000"/>
                <a:gd name="adj4" fmla="val 104407"/>
              </a:avLst>
            </a:prstGeom>
            <a:solidFill>
              <a:srgbClr val="00FFFF"/>
            </a:solidFill>
            <a:ln w="19050" cap="flat" cmpd="sng">
              <a:solidFill>
                <a:srgbClr val="FF00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静态工作电流小</a:t>
              </a:r>
              <a:endParaRPr lang="zh-CN" altLang="en-US" sz="2400" b="1" dirty="0">
                <a:latin typeface="Times New Roman" panose="02020603050405020304" pitchFamily="2" charset="0"/>
                <a:ea typeface="宋体" panose="02010600030101010101" pitchFamily="2" charset="-122"/>
              </a:endParaRPr>
            </a:p>
          </p:txBody>
        </p:sp>
        <p:sp>
          <p:nvSpPr>
            <p:cNvPr id="41993" name="Line 10"/>
            <p:cNvSpPr/>
            <p:nvPr/>
          </p:nvSpPr>
          <p:spPr>
            <a:xfrm>
              <a:off x="912" y="0"/>
              <a:ext cx="1056" cy="0"/>
            </a:xfrm>
            <a:prstGeom prst="line">
              <a:avLst/>
            </a:prstGeom>
            <a:ln w="28575" cap="flat" cmpd="sng">
              <a:solidFill>
                <a:srgbClr val="FF0000"/>
              </a:solidFill>
              <a:prstDash val="solid"/>
              <a:round/>
              <a:headEnd type="none" w="med" len="med"/>
              <a:tailEnd type="none" w="med" len="med"/>
            </a:ln>
          </p:spPr>
        </p:sp>
      </p:grpSp>
      <p:grpSp>
        <p:nvGrpSpPr>
          <p:cNvPr id="41995" name="Group 11"/>
          <p:cNvGrpSpPr/>
          <p:nvPr/>
        </p:nvGrpSpPr>
        <p:grpSpPr>
          <a:xfrm>
            <a:off x="2411413" y="2997200"/>
            <a:ext cx="5638800" cy="1447800"/>
            <a:chOff x="0" y="0"/>
            <a:chExt cx="3552" cy="912"/>
          </a:xfrm>
        </p:grpSpPr>
        <p:sp>
          <p:nvSpPr>
            <p:cNvPr id="5" name="AutoShape 12"/>
            <p:cNvSpPr/>
            <p:nvPr/>
          </p:nvSpPr>
          <p:spPr>
            <a:xfrm>
              <a:off x="1584" y="576"/>
              <a:ext cx="1968" cy="336"/>
            </a:xfrm>
            <a:prstGeom prst="borderCallout1">
              <a:avLst>
                <a:gd name="adj1" fmla="val 21431"/>
                <a:gd name="adj2" fmla="val -2440"/>
                <a:gd name="adj3" fmla="val -172023"/>
                <a:gd name="adj4" fmla="val -41972"/>
              </a:avLst>
            </a:prstGeom>
            <a:solidFill>
              <a:srgbClr val="00FFFF"/>
            </a:solidFill>
            <a:ln w="19050" cap="flat" cmpd="sng">
              <a:solidFill>
                <a:srgbClr val="FF00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输入为零时输出为零</a:t>
              </a:r>
              <a:endParaRPr lang="zh-CN" altLang="en-US" sz="2400" b="1" dirty="0">
                <a:latin typeface="Times New Roman" panose="02020603050405020304" pitchFamily="2" charset="0"/>
                <a:ea typeface="宋体" panose="02010600030101010101" pitchFamily="2" charset="-122"/>
              </a:endParaRPr>
            </a:p>
          </p:txBody>
        </p:sp>
        <p:sp>
          <p:nvSpPr>
            <p:cNvPr id="41996" name="Line 13"/>
            <p:cNvSpPr/>
            <p:nvPr/>
          </p:nvSpPr>
          <p:spPr>
            <a:xfrm>
              <a:off x="0" y="0"/>
              <a:ext cx="1056" cy="0"/>
            </a:xfrm>
            <a:prstGeom prst="line">
              <a:avLst/>
            </a:prstGeom>
            <a:ln w="28575" cap="flat" cmpd="sng">
              <a:solidFill>
                <a:srgbClr val="FF0000"/>
              </a:solidFill>
              <a:prstDash val="solid"/>
              <a:round/>
              <a:headEnd type="none" w="med" len="med"/>
              <a:tailEnd type="none" w="med" len="med"/>
            </a:ln>
          </p:spPr>
        </p:sp>
      </p:grpSp>
      <p:grpSp>
        <p:nvGrpSpPr>
          <p:cNvPr id="41998" name="Group 14"/>
          <p:cNvGrpSpPr/>
          <p:nvPr/>
        </p:nvGrpSpPr>
        <p:grpSpPr>
          <a:xfrm>
            <a:off x="684213" y="3500438"/>
            <a:ext cx="7829550" cy="2725737"/>
            <a:chOff x="0" y="0"/>
            <a:chExt cx="4932" cy="1717"/>
          </a:xfrm>
        </p:grpSpPr>
        <p:sp>
          <p:nvSpPr>
            <p:cNvPr id="6" name="Text Box 15"/>
            <p:cNvSpPr txBox="1"/>
            <p:nvPr/>
          </p:nvSpPr>
          <p:spPr>
            <a:xfrm>
              <a:off x="2676" y="635"/>
              <a:ext cx="2256" cy="1082"/>
            </a:xfrm>
            <a:prstGeom prst="rect">
              <a:avLst/>
            </a:prstGeom>
            <a:solidFill>
              <a:srgbClr val="00FFFF"/>
            </a:solidFill>
            <a:ln w="19050" cap="flat" cmpd="sng">
              <a:solidFill>
                <a:srgbClr val="FF0000"/>
              </a:solidFill>
              <a:prstDash val="solid"/>
              <a:miter/>
              <a:headEnd type="none" w="med" len="med"/>
              <a:tailEnd type="none" w="med" len="med"/>
            </a:ln>
          </p:spPr>
          <p:txBody>
            <a:bodyPr anchor="t">
              <a:spAutoFit/>
            </a:bodyPr>
            <a:lstStyle/>
            <a:p>
              <a:pPr>
                <a:lnSpc>
                  <a:spcPct val="110000"/>
                </a:lnSpc>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双电源供电时</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om</a:t>
              </a:r>
              <a:r>
                <a:rPr lang="zh-CN" altLang="en-US" sz="2400" b="1" dirty="0">
                  <a:latin typeface="Times New Roman" panose="02020603050405020304" pitchFamily="2" charset="0"/>
                  <a:ea typeface="宋体" panose="02010600030101010101" pitchFamily="2" charset="-122"/>
                </a:rPr>
                <a:t>的峰值接近电源电压。</a:t>
              </a:r>
              <a:endParaRPr lang="zh-CN" altLang="en-US" sz="2400" b="1" dirty="0">
                <a:latin typeface="Times New Roman" panose="02020603050405020304" pitchFamily="2" charset="0"/>
                <a:ea typeface="宋体" panose="02010600030101010101" pitchFamily="2" charset="-122"/>
              </a:endParaRPr>
            </a:p>
            <a:p>
              <a:pPr>
                <a:lnSpc>
                  <a:spcPct val="110000"/>
                </a:lnSpc>
              </a:pPr>
              <a:r>
                <a:rPr lang="zh-CN" altLang="en-US" sz="2400" b="1" dirty="0">
                  <a:latin typeface="Times New Roman" panose="02020603050405020304" pitchFamily="2" charset="0"/>
                  <a:ea typeface="宋体" panose="02010600030101010101" pitchFamily="2" charset="-122"/>
                </a:rPr>
                <a:t>    单电源供电</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om</a:t>
              </a:r>
              <a:r>
                <a:rPr lang="zh-CN" altLang="en-US" sz="2400" b="1" dirty="0">
                  <a:latin typeface="Times New Roman" panose="02020603050405020304" pitchFamily="2" charset="0"/>
                  <a:ea typeface="宋体" panose="02010600030101010101" pitchFamily="2" charset="-122"/>
                </a:rPr>
                <a:t>的峰值接近二分之一电源电压。</a:t>
              </a:r>
              <a:endParaRPr lang="zh-CN" altLang="en-US" sz="2400" dirty="0">
                <a:latin typeface="Times New Roman" panose="02020603050405020304" pitchFamily="2" charset="0"/>
                <a:ea typeface="宋体" panose="02010600030101010101" pitchFamily="2" charset="-122"/>
              </a:endParaRPr>
            </a:p>
          </p:txBody>
        </p:sp>
        <p:sp>
          <p:nvSpPr>
            <p:cNvPr id="41999" name="Line 16"/>
            <p:cNvSpPr/>
            <p:nvPr/>
          </p:nvSpPr>
          <p:spPr>
            <a:xfrm>
              <a:off x="0" y="0"/>
              <a:ext cx="2400" cy="0"/>
            </a:xfrm>
            <a:prstGeom prst="line">
              <a:avLst/>
            </a:prstGeom>
            <a:ln w="28575" cap="flat" cmpd="sng">
              <a:solidFill>
                <a:srgbClr val="FF3300"/>
              </a:solidFill>
              <a:prstDash val="solid"/>
              <a:round/>
              <a:headEnd type="none" w="med" len="med"/>
              <a:tailEnd type="none" w="med" len="med"/>
            </a:ln>
          </p:spPr>
        </p:sp>
        <p:sp>
          <p:nvSpPr>
            <p:cNvPr id="42000" name="Line 17"/>
            <p:cNvSpPr/>
            <p:nvPr/>
          </p:nvSpPr>
          <p:spPr>
            <a:xfrm>
              <a:off x="1152" y="0"/>
              <a:ext cx="1524" cy="726"/>
            </a:xfrm>
            <a:prstGeom prst="line">
              <a:avLst/>
            </a:prstGeom>
            <a:ln w="19050" cap="flat" cmpd="sng">
              <a:solidFill>
                <a:srgbClr val="FF0000"/>
              </a:solidFill>
              <a:prstDash val="solid"/>
              <a:round/>
              <a:headEnd type="none" w="med" len="med"/>
              <a:tailEnd type="none" w="med" len="med"/>
            </a:ln>
          </p:spPr>
        </p:sp>
      </p:grpSp>
      <p:sp>
        <p:nvSpPr>
          <p:cNvPr id="42002" name="Text Box 22"/>
          <p:cNvSpPr txBox="1"/>
          <p:nvPr/>
        </p:nvSpPr>
        <p:spPr>
          <a:xfrm>
            <a:off x="755650" y="3716338"/>
            <a:ext cx="1296988" cy="822325"/>
          </a:xfrm>
          <a:prstGeom prst="rect">
            <a:avLst/>
          </a:prstGeom>
          <a:noFill/>
          <a:ln w="9525">
            <a:noFill/>
          </a:ln>
        </p:spPr>
        <p:txBody>
          <a:bodyPr anchor="t">
            <a:spAutoFit/>
          </a:bodyPr>
          <a:lstStyle/>
          <a:p>
            <a:pPr>
              <a:spcBef>
                <a:spcPct val="50000"/>
              </a:spcBef>
            </a:pPr>
            <a:r>
              <a:rPr lang="zh-CN" altLang="en-US" sz="2400" b="1" dirty="0">
                <a:solidFill>
                  <a:srgbClr val="A50021"/>
                </a:solidFill>
                <a:latin typeface="Times New Roman" panose="02020603050405020304" pitchFamily="2" charset="0"/>
                <a:ea typeface="宋体" panose="02010600030101010101" pitchFamily="2" charset="-122"/>
              </a:rPr>
              <a:t>不符合要求！</a:t>
            </a:r>
            <a:endParaRPr lang="zh-CN" altLang="en-US" sz="2400" b="1"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left)">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wipe(left)">
                                      <p:cBhvr>
                                        <p:cTn id="12" dur="500"/>
                                        <p:tgtEl>
                                          <p:spTgt spid="41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wipe(left)">
                                      <p:cBhvr>
                                        <p:cTn id="17" dur="500"/>
                                        <p:tgtEl>
                                          <p:spTgt spid="41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989"/>
                                        </p:tgtEl>
                                        <p:attrNameLst>
                                          <p:attrName>style.visibility</p:attrName>
                                        </p:attrNameLst>
                                      </p:cBhvr>
                                      <p:to>
                                        <p:strVal val="visible"/>
                                      </p:to>
                                    </p:set>
                                    <p:animEffect transition="in" filter="wipe(left)">
                                      <p:cBhvr>
                                        <p:cTn id="22" dur="500"/>
                                        <p:tgtEl>
                                          <p:spTgt spid="419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992"/>
                                        </p:tgtEl>
                                        <p:attrNameLst>
                                          <p:attrName>style.visibility</p:attrName>
                                        </p:attrNameLst>
                                      </p:cBhvr>
                                      <p:to>
                                        <p:strVal val="visible"/>
                                      </p:to>
                                    </p:set>
                                    <p:animEffect transition="in" filter="wipe(up)">
                                      <p:cBhvr>
                                        <p:cTn id="27" dur="500"/>
                                        <p:tgtEl>
                                          <p:spTgt spid="419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1995"/>
                                        </p:tgtEl>
                                        <p:attrNameLst>
                                          <p:attrName>style.visibility</p:attrName>
                                        </p:attrNameLst>
                                      </p:cBhvr>
                                      <p:to>
                                        <p:strVal val="visible"/>
                                      </p:to>
                                    </p:set>
                                    <p:animEffect transition="in" filter="wipe(left)">
                                      <p:cBhvr>
                                        <p:cTn id="32" dur="500"/>
                                        <p:tgtEl>
                                          <p:spTgt spid="419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998"/>
                                        </p:tgtEl>
                                        <p:attrNameLst>
                                          <p:attrName>style.visibility</p:attrName>
                                        </p:attrNameLst>
                                      </p:cBhvr>
                                      <p:to>
                                        <p:strVal val="visible"/>
                                      </p:to>
                                    </p:set>
                                    <p:animEffect transition="in" filter="wipe(left)">
                                      <p:cBhvr>
                                        <p:cTn id="37" dur="500"/>
                                        <p:tgtEl>
                                          <p:spTgt spid="41998"/>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childTnLst>
                                    <p:set>
                                      <p:cBhvr>
                                        <p:cTn id="41" dur="1" fill="hold">
                                          <p:stCondLst>
                                            <p:cond delay="0"/>
                                          </p:stCondLst>
                                        </p:cTn>
                                        <p:tgtEl>
                                          <p:spTgt spid="41986"/>
                                        </p:tgtEl>
                                        <p:attrNameLst>
                                          <p:attrName>style.visibility</p:attrName>
                                        </p:attrNameLst>
                                      </p:cBhvr>
                                      <p:to>
                                        <p:strVal val="visible"/>
                                      </p:to>
                                    </p:set>
                                    <p:anim calcmode="lin" valueType="num">
                                      <p:cBhvr>
                                        <p:cTn id="42" dur="500" fill="hold"/>
                                        <p:tgtEl>
                                          <p:spTgt spid="41986"/>
                                        </p:tgtEl>
                                        <p:attrNameLst>
                                          <p:attrName>ppt_w</p:attrName>
                                        </p:attrNameLst>
                                      </p:cBhvr>
                                      <p:tavLst>
                                        <p:tav tm="0">
                                          <p:val>
                                            <p:fltVal val="0"/>
                                          </p:val>
                                        </p:tav>
                                        <p:tav tm="100000">
                                          <p:val>
                                            <p:strVal val="#ppt_w"/>
                                          </p:val>
                                        </p:tav>
                                      </p:tavLst>
                                    </p:anim>
                                    <p:anim calcmode="lin" valueType="num">
                                      <p:cBhvr>
                                        <p:cTn id="43" dur="500" fill="hold"/>
                                        <p:tgtEl>
                                          <p:spTgt spid="4198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42002"/>
                                        </p:tgtEl>
                                        <p:attrNameLst>
                                          <p:attrName>style.visibility</p:attrName>
                                        </p:attrNameLst>
                                      </p:cBhvr>
                                      <p:to>
                                        <p:strVal val="visible"/>
                                      </p:to>
                                    </p:set>
                                    <p:anim calcmode="lin" valueType="num">
                                      <p:cBhvr>
                                        <p:cTn id="48" dur="500" fill="hold"/>
                                        <p:tgtEl>
                                          <p:spTgt spid="42002"/>
                                        </p:tgtEl>
                                        <p:attrNameLst>
                                          <p:attrName>ppt_w</p:attrName>
                                        </p:attrNameLst>
                                      </p:cBhvr>
                                      <p:tavLst>
                                        <p:tav tm="0">
                                          <p:val>
                                            <p:fltVal val="0"/>
                                          </p:val>
                                        </p:tav>
                                        <p:tav tm="100000">
                                          <p:val>
                                            <p:strVal val="#ppt_w"/>
                                          </p:val>
                                        </p:tav>
                                      </p:tavLst>
                                    </p:anim>
                                    <p:anim calcmode="lin" valueType="num">
                                      <p:cBhvr>
                                        <p:cTn id="49" dur="500" fill="hold"/>
                                        <p:tgtEl>
                                          <p:spTgt spid="420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420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p:nvPr/>
        </p:nvGraphicFramePr>
        <p:xfrm>
          <a:off x="5148263" y="2852738"/>
          <a:ext cx="3200400" cy="2465387"/>
        </p:xfrm>
        <a:graphic>
          <a:graphicData uri="http://schemas.openxmlformats.org/presentationml/2006/ole">
            <mc:AlternateContent xmlns:mc="http://schemas.openxmlformats.org/markup-compatibility/2006">
              <mc:Choice xmlns:v="urn:schemas-microsoft-com:vml" Requires="v">
                <p:oleObj spid="_x0000_s28673" name="" r:id="rId1" imgW="10448925" imgH="8048625" progId="">
                  <p:embed/>
                </p:oleObj>
              </mc:Choice>
              <mc:Fallback>
                <p:oleObj name="" r:id="rId1" imgW="10448925" imgH="8048625" progId="">
                  <p:embed/>
                  <p:pic>
                    <p:nvPicPr>
                      <p:cNvPr id="0" name="图片 28672"/>
                      <p:cNvPicPr/>
                      <p:nvPr/>
                    </p:nvPicPr>
                    <p:blipFill>
                      <a:blip r:embed="rId2"/>
                      <a:stretch>
                        <a:fillRect/>
                      </a:stretch>
                    </p:blipFill>
                    <p:spPr>
                      <a:xfrm>
                        <a:off x="5148263" y="2852738"/>
                        <a:ext cx="3200400" cy="2465387"/>
                      </a:xfrm>
                      <a:prstGeom prst="rect">
                        <a:avLst/>
                      </a:prstGeom>
                      <a:noFill/>
                      <a:ln w="38100">
                        <a:noFill/>
                      </a:ln>
                    </p:spPr>
                  </p:pic>
                </p:oleObj>
              </mc:Fallback>
            </mc:AlternateContent>
          </a:graphicData>
        </a:graphic>
      </p:graphicFrame>
      <p:sp>
        <p:nvSpPr>
          <p:cNvPr id="2" name="Rectangle 3"/>
          <p:cNvSpPr>
            <a:spLocks noGrp="1"/>
          </p:cNvSpPr>
          <p:nvPr>
            <p:ph type="title"/>
          </p:nvPr>
        </p:nvSpPr>
        <p:spPr>
          <a:xfrm>
            <a:off x="250825" y="836613"/>
            <a:ext cx="6915150" cy="533400"/>
          </a:xfrm>
        </p:spPr>
        <p:txBody>
          <a:bodyPr wrap="square" anchor="ctr"/>
          <a:lstStyle/>
          <a:p>
            <a:pPr algn="l" eaLnBrk="1" hangingPunct="1">
              <a:spcBef>
                <a:spcPct val="45000"/>
              </a:spcBef>
            </a:pPr>
            <a:r>
              <a:rPr lang="zh-CN" altLang="en-US" sz="3200" b="1">
                <a:solidFill>
                  <a:schemeClr val="tx1"/>
                </a:solidFill>
                <a:latin typeface="华文行楷" panose="02010800040101010101" pitchFamily="2" charset="-122"/>
                <a:ea typeface="华文行楷" panose="02010800040101010101" pitchFamily="2" charset="-122"/>
              </a:rPr>
              <a:t>一、基本电路</a:t>
            </a:r>
            <a:endParaRPr lang="zh-CN" altLang="en-US" sz="3200" b="1">
              <a:solidFill>
                <a:schemeClr val="tx1"/>
              </a:solidFill>
              <a:latin typeface="华文行楷" panose="02010800040101010101" pitchFamily="2" charset="-122"/>
              <a:ea typeface="华文行楷" panose="02010800040101010101" pitchFamily="2" charset="-122"/>
            </a:endParaRPr>
          </a:p>
        </p:txBody>
      </p:sp>
      <p:sp>
        <p:nvSpPr>
          <p:cNvPr id="43012" name="Text Box 4"/>
          <p:cNvSpPr txBox="1"/>
          <p:nvPr/>
        </p:nvSpPr>
        <p:spPr>
          <a:xfrm>
            <a:off x="1258888" y="5661025"/>
            <a:ext cx="6781800" cy="519113"/>
          </a:xfrm>
          <a:prstGeom prst="rect">
            <a:avLst/>
          </a:prstGeom>
          <a:noFill/>
          <a:ln w="9525">
            <a:noFill/>
          </a:ln>
        </p:spPr>
        <p:txBody>
          <a:bodyPr anchor="t">
            <a:spAutoFit/>
          </a:bodyPr>
          <a:lstStyle/>
          <a:p>
            <a:pPr>
              <a:spcBef>
                <a:spcPct val="50000"/>
              </a:spcBef>
            </a:pPr>
            <a:r>
              <a:rPr lang="zh-CN" altLang="en-US" sz="2800" b="1" dirty="0">
                <a:latin typeface="Times New Roman" panose="02020603050405020304" pitchFamily="2" charset="0"/>
                <a:ea typeface="宋体" panose="02010600030101010101" pitchFamily="2" charset="-122"/>
              </a:rPr>
              <a:t>静态时</a:t>
            </a:r>
            <a:r>
              <a:rPr lang="en-US" altLang="x-none" sz="2800" b="1" dirty="0">
                <a:latin typeface="Times New Roman" panose="02020603050405020304" pitchFamily="2" charset="0"/>
                <a:ea typeface="宋体" panose="02010600030101010101" pitchFamily="2" charset="-122"/>
              </a:rPr>
              <a:t>T</a:t>
            </a:r>
            <a:r>
              <a:rPr lang="en-US" altLang="x-none" sz="2800" b="1" baseline="-25000" dirty="0">
                <a:latin typeface="Times New Roman" panose="02020603050405020304" pitchFamily="2" charset="0"/>
                <a:ea typeface="宋体" panose="02010600030101010101" pitchFamily="2" charset="-122"/>
              </a:rPr>
              <a:t>1</a:t>
            </a:r>
            <a:r>
              <a:rPr lang="zh-CN" altLang="en-US" sz="2800" b="1" dirty="0">
                <a:latin typeface="Times New Roman" panose="02020603050405020304" pitchFamily="2" charset="0"/>
                <a:ea typeface="宋体" panose="02010600030101010101" pitchFamily="2" charset="-122"/>
              </a:rPr>
              <a:t>、</a:t>
            </a:r>
            <a:r>
              <a:rPr lang="en-US" altLang="x-none" sz="2800" b="1" dirty="0">
                <a:latin typeface="Times New Roman" panose="02020603050405020304" pitchFamily="2" charset="0"/>
                <a:ea typeface="宋体" panose="02010600030101010101" pitchFamily="2" charset="-122"/>
              </a:rPr>
              <a:t>T</a:t>
            </a:r>
            <a:r>
              <a:rPr lang="en-US" altLang="x-none" sz="2800" b="1" baseline="-25000" dirty="0">
                <a:latin typeface="Times New Roman" panose="02020603050405020304" pitchFamily="2" charset="0"/>
                <a:ea typeface="宋体" panose="02010600030101010101" pitchFamily="2" charset="-122"/>
              </a:rPr>
              <a:t>2</a:t>
            </a:r>
            <a:r>
              <a:rPr lang="zh-CN" altLang="en-US" sz="2800" b="1" dirty="0">
                <a:latin typeface="Times New Roman" panose="02020603050405020304" pitchFamily="2" charset="0"/>
                <a:ea typeface="宋体" panose="02010600030101010101" pitchFamily="2" charset="-122"/>
              </a:rPr>
              <a:t>均截止，</a:t>
            </a:r>
            <a:r>
              <a:rPr lang="en-US" altLang="x-none" sz="2800" b="1" i="1" dirty="0">
                <a:latin typeface="Times New Roman" panose="02020603050405020304" pitchFamily="2" charset="0"/>
                <a:ea typeface="宋体" panose="02010600030101010101" pitchFamily="2" charset="-122"/>
              </a:rPr>
              <a:t>U</a:t>
            </a:r>
            <a:r>
              <a:rPr lang="en-US" altLang="x-none" sz="2800" b="1" baseline="-25000" dirty="0">
                <a:latin typeface="Times New Roman" panose="02020603050405020304" pitchFamily="2" charset="0"/>
                <a:ea typeface="宋体" panose="02010600030101010101" pitchFamily="2" charset="-122"/>
              </a:rPr>
              <a:t>B</a:t>
            </a:r>
            <a:r>
              <a:rPr lang="en-US" altLang="x-none" sz="2800" b="1" dirty="0">
                <a:latin typeface="Times New Roman" panose="02020603050405020304" pitchFamily="2" charset="0"/>
                <a:ea typeface="宋体" panose="02010600030101010101" pitchFamily="2" charset="-122"/>
              </a:rPr>
              <a:t>= </a:t>
            </a:r>
            <a:r>
              <a:rPr lang="en-US" altLang="x-none" sz="2800" b="1" i="1" dirty="0">
                <a:latin typeface="Times New Roman" panose="02020603050405020304" pitchFamily="2" charset="0"/>
                <a:ea typeface="宋体" panose="02010600030101010101" pitchFamily="2" charset="-122"/>
              </a:rPr>
              <a:t>U</a:t>
            </a:r>
            <a:r>
              <a:rPr lang="en-US" altLang="x-none" sz="2800" b="1" baseline="-25000" dirty="0">
                <a:latin typeface="Times New Roman" panose="02020603050405020304" pitchFamily="2" charset="0"/>
                <a:ea typeface="宋体" panose="02010600030101010101" pitchFamily="2" charset="-122"/>
              </a:rPr>
              <a:t>E</a:t>
            </a:r>
            <a:r>
              <a:rPr lang="en-US" altLang="x-none" sz="2800" b="1" dirty="0">
                <a:latin typeface="Times New Roman" panose="02020603050405020304" pitchFamily="2" charset="0"/>
                <a:ea typeface="宋体" panose="02010600030101010101" pitchFamily="2" charset="-122"/>
              </a:rPr>
              <a:t>=0</a:t>
            </a:r>
            <a:endParaRPr lang="en-US" altLang="x-none" sz="2800" b="1" dirty="0">
              <a:latin typeface="Times New Roman" panose="02020603050405020304" pitchFamily="2" charset="0"/>
              <a:ea typeface="宋体" panose="02010600030101010101" pitchFamily="2" charset="-122"/>
            </a:endParaRPr>
          </a:p>
        </p:txBody>
      </p:sp>
      <p:graphicFrame>
        <p:nvGraphicFramePr>
          <p:cNvPr id="3" name="Object 5"/>
          <p:cNvGraphicFramePr/>
          <p:nvPr/>
        </p:nvGraphicFramePr>
        <p:xfrm>
          <a:off x="1116013" y="2492375"/>
          <a:ext cx="3429000" cy="3051175"/>
        </p:xfrm>
        <a:graphic>
          <a:graphicData uri="http://schemas.openxmlformats.org/presentationml/2006/ole">
            <mc:AlternateContent xmlns:mc="http://schemas.openxmlformats.org/markup-compatibility/2006">
              <mc:Choice xmlns:v="urn:schemas-microsoft-com:vml" Requires="v">
                <p:oleObj spid="_x0000_s28674" name="" r:id="rId3" imgW="11134725" imgH="9915525" progId="">
                  <p:embed/>
                </p:oleObj>
              </mc:Choice>
              <mc:Fallback>
                <p:oleObj name="" r:id="rId3" imgW="11134725" imgH="9915525" progId="">
                  <p:embed/>
                  <p:pic>
                    <p:nvPicPr>
                      <p:cNvPr id="0" name="图片 28673"/>
                      <p:cNvPicPr/>
                      <p:nvPr/>
                    </p:nvPicPr>
                    <p:blipFill>
                      <a:blip r:embed="rId4"/>
                      <a:stretch>
                        <a:fillRect/>
                      </a:stretch>
                    </p:blipFill>
                    <p:spPr>
                      <a:xfrm>
                        <a:off x="1116013" y="2492375"/>
                        <a:ext cx="3429000" cy="3051175"/>
                      </a:xfrm>
                      <a:prstGeom prst="rect">
                        <a:avLst/>
                      </a:prstGeom>
                      <a:noFill/>
                      <a:ln w="38100">
                        <a:noFill/>
                      </a:ln>
                    </p:spPr>
                  </p:pic>
                </p:oleObj>
              </mc:Fallback>
            </mc:AlternateContent>
          </a:graphicData>
        </a:graphic>
      </p:graphicFrame>
      <p:sp>
        <p:nvSpPr>
          <p:cNvPr id="43014" name="Text Box 6"/>
          <p:cNvSpPr txBox="1"/>
          <p:nvPr/>
        </p:nvSpPr>
        <p:spPr>
          <a:xfrm>
            <a:off x="684213" y="1341438"/>
            <a:ext cx="7772400" cy="579437"/>
          </a:xfrm>
          <a:prstGeom prst="rect">
            <a:avLst/>
          </a:prstGeom>
          <a:noFill/>
          <a:ln w="9525">
            <a:noFill/>
          </a:ln>
        </p:spPr>
        <p:txBody>
          <a:bodyPr anchor="t">
            <a:spAutoFit/>
          </a:bodyPr>
          <a:lstStyle/>
          <a:p>
            <a:pPr>
              <a:spcBef>
                <a:spcPct val="50000"/>
              </a:spcBef>
            </a:pPr>
            <a:r>
              <a:rPr lang="en-US" altLang="x-none" sz="3200" b="1" dirty="0">
                <a:latin typeface="华文行楷" panose="02010800040101010101" pitchFamily="2" charset="-122"/>
                <a:ea typeface="华文行楷" panose="02010800040101010101" pitchFamily="2" charset="-122"/>
              </a:rPr>
              <a:t>1.  </a:t>
            </a:r>
            <a:r>
              <a:rPr lang="zh-CN" altLang="en-US" sz="3200" b="1" dirty="0">
                <a:latin typeface="华文行楷" panose="02010800040101010101" pitchFamily="2" charset="-122"/>
                <a:ea typeface="华文行楷" panose="02010800040101010101" pitchFamily="2" charset="-122"/>
              </a:rPr>
              <a:t>特征</a:t>
            </a:r>
            <a:r>
              <a:rPr lang="zh-CN" altLang="en-US" sz="2800" b="1" dirty="0">
                <a:latin typeface="Times New Roman" panose="02020603050405020304" pitchFamily="2" charset="0"/>
                <a:ea typeface="宋体" panose="02010600030101010101" pitchFamily="2" charset="-122"/>
              </a:rPr>
              <a:t>：</a:t>
            </a:r>
            <a:r>
              <a:rPr lang="en-US" altLang="x-none" sz="2800" b="1" dirty="0">
                <a:latin typeface="Times New Roman" panose="02020603050405020304" pitchFamily="2" charset="0"/>
                <a:ea typeface="宋体" panose="02010600030101010101" pitchFamily="2" charset="-122"/>
              </a:rPr>
              <a:t>T</a:t>
            </a:r>
            <a:r>
              <a:rPr lang="en-US" altLang="x-none" sz="2800" b="1" baseline="-25000" dirty="0">
                <a:latin typeface="Times New Roman" panose="02020603050405020304" pitchFamily="2" charset="0"/>
                <a:ea typeface="宋体" panose="02010600030101010101" pitchFamily="2" charset="-122"/>
              </a:rPr>
              <a:t>1</a:t>
            </a:r>
            <a:r>
              <a:rPr lang="zh-CN" altLang="en-US" sz="2800" b="1" dirty="0">
                <a:latin typeface="Times New Roman" panose="02020603050405020304" pitchFamily="2" charset="0"/>
                <a:ea typeface="宋体" panose="02010600030101010101" pitchFamily="2" charset="-122"/>
              </a:rPr>
              <a:t>、</a:t>
            </a:r>
            <a:r>
              <a:rPr lang="en-US" altLang="x-none" sz="2800" b="1" dirty="0">
                <a:latin typeface="Times New Roman" panose="02020603050405020304" pitchFamily="2" charset="0"/>
                <a:ea typeface="宋体" panose="02010600030101010101" pitchFamily="2" charset="-122"/>
              </a:rPr>
              <a:t>T</a:t>
            </a:r>
            <a:r>
              <a:rPr lang="en-US" altLang="x-none" sz="2800" b="1" baseline="-25000" dirty="0">
                <a:latin typeface="Times New Roman" panose="02020603050405020304" pitchFamily="2" charset="0"/>
                <a:ea typeface="宋体" panose="02010600030101010101" pitchFamily="2" charset="-122"/>
              </a:rPr>
              <a:t>2</a:t>
            </a:r>
            <a:r>
              <a:rPr lang="zh-CN" altLang="en-US" sz="2800" b="1" dirty="0">
                <a:latin typeface="Times New Roman" panose="02020603050405020304" pitchFamily="2" charset="0"/>
                <a:ea typeface="宋体" panose="02010600030101010101" pitchFamily="2" charset="-122"/>
              </a:rPr>
              <a:t>特性理想对称。</a:t>
            </a:r>
            <a:endParaRPr lang="zh-CN" altLang="en-US" sz="2800" dirty="0">
              <a:latin typeface="Times New Roman" panose="02020603050405020304" pitchFamily="2" charset="0"/>
              <a:ea typeface="宋体" panose="02010600030101010101" pitchFamily="2" charset="-122"/>
            </a:endParaRPr>
          </a:p>
        </p:txBody>
      </p:sp>
      <p:sp>
        <p:nvSpPr>
          <p:cNvPr id="43015" name="Text Box 7"/>
          <p:cNvSpPr txBox="1"/>
          <p:nvPr/>
        </p:nvSpPr>
        <p:spPr>
          <a:xfrm>
            <a:off x="611188" y="1844675"/>
            <a:ext cx="6096000" cy="579438"/>
          </a:xfrm>
          <a:prstGeom prst="rect">
            <a:avLst/>
          </a:prstGeom>
          <a:noFill/>
          <a:ln w="9525">
            <a:noFill/>
          </a:ln>
        </p:spPr>
        <p:txBody>
          <a:bodyPr anchor="t">
            <a:spAutoFit/>
          </a:bodyPr>
          <a:lstStyle/>
          <a:p>
            <a:pPr>
              <a:spcBef>
                <a:spcPct val="50000"/>
              </a:spcBef>
            </a:pPr>
            <a:r>
              <a:rPr lang="en-US" altLang="x-none" sz="3200" b="1" dirty="0">
                <a:latin typeface="华文行楷" panose="02010800040101010101" pitchFamily="2" charset="-122"/>
                <a:ea typeface="华文行楷" panose="02010800040101010101" pitchFamily="2" charset="-122"/>
              </a:rPr>
              <a:t>2.  </a:t>
            </a:r>
            <a:r>
              <a:rPr lang="zh-CN" altLang="en-US" sz="3200" b="1" dirty="0">
                <a:latin typeface="华文行楷" panose="02010800040101010101" pitchFamily="2" charset="-122"/>
                <a:ea typeface="华文行楷" panose="02010800040101010101" pitchFamily="2" charset="-122"/>
              </a:rPr>
              <a:t>静态分析</a:t>
            </a:r>
            <a:endParaRPr lang="zh-CN" altLang="en-US" sz="3200" b="1" dirty="0">
              <a:latin typeface="华文行楷" panose="02010800040101010101" pitchFamily="2" charset="-122"/>
              <a:ea typeface="华文行楷" panose="02010800040101010101" pitchFamily="2" charset="-122"/>
            </a:endParaRPr>
          </a:p>
        </p:txBody>
      </p:sp>
      <p:sp>
        <p:nvSpPr>
          <p:cNvPr id="43016" name="Text Box 8"/>
          <p:cNvSpPr txBox="1"/>
          <p:nvPr/>
        </p:nvSpPr>
        <p:spPr>
          <a:xfrm>
            <a:off x="4995863" y="2395538"/>
            <a:ext cx="2819400" cy="457200"/>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T</a:t>
            </a:r>
            <a:r>
              <a:rPr lang="en-US" altLang="x-none" sz="2400" b="1" baseline="-25000" dirty="0">
                <a:latin typeface="Times New Roman" panose="02020603050405020304" pitchFamily="2" charset="0"/>
                <a:ea typeface="宋体" panose="02010600030101010101" pitchFamily="2" charset="-122"/>
              </a:rPr>
              <a:t>1</a:t>
            </a:r>
            <a:r>
              <a:rPr lang="zh-CN" altLang="en-US" sz="2400" b="1" dirty="0">
                <a:latin typeface="Times New Roman" panose="02020603050405020304" pitchFamily="2" charset="0"/>
                <a:ea typeface="宋体" panose="02010600030101010101" pitchFamily="2" charset="-122"/>
              </a:rPr>
              <a:t>的输入特性</a:t>
            </a:r>
            <a:endParaRPr lang="zh-CN" altLang="en-US" sz="2400" b="1" dirty="0">
              <a:latin typeface="Times New Roman" panose="02020603050405020304" pitchFamily="2" charset="0"/>
              <a:ea typeface="宋体" panose="02010600030101010101" pitchFamily="2" charset="-122"/>
            </a:endParaRPr>
          </a:p>
        </p:txBody>
      </p:sp>
      <p:grpSp>
        <p:nvGrpSpPr>
          <p:cNvPr id="43017" name="Group 9"/>
          <p:cNvGrpSpPr/>
          <p:nvPr/>
        </p:nvGrpSpPr>
        <p:grpSpPr>
          <a:xfrm>
            <a:off x="4691063" y="3233738"/>
            <a:ext cx="2124075" cy="1766887"/>
            <a:chOff x="0" y="0"/>
            <a:chExt cx="1338" cy="1113"/>
          </a:xfrm>
        </p:grpSpPr>
        <p:grpSp>
          <p:nvGrpSpPr>
            <p:cNvPr id="4" name="Group 10"/>
            <p:cNvGrpSpPr/>
            <p:nvPr/>
          </p:nvGrpSpPr>
          <p:grpSpPr>
            <a:xfrm>
              <a:off x="570" y="0"/>
              <a:ext cx="768" cy="1113"/>
              <a:chOff x="0" y="0"/>
              <a:chExt cx="768" cy="1113"/>
            </a:xfrm>
          </p:grpSpPr>
          <p:sp>
            <p:nvSpPr>
              <p:cNvPr id="43018" name="Line 11"/>
              <p:cNvSpPr/>
              <p:nvPr/>
            </p:nvSpPr>
            <p:spPr>
              <a:xfrm>
                <a:off x="0" y="1113"/>
                <a:ext cx="768" cy="0"/>
              </a:xfrm>
              <a:prstGeom prst="line">
                <a:avLst/>
              </a:prstGeom>
              <a:ln w="28575" cap="flat" cmpd="sng">
                <a:solidFill>
                  <a:srgbClr val="FF0000"/>
                </a:solidFill>
                <a:prstDash val="solid"/>
                <a:round/>
                <a:headEnd type="none" w="med" len="med"/>
                <a:tailEnd type="none" w="med" len="med"/>
              </a:ln>
            </p:spPr>
          </p:sp>
          <p:sp>
            <p:nvSpPr>
              <p:cNvPr id="43019" name="Line 12"/>
              <p:cNvSpPr/>
              <p:nvPr/>
            </p:nvSpPr>
            <p:spPr>
              <a:xfrm flipV="1">
                <a:off x="766" y="0"/>
                <a:ext cx="0" cy="1104"/>
              </a:xfrm>
              <a:prstGeom prst="line">
                <a:avLst/>
              </a:prstGeom>
              <a:ln w="28575" cap="flat" cmpd="sng">
                <a:solidFill>
                  <a:srgbClr val="FF0000"/>
                </a:solidFill>
                <a:prstDash val="solid"/>
                <a:round/>
                <a:headEnd type="none" w="med" len="med"/>
                <a:tailEnd type="none" w="med" len="med"/>
              </a:ln>
            </p:spPr>
          </p:sp>
        </p:grpSp>
        <p:sp>
          <p:nvSpPr>
            <p:cNvPr id="43020" name="AutoShape 13"/>
            <p:cNvSpPr/>
            <p:nvPr/>
          </p:nvSpPr>
          <p:spPr>
            <a:xfrm>
              <a:off x="0" y="0"/>
              <a:ext cx="1074" cy="269"/>
            </a:xfrm>
            <a:prstGeom prst="borderCallout1">
              <a:avLst>
                <a:gd name="adj1" fmla="val 26764"/>
                <a:gd name="adj2" fmla="val 104468"/>
                <a:gd name="adj3" fmla="val 148699"/>
                <a:gd name="adj4" fmla="val 124116"/>
              </a:avLst>
            </a:prstGeom>
            <a:solidFill>
              <a:srgbClr val="00FFFF"/>
            </a:solidFill>
            <a:ln w="19050" cap="flat" cmpd="sng">
              <a:solidFill>
                <a:srgbClr val="FF33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理想化特性</a:t>
              </a:r>
              <a:endParaRPr lang="zh-CN" altLang="en-US" sz="2000" b="1" dirty="0">
                <a:latin typeface="Times New Roman" panose="02020603050405020304" pitchFamily="2"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4">
                                            <p:txEl>
                                              <p:pRg st="0" end="0"/>
                                            </p:txEl>
                                          </p:spTgt>
                                        </p:tgtEl>
                                        <p:attrNameLst>
                                          <p:attrName>style.visibility</p:attrName>
                                        </p:attrNameLst>
                                      </p:cBhvr>
                                      <p:to>
                                        <p:strVal val="visible"/>
                                      </p:to>
                                    </p:set>
                                    <p:animEffect transition="in" filter="wipe(left)">
                                      <p:cBhvr>
                                        <p:cTn id="7" dur="500"/>
                                        <p:tgtEl>
                                          <p:spTgt spid="430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5">
                                            <p:txEl>
                                              <p:pRg st="0" end="0"/>
                                            </p:txEl>
                                          </p:spTgt>
                                        </p:tgtEl>
                                        <p:attrNameLst>
                                          <p:attrName>style.visibility</p:attrName>
                                        </p:attrNameLst>
                                      </p:cBhvr>
                                      <p:to>
                                        <p:strVal val="visible"/>
                                      </p:to>
                                    </p:set>
                                    <p:animEffect transition="in" filter="wipe(left)">
                                      <p:cBhvr>
                                        <p:cTn id="12" dur="500"/>
                                        <p:tgtEl>
                                          <p:spTgt spid="430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6">
                                            <p:txEl>
                                              <p:pRg st="0" end="0"/>
                                            </p:txEl>
                                          </p:spTgt>
                                        </p:tgtEl>
                                        <p:attrNameLst>
                                          <p:attrName>style.visibility</p:attrName>
                                        </p:attrNameLst>
                                      </p:cBhvr>
                                      <p:to>
                                        <p:strVal val="visible"/>
                                      </p:to>
                                    </p:set>
                                    <p:animEffect transition="in" filter="wipe(left)">
                                      <p:cBhvr>
                                        <p:cTn id="17" dur="500"/>
                                        <p:tgtEl>
                                          <p:spTgt spid="430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010"/>
                                        </p:tgtEl>
                                        <p:attrNameLst>
                                          <p:attrName>style.visibility</p:attrName>
                                        </p:attrNameLst>
                                      </p:cBhvr>
                                      <p:to>
                                        <p:strVal val="visible"/>
                                      </p:to>
                                    </p:set>
                                    <p:animEffect transition="in" filter="wipe(left)">
                                      <p:cBhvr>
                                        <p:cTn id="22" dur="500"/>
                                        <p:tgtEl>
                                          <p:spTgt spid="430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017"/>
                                        </p:tgtEl>
                                        <p:attrNameLst>
                                          <p:attrName>style.visibility</p:attrName>
                                        </p:attrNameLst>
                                      </p:cBhvr>
                                      <p:to>
                                        <p:strVal val="visible"/>
                                      </p:to>
                                    </p:set>
                                    <p:animEffect transition="in" filter="wipe(down)">
                                      <p:cBhvr>
                                        <p:cTn id="27" dur="500"/>
                                        <p:tgtEl>
                                          <p:spTgt spid="430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12">
                                            <p:txEl>
                                              <p:pRg st="0" end="0"/>
                                            </p:txEl>
                                          </p:spTgt>
                                        </p:tgtEl>
                                        <p:attrNameLst>
                                          <p:attrName>style.visibility</p:attrName>
                                        </p:attrNameLst>
                                      </p:cBhvr>
                                      <p:to>
                                        <p:strVal val="visible"/>
                                      </p:to>
                                    </p:set>
                                    <p:animEffect transition="in" filter="wipe(left)">
                                      <p:cBhvr>
                                        <p:cTn id="32" dur="500"/>
                                        <p:tgtEl>
                                          <p:spTgt spid="430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p:bldP spid="43014" grpId="0" build="p"/>
      <p:bldP spid="43015" grpId="0" build="p"/>
      <p:bldP spid="430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3" name="Object 2"/>
          <p:cNvGraphicFramePr/>
          <p:nvPr/>
        </p:nvGraphicFramePr>
        <p:xfrm>
          <a:off x="1116013" y="1773238"/>
          <a:ext cx="3200400" cy="2830512"/>
        </p:xfrm>
        <a:graphic>
          <a:graphicData uri="http://schemas.openxmlformats.org/presentationml/2006/ole">
            <mc:AlternateContent xmlns:mc="http://schemas.openxmlformats.org/markup-compatibility/2006">
              <mc:Choice xmlns:v="urn:schemas-microsoft-com:vml" Requires="v">
                <p:oleObj spid="_x0000_s29697" name="" r:id="rId1" imgW="11229975" imgH="9934575" progId="">
                  <p:embed/>
                </p:oleObj>
              </mc:Choice>
              <mc:Fallback>
                <p:oleObj name="" r:id="rId1" imgW="11229975" imgH="9934575" progId="">
                  <p:embed/>
                  <p:pic>
                    <p:nvPicPr>
                      <p:cNvPr id="0" name="图片 29696"/>
                      <p:cNvPicPr/>
                      <p:nvPr/>
                    </p:nvPicPr>
                    <p:blipFill>
                      <a:blip r:embed="rId2"/>
                      <a:stretch>
                        <a:fillRect/>
                      </a:stretch>
                    </p:blipFill>
                    <p:spPr>
                      <a:xfrm>
                        <a:off x="1116013" y="1773238"/>
                        <a:ext cx="3200400" cy="2830512"/>
                      </a:xfrm>
                      <a:prstGeom prst="rect">
                        <a:avLst/>
                      </a:prstGeom>
                      <a:noFill/>
                      <a:ln w="38100">
                        <a:noFill/>
                      </a:ln>
                    </p:spPr>
                  </p:pic>
                </p:oleObj>
              </mc:Fallback>
            </mc:AlternateContent>
          </a:graphicData>
        </a:graphic>
      </p:graphicFrame>
      <p:sp>
        <p:nvSpPr>
          <p:cNvPr id="44034" name="Rectangle 3"/>
          <p:cNvSpPr>
            <a:spLocks noGrp="1"/>
          </p:cNvSpPr>
          <p:nvPr>
            <p:ph type="title"/>
          </p:nvPr>
        </p:nvSpPr>
        <p:spPr>
          <a:xfrm>
            <a:off x="323850" y="908050"/>
            <a:ext cx="7150100" cy="519113"/>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3.  </a:t>
            </a:r>
            <a:r>
              <a:rPr lang="zh-CN" altLang="en-US" sz="3200" b="1" dirty="0">
                <a:solidFill>
                  <a:schemeClr val="tx1"/>
                </a:solidFill>
                <a:latin typeface="华文行楷" panose="02010800040101010101" pitchFamily="2" charset="-122"/>
                <a:ea typeface="华文行楷" panose="02010800040101010101" pitchFamily="2" charset="-122"/>
              </a:rPr>
              <a:t>动态分析</a:t>
            </a:r>
            <a:endParaRPr lang="zh-CN" altLang="en-US" sz="3200" b="1" dirty="0">
              <a:solidFill>
                <a:schemeClr val="tx1"/>
              </a:solidFill>
              <a:latin typeface="华文行楷" panose="02010800040101010101" pitchFamily="2" charset="-122"/>
              <a:ea typeface="华文行楷" panose="02010800040101010101" pitchFamily="2" charset="-122"/>
            </a:endParaRPr>
          </a:p>
        </p:txBody>
      </p:sp>
      <p:sp>
        <p:nvSpPr>
          <p:cNvPr id="44036" name="Text Box 4"/>
          <p:cNvSpPr txBox="1"/>
          <p:nvPr/>
        </p:nvSpPr>
        <p:spPr>
          <a:xfrm>
            <a:off x="4545013" y="1697038"/>
            <a:ext cx="3429000" cy="1296987"/>
          </a:xfrm>
          <a:prstGeom prst="rect">
            <a:avLst/>
          </a:prstGeom>
          <a:noFill/>
          <a:ln w="9525">
            <a:noFill/>
          </a:ln>
        </p:spPr>
        <p:txBody>
          <a:bodyPr anchor="t">
            <a:spAutoFit/>
          </a:bodyPr>
          <a:lstStyle/>
          <a:p>
            <a:pPr>
              <a:lnSpc>
                <a:spcPct val="110000"/>
              </a:lnSpc>
              <a:spcAft>
                <a:spcPct val="20000"/>
              </a:spcAft>
            </a:pP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正半周，电流通路为         +</a:t>
            </a:r>
            <a:r>
              <a:rPr lang="en-US" altLang="x-none" sz="2400" b="1" i="1" dirty="0">
                <a:latin typeface="Times New Roman" panose="02020603050405020304" pitchFamily="2" charset="0"/>
                <a:ea typeface="宋体" panose="02010600030101010101" pitchFamily="2" charset="-122"/>
              </a:rPr>
              <a:t>V</a:t>
            </a:r>
            <a:r>
              <a:rPr lang="en-US" altLang="x-none" sz="2400" b="1" baseline="-25000" dirty="0">
                <a:latin typeface="Times New Roman" panose="02020603050405020304" pitchFamily="2" charset="0"/>
                <a:ea typeface="宋体" panose="02010600030101010101" pitchFamily="2" charset="-122"/>
              </a:rPr>
              <a:t>CC</a:t>
            </a:r>
            <a:r>
              <a:rPr lang="en-US" altLang="x-none" sz="2400" b="1" dirty="0">
                <a:latin typeface="Times New Roman" panose="02020603050405020304" pitchFamily="2" charset="0"/>
                <a:ea typeface="宋体" panose="02010600030101010101" pitchFamily="2" charset="-122"/>
              </a:rPr>
              <a:t>→T</a:t>
            </a:r>
            <a:r>
              <a:rPr lang="en-US" altLang="x-none" sz="2400" b="1" baseline="-25000" dirty="0">
                <a:latin typeface="Times New Roman" panose="02020603050405020304" pitchFamily="2" charset="0"/>
                <a:ea typeface="宋体" panose="02010600030101010101" pitchFamily="2" charset="-122"/>
              </a:rPr>
              <a:t>1</a:t>
            </a:r>
            <a:r>
              <a:rPr lang="en-US" altLang="x-none" sz="2400" b="1" dirty="0">
                <a:latin typeface="Times New Roman" panose="02020603050405020304" pitchFamily="2" charset="0"/>
                <a:ea typeface="宋体" panose="02010600030101010101" pitchFamily="2" charset="-122"/>
              </a:rPr>
              <a:t>→</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L</a:t>
            </a:r>
            <a:r>
              <a:rPr lang="en-US" altLang="x-none" sz="2400" b="1" dirty="0">
                <a:latin typeface="Times New Roman" panose="02020603050405020304" pitchFamily="2" charset="0"/>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地，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 </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a:t>
            </a:r>
            <a:endParaRPr lang="en-US" altLang="x-none" sz="2400" b="1" dirty="0">
              <a:latin typeface="Times New Roman" panose="02020603050405020304" pitchFamily="2" charset="0"/>
              <a:ea typeface="宋体" panose="02010600030101010101" pitchFamily="2" charset="-122"/>
            </a:endParaRPr>
          </a:p>
        </p:txBody>
      </p:sp>
      <p:sp>
        <p:nvSpPr>
          <p:cNvPr id="44037" name="Text Box 5"/>
          <p:cNvSpPr txBox="1"/>
          <p:nvPr/>
        </p:nvSpPr>
        <p:spPr>
          <a:xfrm>
            <a:off x="1420813" y="4973638"/>
            <a:ext cx="6629400" cy="946150"/>
          </a:xfrm>
          <a:prstGeom prst="rect">
            <a:avLst/>
          </a:prstGeom>
          <a:noFill/>
          <a:ln w="9525">
            <a:noFill/>
          </a:ln>
        </p:spPr>
        <p:txBody>
          <a:bodyPr anchor="t">
            <a:spAutoFit/>
          </a:bodyPr>
          <a:lstStyle/>
          <a:p>
            <a:pPr>
              <a:spcBef>
                <a:spcPct val="50000"/>
              </a:spcBef>
            </a:pPr>
            <a:r>
              <a:rPr lang="en-US" altLang="x-none" sz="2800" b="1" dirty="0">
                <a:solidFill>
                  <a:srgbClr val="D60093"/>
                </a:solidFill>
                <a:latin typeface="Times New Roman" panose="02020603050405020304" pitchFamily="2" charset="0"/>
                <a:ea typeface="宋体" panose="02010600030101010101" pitchFamily="2" charset="-122"/>
              </a:rPr>
              <a:t>    </a:t>
            </a:r>
            <a:r>
              <a:rPr lang="zh-CN" altLang="en-US" sz="2800" b="1" dirty="0">
                <a:solidFill>
                  <a:srgbClr val="A50021"/>
                </a:solidFill>
                <a:latin typeface="Times New Roman" panose="02020603050405020304" pitchFamily="2" charset="0"/>
                <a:ea typeface="宋体" panose="02010600030101010101" pitchFamily="2" charset="-122"/>
              </a:rPr>
              <a:t>两只管子交替工作，两路电源交替供电，双向跟随。</a:t>
            </a:r>
            <a:endParaRPr lang="zh-CN" altLang="en-US" sz="2800" b="1" dirty="0">
              <a:solidFill>
                <a:srgbClr val="A50021"/>
              </a:solidFill>
              <a:latin typeface="Times New Roman" panose="02020603050405020304" pitchFamily="2" charset="0"/>
              <a:ea typeface="宋体" panose="02010600030101010101" pitchFamily="2" charset="-122"/>
            </a:endParaRPr>
          </a:p>
        </p:txBody>
      </p:sp>
      <p:sp>
        <p:nvSpPr>
          <p:cNvPr id="44038" name="Freeform 6"/>
          <p:cNvSpPr/>
          <p:nvPr/>
        </p:nvSpPr>
        <p:spPr>
          <a:xfrm>
            <a:off x="2868613" y="2001838"/>
            <a:ext cx="1143000" cy="205740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20" h="1296">
                <a:moveTo>
                  <a:pt x="32" y="0"/>
                </a:moveTo>
                <a:cubicBezTo>
                  <a:pt x="16" y="188"/>
                  <a:pt x="0" y="376"/>
                  <a:pt x="32" y="480"/>
                </a:cubicBezTo>
                <a:cubicBezTo>
                  <a:pt x="64" y="584"/>
                  <a:pt x="128" y="600"/>
                  <a:pt x="224" y="624"/>
                </a:cubicBezTo>
                <a:cubicBezTo>
                  <a:pt x="320" y="648"/>
                  <a:pt x="528" y="592"/>
                  <a:pt x="608" y="624"/>
                </a:cubicBezTo>
                <a:cubicBezTo>
                  <a:pt x="688" y="656"/>
                  <a:pt x="688" y="704"/>
                  <a:pt x="704" y="816"/>
                </a:cubicBezTo>
                <a:cubicBezTo>
                  <a:pt x="720" y="928"/>
                  <a:pt x="704" y="1216"/>
                  <a:pt x="704" y="1296"/>
                </a:cubicBezTo>
              </a:path>
            </a:pathLst>
          </a:custGeom>
          <a:noFill/>
          <a:ln w="19050" cap="flat" cmpd="sng">
            <a:solidFill>
              <a:srgbClr val="FF3300"/>
            </a:solidFill>
            <a:prstDash val="solid"/>
            <a:bevel/>
            <a:headEnd type="none" w="med" len="med"/>
            <a:tailEnd type="triangle" w="med" len="med"/>
          </a:ln>
        </p:spPr>
        <p:txBody>
          <a:bodyPr/>
          <a:lstStyle/>
          <a:p>
            <a:endParaRPr lang="zh-CN" altLang="en-US"/>
          </a:p>
        </p:txBody>
      </p:sp>
      <p:sp>
        <p:nvSpPr>
          <p:cNvPr id="44039" name="Freeform 7"/>
          <p:cNvSpPr/>
          <p:nvPr/>
        </p:nvSpPr>
        <p:spPr>
          <a:xfrm>
            <a:off x="2944813" y="3259138"/>
            <a:ext cx="685800" cy="9525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400" h="600">
                <a:moveTo>
                  <a:pt x="392" y="408"/>
                </a:moveTo>
                <a:cubicBezTo>
                  <a:pt x="396" y="296"/>
                  <a:pt x="400" y="184"/>
                  <a:pt x="392" y="120"/>
                </a:cubicBezTo>
                <a:cubicBezTo>
                  <a:pt x="384" y="56"/>
                  <a:pt x="400" y="40"/>
                  <a:pt x="344" y="24"/>
                </a:cubicBezTo>
                <a:cubicBezTo>
                  <a:pt x="288" y="8"/>
                  <a:pt x="112" y="0"/>
                  <a:pt x="56" y="24"/>
                </a:cubicBezTo>
                <a:cubicBezTo>
                  <a:pt x="0" y="48"/>
                  <a:pt x="16" y="72"/>
                  <a:pt x="8" y="168"/>
                </a:cubicBezTo>
                <a:cubicBezTo>
                  <a:pt x="0" y="264"/>
                  <a:pt x="8" y="528"/>
                  <a:pt x="8" y="600"/>
                </a:cubicBezTo>
              </a:path>
            </a:pathLst>
          </a:custGeom>
          <a:noFill/>
          <a:ln w="19050" cap="flat" cmpd="sng">
            <a:solidFill>
              <a:srgbClr val="0066FF"/>
            </a:solidFill>
            <a:prstDash val="solid"/>
            <a:bevel/>
            <a:headEnd type="none" w="med" len="med"/>
            <a:tailEnd type="triangle" w="med" len="med"/>
          </a:ln>
        </p:spPr>
        <p:txBody>
          <a:bodyPr/>
          <a:lstStyle/>
          <a:p>
            <a:endParaRPr lang="zh-CN" altLang="en-US"/>
          </a:p>
        </p:txBody>
      </p:sp>
      <p:graphicFrame>
        <p:nvGraphicFramePr>
          <p:cNvPr id="44040" name="对象 44039"/>
          <p:cNvGraphicFramePr/>
          <p:nvPr/>
        </p:nvGraphicFramePr>
        <p:xfrm>
          <a:off x="1268413" y="2763838"/>
          <a:ext cx="236537" cy="254000"/>
        </p:xfrm>
        <a:graphic>
          <a:graphicData uri="http://schemas.openxmlformats.org/presentationml/2006/ole">
            <mc:AlternateContent xmlns:mc="http://schemas.openxmlformats.org/markup-compatibility/2006">
              <mc:Choice xmlns:v="urn:schemas-microsoft-com:vml" Requires="v">
                <p:oleObj spid="_x0000_s29698" name="" r:id="rId3" imgW="165100" imgH="177800" progId="Equation.3">
                  <p:embed/>
                </p:oleObj>
              </mc:Choice>
              <mc:Fallback>
                <p:oleObj name="" r:id="rId3" imgW="165100" imgH="177800" progId="Equation.3">
                  <p:embed/>
                  <p:pic>
                    <p:nvPicPr>
                      <p:cNvPr id="0" name="图片 29697"/>
                      <p:cNvPicPr/>
                      <p:nvPr/>
                    </p:nvPicPr>
                    <p:blipFill>
                      <a:blip r:embed="rId4"/>
                      <a:stretch>
                        <a:fillRect/>
                      </a:stretch>
                    </p:blipFill>
                    <p:spPr>
                      <a:xfrm>
                        <a:off x="1268413" y="2763838"/>
                        <a:ext cx="236537" cy="254000"/>
                      </a:xfrm>
                      <a:prstGeom prst="rect">
                        <a:avLst/>
                      </a:prstGeom>
                      <a:solidFill>
                        <a:srgbClr val="FF6600"/>
                      </a:solidFill>
                      <a:ln w="38100">
                        <a:noFill/>
                      </a:ln>
                    </p:spPr>
                  </p:pic>
                </p:oleObj>
              </mc:Fallback>
            </mc:AlternateContent>
          </a:graphicData>
        </a:graphic>
      </p:graphicFrame>
      <p:graphicFrame>
        <p:nvGraphicFramePr>
          <p:cNvPr id="44041" name="对象 44040"/>
          <p:cNvGraphicFramePr/>
          <p:nvPr/>
        </p:nvGraphicFramePr>
        <p:xfrm>
          <a:off x="1268413" y="3221038"/>
          <a:ext cx="236537" cy="254000"/>
        </p:xfrm>
        <a:graphic>
          <a:graphicData uri="http://schemas.openxmlformats.org/presentationml/2006/ole">
            <mc:AlternateContent xmlns:mc="http://schemas.openxmlformats.org/markup-compatibility/2006">
              <mc:Choice xmlns:v="urn:schemas-microsoft-com:vml" Requires="v">
                <p:oleObj spid="_x0000_s29699" name="" r:id="rId5" imgW="165100" imgH="177800" progId="Equation.3">
                  <p:embed/>
                </p:oleObj>
              </mc:Choice>
              <mc:Fallback>
                <p:oleObj name="" r:id="rId5" imgW="165100" imgH="177800" progId="Equation.3">
                  <p:embed/>
                  <p:pic>
                    <p:nvPicPr>
                      <p:cNvPr id="0" name="图片 29698"/>
                      <p:cNvPicPr/>
                      <p:nvPr/>
                    </p:nvPicPr>
                    <p:blipFill>
                      <a:blip r:embed="rId4"/>
                      <a:stretch>
                        <a:fillRect/>
                      </a:stretch>
                    </p:blipFill>
                    <p:spPr>
                      <a:xfrm>
                        <a:off x="1268413" y="3221038"/>
                        <a:ext cx="236537" cy="254000"/>
                      </a:xfrm>
                      <a:prstGeom prst="rect">
                        <a:avLst/>
                      </a:prstGeom>
                      <a:solidFill>
                        <a:srgbClr val="00CCFF"/>
                      </a:solidFill>
                      <a:ln w="38100">
                        <a:noFill/>
                      </a:ln>
                    </p:spPr>
                  </p:pic>
                </p:oleObj>
              </mc:Fallback>
            </mc:AlternateContent>
          </a:graphicData>
        </a:graphic>
      </p:graphicFrame>
      <p:sp>
        <p:nvSpPr>
          <p:cNvPr id="44042" name="Text Box 10"/>
          <p:cNvSpPr txBox="1"/>
          <p:nvPr/>
        </p:nvSpPr>
        <p:spPr>
          <a:xfrm>
            <a:off x="4545013" y="3221038"/>
            <a:ext cx="3581400" cy="1296987"/>
          </a:xfrm>
          <a:prstGeom prst="rect">
            <a:avLst/>
          </a:prstGeom>
          <a:noFill/>
          <a:ln w="9525">
            <a:noFill/>
          </a:ln>
        </p:spPr>
        <p:txBody>
          <a:bodyPr anchor="t">
            <a:spAutoFit/>
          </a:bodyPr>
          <a:lstStyle/>
          <a:p>
            <a:pPr>
              <a:lnSpc>
                <a:spcPct val="110000"/>
              </a:lnSpc>
              <a:spcAft>
                <a:spcPct val="20000"/>
              </a:spcAft>
            </a:pP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负半周，电流通路为   地→ </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L</a:t>
            </a:r>
            <a:r>
              <a:rPr lang="en-US" altLang="x-none" sz="2400" b="1" dirty="0">
                <a:latin typeface="Times New Roman" panose="02020603050405020304" pitchFamily="2" charset="0"/>
                <a:ea typeface="宋体" panose="02010600030101010101" pitchFamily="2" charset="-122"/>
              </a:rPr>
              <a:t> → T</a:t>
            </a:r>
            <a:r>
              <a:rPr lang="en-US" altLang="x-none" sz="2400" b="1" baseline="-25000" dirty="0">
                <a:latin typeface="Times New Roman" panose="02020603050405020304" pitchFamily="2" charset="0"/>
                <a:ea typeface="宋体" panose="02010600030101010101" pitchFamily="2" charset="-122"/>
              </a:rPr>
              <a:t>2</a:t>
            </a:r>
            <a:r>
              <a:rPr lang="en-US" altLang="x-none" sz="2400" b="1" dirty="0">
                <a:latin typeface="Times New Roman" panose="02020603050405020304" pitchFamily="2" charset="0"/>
                <a:ea typeface="宋体" panose="02010600030101010101" pitchFamily="2" charset="-122"/>
              </a:rPr>
              <a:t> → -</a:t>
            </a:r>
            <a:r>
              <a:rPr lang="en-US" altLang="x-none" sz="2400" b="1" i="1" dirty="0">
                <a:latin typeface="Times New Roman" panose="02020603050405020304" pitchFamily="2" charset="0"/>
                <a:ea typeface="宋体" panose="02010600030101010101" pitchFamily="2" charset="-122"/>
              </a:rPr>
              <a:t>V</a:t>
            </a:r>
            <a:r>
              <a:rPr lang="en-US" altLang="x-none" sz="2400" b="1" baseline="-25000" dirty="0">
                <a:latin typeface="Times New Roman" panose="02020603050405020304" pitchFamily="2" charset="0"/>
                <a:ea typeface="宋体" panose="02010600030101010101" pitchFamily="2" charset="-122"/>
              </a:rPr>
              <a:t>CC</a:t>
            </a:r>
            <a:r>
              <a:rPr lang="zh-CN" altLang="en-US"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o </a:t>
            </a:r>
            <a:r>
              <a:rPr lang="en-US" altLang="x-none" sz="2400" b="1" dirty="0">
                <a:latin typeface="Times New Roman" panose="02020603050405020304" pitchFamily="2" charset="0"/>
                <a:ea typeface="宋体" panose="02010600030101010101" pitchFamily="2" charset="-122"/>
              </a:rPr>
              <a:t>= </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i</a:t>
            </a:r>
            <a:endParaRPr lang="en-US" altLang="x-none" sz="2400"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40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wipe(up)">
                                      <p:cBhvr>
                                        <p:cTn id="11" dur="500"/>
                                        <p:tgtEl>
                                          <p:spTgt spid="440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4036">
                                            <p:txEl>
                                              <p:pRg st="0" end="0"/>
                                            </p:txEl>
                                          </p:spTgt>
                                        </p:tgtEl>
                                        <p:attrNameLst>
                                          <p:attrName>style.visibility</p:attrName>
                                        </p:attrNameLst>
                                      </p:cBhvr>
                                      <p:to>
                                        <p:strVal val="visible"/>
                                      </p:to>
                                    </p:set>
                                    <p:animEffect transition="in" filter="wipe(left)">
                                      <p:cBhvr>
                                        <p:cTn id="16" dur="500"/>
                                        <p:tgtEl>
                                          <p:spTgt spid="4403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440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4039"/>
                                        </p:tgtEl>
                                        <p:attrNameLst>
                                          <p:attrName>style.visibility</p:attrName>
                                        </p:attrNameLst>
                                      </p:cBhvr>
                                      <p:to>
                                        <p:strVal val="visible"/>
                                      </p:to>
                                    </p:set>
                                    <p:animEffect transition="in" filter="wipe(right)">
                                      <p:cBhvr>
                                        <p:cTn id="25" dur="500"/>
                                        <p:tgtEl>
                                          <p:spTgt spid="4403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4042">
                                            <p:txEl>
                                              <p:pRg st="0" end="0"/>
                                            </p:txEl>
                                          </p:spTgt>
                                        </p:tgtEl>
                                        <p:attrNameLst>
                                          <p:attrName>style.visibility</p:attrName>
                                        </p:attrNameLst>
                                      </p:cBhvr>
                                      <p:to>
                                        <p:strVal val="visible"/>
                                      </p:to>
                                    </p:set>
                                    <p:animEffect transition="in" filter="wipe(left)">
                                      <p:cBhvr>
                                        <p:cTn id="30" dur="500"/>
                                        <p:tgtEl>
                                          <p:spTgt spid="4404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4037"/>
                                        </p:tgtEl>
                                        <p:attrNameLst>
                                          <p:attrName>style.visibility</p:attrName>
                                        </p:attrNameLst>
                                      </p:cBhvr>
                                      <p:to>
                                        <p:strVal val="visible"/>
                                      </p:to>
                                    </p:set>
                                    <p:animEffect transition="in" filter="wipe(left)">
                                      <p:cBhvr>
                                        <p:cTn id="35"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uild="p"/>
      <p:bldP spid="44037" grpId="0"/>
      <p:bldP spid="4404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7" name="Object 2"/>
          <p:cNvGraphicFramePr/>
          <p:nvPr/>
        </p:nvGraphicFramePr>
        <p:xfrm>
          <a:off x="827088" y="1484313"/>
          <a:ext cx="2971800" cy="2628900"/>
        </p:xfrm>
        <a:graphic>
          <a:graphicData uri="http://schemas.openxmlformats.org/presentationml/2006/ole">
            <mc:AlternateContent xmlns:mc="http://schemas.openxmlformats.org/markup-compatibility/2006">
              <mc:Choice xmlns:v="urn:schemas-microsoft-com:vml" Requires="v">
                <p:oleObj spid="_x0000_s30721" name="" r:id="rId1" imgW="11229975" imgH="9934575" progId="">
                  <p:embed/>
                </p:oleObj>
              </mc:Choice>
              <mc:Fallback>
                <p:oleObj name="" r:id="rId1" imgW="11229975" imgH="9934575" progId="">
                  <p:embed/>
                  <p:pic>
                    <p:nvPicPr>
                      <p:cNvPr id="0" name="图片 30720"/>
                      <p:cNvPicPr/>
                      <p:nvPr/>
                    </p:nvPicPr>
                    <p:blipFill>
                      <a:blip r:embed="rId2"/>
                      <a:stretch>
                        <a:fillRect/>
                      </a:stretch>
                    </p:blipFill>
                    <p:spPr>
                      <a:xfrm>
                        <a:off x="827088" y="1484313"/>
                        <a:ext cx="2971800" cy="2628900"/>
                      </a:xfrm>
                      <a:prstGeom prst="rect">
                        <a:avLst/>
                      </a:prstGeom>
                      <a:noFill/>
                      <a:ln w="38100">
                        <a:noFill/>
                      </a:ln>
                    </p:spPr>
                  </p:pic>
                </p:oleObj>
              </mc:Fallback>
            </mc:AlternateContent>
          </a:graphicData>
        </a:graphic>
      </p:graphicFrame>
      <p:sp>
        <p:nvSpPr>
          <p:cNvPr id="45058" name="Rectangle 3"/>
          <p:cNvSpPr>
            <a:spLocks noGrp="1"/>
          </p:cNvSpPr>
          <p:nvPr>
            <p:ph type="title"/>
          </p:nvPr>
        </p:nvSpPr>
        <p:spPr>
          <a:xfrm>
            <a:off x="250825" y="836613"/>
            <a:ext cx="3505200" cy="519112"/>
          </a:xfrm>
        </p:spPr>
        <p:txBody>
          <a:bodyPr wrap="square" anchor="ctr"/>
          <a:lstStyle/>
          <a:p>
            <a:pPr algn="l" eaLnBrk="1" hangingPunct="1"/>
            <a:r>
              <a:rPr lang="en-US" altLang="x-none" sz="3200" b="1" dirty="0">
                <a:solidFill>
                  <a:schemeClr val="tx1"/>
                </a:solidFill>
                <a:latin typeface="华文行楷" panose="02010800040101010101" pitchFamily="2" charset="-122"/>
                <a:ea typeface="华文行楷" panose="02010800040101010101" pitchFamily="2" charset="-122"/>
              </a:rPr>
              <a:t>4.  </a:t>
            </a:r>
            <a:r>
              <a:rPr lang="zh-CN" altLang="en-US" sz="3200" b="1" dirty="0">
                <a:solidFill>
                  <a:schemeClr val="tx1"/>
                </a:solidFill>
                <a:latin typeface="华文行楷" panose="02010800040101010101" pitchFamily="2" charset="-122"/>
                <a:ea typeface="华文行楷" panose="02010800040101010101" pitchFamily="2" charset="-122"/>
              </a:rPr>
              <a:t>交越失真</a:t>
            </a:r>
            <a:endParaRPr lang="zh-CN" altLang="en-US" sz="3200" b="1" dirty="0">
              <a:solidFill>
                <a:schemeClr val="tx1"/>
              </a:solidFill>
              <a:latin typeface="华文行楷" panose="02010800040101010101" pitchFamily="2" charset="-122"/>
              <a:ea typeface="华文行楷" panose="02010800040101010101" pitchFamily="2" charset="-122"/>
            </a:endParaRPr>
          </a:p>
        </p:txBody>
      </p:sp>
      <p:pic>
        <p:nvPicPr>
          <p:cNvPr id="45060" name="Picture 4" descr="Dz030316"/>
          <p:cNvPicPr>
            <a:picLocks noChangeAspect="1"/>
          </p:cNvPicPr>
          <p:nvPr/>
        </p:nvPicPr>
        <p:blipFill>
          <a:blip r:embed="rId3" cstate="print"/>
          <a:srcRect l="56387" t="13660" b="7114"/>
          <a:stretch>
            <a:fillRect/>
          </a:stretch>
        </p:blipFill>
        <p:spPr>
          <a:xfrm>
            <a:off x="4356100" y="1268413"/>
            <a:ext cx="2687638" cy="2519362"/>
          </a:xfrm>
          <a:prstGeom prst="rect">
            <a:avLst/>
          </a:prstGeom>
          <a:noFill/>
          <a:ln w="9525">
            <a:noFill/>
          </a:ln>
        </p:spPr>
      </p:pic>
      <p:sp>
        <p:nvSpPr>
          <p:cNvPr id="45061" name="Text Box 5"/>
          <p:cNvSpPr txBox="1"/>
          <p:nvPr/>
        </p:nvSpPr>
        <p:spPr>
          <a:xfrm>
            <a:off x="4500563" y="3932238"/>
            <a:ext cx="3657600" cy="904875"/>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lstStyle/>
          <a:p>
            <a:pPr>
              <a:lnSpc>
                <a:spcPct val="110000"/>
              </a:lnSpc>
            </a:pPr>
            <a:r>
              <a:rPr lang="zh-CN" altLang="en-US" sz="2400" b="1" dirty="0">
                <a:solidFill>
                  <a:srgbClr val="000000"/>
                </a:solidFill>
                <a:latin typeface="Times New Roman" panose="02020603050405020304" pitchFamily="2" charset="0"/>
                <a:ea typeface="宋体" panose="02010600030101010101" pitchFamily="2" charset="-122"/>
              </a:rPr>
              <a:t>消除失真的方法：</a:t>
            </a:r>
            <a:endParaRPr lang="zh-CN" altLang="en-US" sz="2400" b="1" dirty="0">
              <a:solidFill>
                <a:srgbClr val="000000"/>
              </a:solidFill>
              <a:latin typeface="Times New Roman" panose="02020603050405020304" pitchFamily="2" charset="0"/>
              <a:ea typeface="宋体" panose="02010600030101010101" pitchFamily="2" charset="-122"/>
            </a:endParaRPr>
          </a:p>
          <a:p>
            <a:pPr>
              <a:lnSpc>
                <a:spcPct val="110000"/>
              </a:lnSpc>
            </a:pPr>
            <a:r>
              <a:rPr lang="zh-CN" altLang="en-US" sz="2400" b="1" dirty="0">
                <a:solidFill>
                  <a:srgbClr val="000000"/>
                </a:solidFill>
                <a:latin typeface="Times New Roman" panose="02020603050405020304" pitchFamily="2" charset="0"/>
                <a:ea typeface="宋体" panose="02010600030101010101" pitchFamily="2" charset="-122"/>
              </a:rPr>
              <a:t>设置合适的静态工作点。</a:t>
            </a:r>
            <a:endParaRPr lang="zh-CN" altLang="en-US" sz="2400" b="1" dirty="0">
              <a:solidFill>
                <a:srgbClr val="000000"/>
              </a:solidFill>
              <a:latin typeface="Times New Roman" panose="02020603050405020304" pitchFamily="2" charset="0"/>
              <a:ea typeface="宋体" panose="02010600030101010101" pitchFamily="2" charset="-122"/>
            </a:endParaRPr>
          </a:p>
        </p:txBody>
      </p:sp>
      <p:sp>
        <p:nvSpPr>
          <p:cNvPr id="2" name="Freeform 6"/>
          <p:cNvSpPr/>
          <p:nvPr/>
        </p:nvSpPr>
        <p:spPr>
          <a:xfrm>
            <a:off x="2503488" y="1712913"/>
            <a:ext cx="1025525" cy="191135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Lst>
            <a:rect l="0" t="0" r="0" b="0"/>
            <a:pathLst>
              <a:path w="720" h="1296">
                <a:moveTo>
                  <a:pt x="32" y="0"/>
                </a:moveTo>
                <a:cubicBezTo>
                  <a:pt x="16" y="188"/>
                  <a:pt x="0" y="376"/>
                  <a:pt x="32" y="480"/>
                </a:cubicBezTo>
                <a:cubicBezTo>
                  <a:pt x="64" y="584"/>
                  <a:pt x="128" y="600"/>
                  <a:pt x="224" y="624"/>
                </a:cubicBezTo>
                <a:cubicBezTo>
                  <a:pt x="320" y="648"/>
                  <a:pt x="528" y="592"/>
                  <a:pt x="608" y="624"/>
                </a:cubicBezTo>
                <a:cubicBezTo>
                  <a:pt x="688" y="656"/>
                  <a:pt x="688" y="704"/>
                  <a:pt x="704" y="816"/>
                </a:cubicBezTo>
                <a:cubicBezTo>
                  <a:pt x="720" y="928"/>
                  <a:pt x="704" y="1216"/>
                  <a:pt x="704" y="1296"/>
                </a:cubicBezTo>
              </a:path>
            </a:pathLst>
          </a:custGeom>
          <a:noFill/>
          <a:ln w="19050" cap="flat" cmpd="sng">
            <a:solidFill>
              <a:srgbClr val="FF3300"/>
            </a:solidFill>
            <a:prstDash val="solid"/>
            <a:bevel/>
            <a:headEnd type="none" w="med" len="med"/>
            <a:tailEnd type="triangle" w="med" len="med"/>
          </a:ln>
        </p:spPr>
        <p:txBody>
          <a:bodyPr/>
          <a:lstStyle/>
          <a:p>
            <a:endParaRPr lang="zh-CN" altLang="en-US"/>
          </a:p>
        </p:txBody>
      </p:sp>
      <p:sp>
        <p:nvSpPr>
          <p:cNvPr id="45062" name="Freeform 7"/>
          <p:cNvSpPr/>
          <p:nvPr/>
        </p:nvSpPr>
        <p:spPr>
          <a:xfrm>
            <a:off x="2503488" y="2855913"/>
            <a:ext cx="615950" cy="8842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400" h="600">
                <a:moveTo>
                  <a:pt x="392" y="408"/>
                </a:moveTo>
                <a:cubicBezTo>
                  <a:pt x="396" y="296"/>
                  <a:pt x="400" y="184"/>
                  <a:pt x="392" y="120"/>
                </a:cubicBezTo>
                <a:cubicBezTo>
                  <a:pt x="384" y="56"/>
                  <a:pt x="400" y="40"/>
                  <a:pt x="344" y="24"/>
                </a:cubicBezTo>
                <a:cubicBezTo>
                  <a:pt x="288" y="8"/>
                  <a:pt x="112" y="0"/>
                  <a:pt x="56" y="24"/>
                </a:cubicBezTo>
                <a:cubicBezTo>
                  <a:pt x="0" y="48"/>
                  <a:pt x="16" y="72"/>
                  <a:pt x="8" y="168"/>
                </a:cubicBezTo>
                <a:cubicBezTo>
                  <a:pt x="0" y="264"/>
                  <a:pt x="8" y="528"/>
                  <a:pt x="8" y="600"/>
                </a:cubicBezTo>
              </a:path>
            </a:pathLst>
          </a:custGeom>
          <a:noFill/>
          <a:ln w="19050" cap="flat" cmpd="sng">
            <a:solidFill>
              <a:srgbClr val="0066FF"/>
            </a:solidFill>
            <a:prstDash val="solid"/>
            <a:bevel/>
            <a:headEnd type="none" w="med" len="med"/>
            <a:tailEnd type="triangle" w="med" len="med"/>
          </a:ln>
        </p:spPr>
        <p:txBody>
          <a:bodyPr/>
          <a:lstStyle/>
          <a:p>
            <a:endParaRPr lang="zh-CN" altLang="en-US"/>
          </a:p>
        </p:txBody>
      </p:sp>
      <p:graphicFrame>
        <p:nvGraphicFramePr>
          <p:cNvPr id="45063" name="对象 45063"/>
          <p:cNvGraphicFramePr/>
          <p:nvPr/>
        </p:nvGraphicFramePr>
        <p:xfrm>
          <a:off x="979488" y="2474913"/>
          <a:ext cx="220662" cy="236537"/>
        </p:xfrm>
        <a:graphic>
          <a:graphicData uri="http://schemas.openxmlformats.org/presentationml/2006/ole">
            <mc:AlternateContent xmlns:mc="http://schemas.openxmlformats.org/markup-compatibility/2006">
              <mc:Choice xmlns:v="urn:schemas-microsoft-com:vml" Requires="v">
                <p:oleObj spid="_x0000_s30722" name="" r:id="rId4" imgW="165100" imgH="177800" progId="Equation.3">
                  <p:embed/>
                </p:oleObj>
              </mc:Choice>
              <mc:Fallback>
                <p:oleObj name="" r:id="rId4" imgW="165100" imgH="177800" progId="Equation.3">
                  <p:embed/>
                  <p:pic>
                    <p:nvPicPr>
                      <p:cNvPr id="0" name="图片 30721"/>
                      <p:cNvPicPr/>
                      <p:nvPr/>
                    </p:nvPicPr>
                    <p:blipFill>
                      <a:blip r:embed="rId5"/>
                      <a:stretch>
                        <a:fillRect/>
                      </a:stretch>
                    </p:blipFill>
                    <p:spPr>
                      <a:xfrm>
                        <a:off x="979488" y="2474913"/>
                        <a:ext cx="220662" cy="236537"/>
                      </a:xfrm>
                      <a:prstGeom prst="rect">
                        <a:avLst/>
                      </a:prstGeom>
                      <a:solidFill>
                        <a:srgbClr val="FF6600"/>
                      </a:solidFill>
                      <a:ln w="38100">
                        <a:noFill/>
                      </a:ln>
                    </p:spPr>
                  </p:pic>
                </p:oleObj>
              </mc:Fallback>
            </mc:AlternateContent>
          </a:graphicData>
        </a:graphic>
      </p:graphicFrame>
      <p:graphicFrame>
        <p:nvGraphicFramePr>
          <p:cNvPr id="45064" name="对象 45064"/>
          <p:cNvGraphicFramePr/>
          <p:nvPr/>
        </p:nvGraphicFramePr>
        <p:xfrm>
          <a:off x="979488" y="2779713"/>
          <a:ext cx="220662" cy="236537"/>
        </p:xfrm>
        <a:graphic>
          <a:graphicData uri="http://schemas.openxmlformats.org/presentationml/2006/ole">
            <mc:AlternateContent xmlns:mc="http://schemas.openxmlformats.org/markup-compatibility/2006">
              <mc:Choice xmlns:v="urn:schemas-microsoft-com:vml" Requires="v">
                <p:oleObj spid="_x0000_s30723" name="" r:id="rId6" imgW="165100" imgH="177800" progId="Equation.3">
                  <p:embed/>
                </p:oleObj>
              </mc:Choice>
              <mc:Fallback>
                <p:oleObj name="" r:id="rId6" imgW="165100" imgH="177800" progId="Equation.3">
                  <p:embed/>
                  <p:pic>
                    <p:nvPicPr>
                      <p:cNvPr id="0" name="图片 30722"/>
                      <p:cNvPicPr/>
                      <p:nvPr/>
                    </p:nvPicPr>
                    <p:blipFill>
                      <a:blip r:embed="rId5"/>
                      <a:stretch>
                        <a:fillRect/>
                      </a:stretch>
                    </p:blipFill>
                    <p:spPr>
                      <a:xfrm>
                        <a:off x="979488" y="2779713"/>
                        <a:ext cx="220662" cy="236537"/>
                      </a:xfrm>
                      <a:prstGeom prst="rect">
                        <a:avLst/>
                      </a:prstGeom>
                      <a:solidFill>
                        <a:srgbClr val="00CCFF"/>
                      </a:solidFill>
                      <a:ln w="38100">
                        <a:noFill/>
                      </a:ln>
                    </p:spPr>
                  </p:pic>
                </p:oleObj>
              </mc:Fallback>
            </mc:AlternateContent>
          </a:graphicData>
        </a:graphic>
      </p:graphicFrame>
      <p:sp>
        <p:nvSpPr>
          <p:cNvPr id="45066" name="AutoShape 10"/>
          <p:cNvSpPr/>
          <p:nvPr/>
        </p:nvSpPr>
        <p:spPr>
          <a:xfrm>
            <a:off x="6683375" y="2135188"/>
            <a:ext cx="2009775" cy="709612"/>
          </a:xfrm>
          <a:prstGeom prst="borderCallout1">
            <a:avLst>
              <a:gd name="adj1" fmla="val 16106"/>
              <a:gd name="adj2" fmla="val -3792"/>
              <a:gd name="adj3" fmla="val 142282"/>
              <a:gd name="adj4" fmla="val -65403"/>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信号在零附近两只管子均截止</a:t>
            </a:r>
            <a:endParaRPr lang="zh-CN" altLang="en-US" sz="2000" b="1" dirty="0">
              <a:latin typeface="Times New Roman" panose="02020603050405020304" pitchFamily="2" charset="0"/>
              <a:ea typeface="宋体" panose="02010600030101010101" pitchFamily="2" charset="-122"/>
            </a:endParaRPr>
          </a:p>
        </p:txBody>
      </p:sp>
      <p:grpSp>
        <p:nvGrpSpPr>
          <p:cNvPr id="45067" name="Group 11"/>
          <p:cNvGrpSpPr/>
          <p:nvPr/>
        </p:nvGrpSpPr>
        <p:grpSpPr>
          <a:xfrm>
            <a:off x="1116013" y="4148138"/>
            <a:ext cx="2570162" cy="2041525"/>
            <a:chOff x="0" y="0"/>
            <a:chExt cx="1619" cy="1286"/>
          </a:xfrm>
        </p:grpSpPr>
        <p:graphicFrame>
          <p:nvGraphicFramePr>
            <p:cNvPr id="3" name="Object 12"/>
            <p:cNvGraphicFramePr/>
            <p:nvPr/>
          </p:nvGraphicFramePr>
          <p:xfrm>
            <a:off x="0" y="0"/>
            <a:ext cx="1344" cy="1286"/>
          </p:xfrm>
          <a:graphic>
            <a:graphicData uri="http://schemas.openxmlformats.org/presentationml/2006/ole">
              <mc:AlternateContent xmlns:mc="http://schemas.openxmlformats.org/markup-compatibility/2006">
                <mc:Choice xmlns:v="urn:schemas-microsoft-com:vml" Requires="v">
                  <p:oleObj spid="_x0000_s30724" name="" r:id="rId7" imgW="10182225" imgH="9744075" progId="">
                    <p:embed/>
                  </p:oleObj>
                </mc:Choice>
                <mc:Fallback>
                  <p:oleObj name="" r:id="rId7" imgW="10182225" imgH="9744075" progId="">
                    <p:embed/>
                    <p:pic>
                      <p:nvPicPr>
                        <p:cNvPr id="0" name="图片 30723"/>
                        <p:cNvPicPr/>
                        <p:nvPr/>
                      </p:nvPicPr>
                      <p:blipFill>
                        <a:blip r:embed="rId8"/>
                        <a:stretch>
                          <a:fillRect/>
                        </a:stretch>
                      </p:blipFill>
                      <p:spPr>
                        <a:xfrm>
                          <a:off x="0" y="0"/>
                          <a:ext cx="1344" cy="1286"/>
                        </a:xfrm>
                        <a:prstGeom prst="rect">
                          <a:avLst/>
                        </a:prstGeom>
                        <a:noFill/>
                        <a:ln w="38100">
                          <a:noFill/>
                        </a:ln>
                      </p:spPr>
                    </p:pic>
                  </p:oleObj>
                </mc:Fallback>
              </mc:AlternateContent>
            </a:graphicData>
          </a:graphic>
        </p:graphicFrame>
        <p:sp>
          <p:nvSpPr>
            <p:cNvPr id="45068" name="AutoShape 13"/>
            <p:cNvSpPr/>
            <p:nvPr/>
          </p:nvSpPr>
          <p:spPr>
            <a:xfrm>
              <a:off x="1043" y="544"/>
              <a:ext cx="576" cy="480"/>
            </a:xfrm>
            <a:prstGeom prst="borderCallout1">
              <a:avLst>
                <a:gd name="adj1" fmla="val 15000"/>
                <a:gd name="adj2" fmla="val -8333"/>
                <a:gd name="adj3" fmla="val 134375"/>
                <a:gd name="adj4" fmla="val -78472"/>
              </a:avLst>
            </a:prstGeom>
            <a:solidFill>
              <a:srgbClr val="FFFFCC"/>
            </a:solidFill>
            <a:ln w="19050" cap="flat" cmpd="sng">
              <a:solidFill>
                <a:srgbClr val="FF3300"/>
              </a:solidFill>
              <a:prstDash val="solid"/>
              <a:miter/>
              <a:headEnd type="none" w="med" len="med"/>
              <a:tailEnd type="none" w="med" len="med"/>
            </a:ln>
          </p:spPr>
          <p:txBody>
            <a:bodyPr anchor="t"/>
            <a:lstStyle/>
            <a:p>
              <a:pPr algn="ctr"/>
              <a:r>
                <a:rPr lang="zh-CN" altLang="en-US" sz="2000" b="1" dirty="0">
                  <a:latin typeface="Times New Roman" panose="02020603050405020304" pitchFamily="2" charset="0"/>
                  <a:ea typeface="宋体" panose="02010600030101010101" pitchFamily="2" charset="-122"/>
                </a:rPr>
                <a:t>开启电压</a:t>
              </a:r>
              <a:endParaRPr lang="zh-CN" altLang="en-US" sz="2000" b="1" dirty="0">
                <a:latin typeface="Times New Roman" panose="02020603050405020304" pitchFamily="2" charset="0"/>
                <a:ea typeface="宋体" panose="02010600030101010101" pitchFamily="2" charset="-122"/>
              </a:endParaRPr>
            </a:p>
          </p:txBody>
        </p:sp>
      </p:grpSp>
      <p:sp>
        <p:nvSpPr>
          <p:cNvPr id="45070" name="Text Box 14"/>
          <p:cNvSpPr txBox="1"/>
          <p:nvPr/>
        </p:nvSpPr>
        <p:spPr>
          <a:xfrm>
            <a:off x="4056063" y="5011738"/>
            <a:ext cx="5087937" cy="1296987"/>
          </a:xfrm>
          <a:prstGeom prst="rect">
            <a:avLst/>
          </a:prstGeom>
          <a:noFill/>
          <a:ln w="9525">
            <a:noFill/>
          </a:ln>
        </p:spPr>
        <p:txBody>
          <a:bodyPr anchor="t">
            <a:spAutoFit/>
          </a:bodyPr>
          <a:lstStyle/>
          <a:p>
            <a:pPr>
              <a:lnSpc>
                <a:spcPct val="110000"/>
              </a:lnSpc>
            </a:pPr>
            <a:r>
              <a:rPr lang="en-US" altLang="x-none" sz="2400" b="1" dirty="0">
                <a:latin typeface="Times New Roman" panose="02020603050405020304" pitchFamily="2" charset="0"/>
                <a:ea typeface="宋体" panose="02010600030101010101" pitchFamily="2" charset="-122"/>
              </a:rPr>
              <a:t>① </a:t>
            </a:r>
            <a:r>
              <a:rPr lang="zh-CN" altLang="en-US" sz="2400" b="1" dirty="0">
                <a:latin typeface="Times New Roman" panose="02020603050405020304" pitchFamily="2" charset="0"/>
                <a:ea typeface="宋体" panose="02010600030101010101" pitchFamily="2" charset="-122"/>
              </a:rPr>
              <a:t>静态时</a:t>
            </a:r>
            <a:r>
              <a:rPr lang="en-US" altLang="x-none" sz="2400" b="1" dirty="0">
                <a:latin typeface="Times New Roman" panose="02020603050405020304" pitchFamily="2" charset="0"/>
                <a:ea typeface="宋体" panose="02010600030101010101" pitchFamily="2" charset="-122"/>
              </a:rPr>
              <a:t>T</a:t>
            </a:r>
            <a:r>
              <a:rPr lang="en-US" altLang="x-none" sz="2400" b="1" baseline="-25000" dirty="0">
                <a:latin typeface="Times New Roman" panose="02020603050405020304" pitchFamily="2" charset="0"/>
                <a:ea typeface="宋体" panose="02010600030101010101" pitchFamily="2" charset="-122"/>
              </a:rPr>
              <a:t>1</a:t>
            </a: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T</a:t>
            </a:r>
            <a:r>
              <a:rPr lang="en-US" altLang="x-none" sz="2400" b="1" baseline="-25000" dirty="0">
                <a:latin typeface="Times New Roman" panose="02020603050405020304" pitchFamily="2" charset="0"/>
                <a:ea typeface="宋体" panose="02010600030101010101" pitchFamily="2" charset="-122"/>
              </a:rPr>
              <a:t>2</a:t>
            </a:r>
            <a:r>
              <a:rPr lang="zh-CN" altLang="en-US" sz="2400" b="1" dirty="0">
                <a:latin typeface="Times New Roman" panose="02020603050405020304" pitchFamily="2" charset="0"/>
                <a:ea typeface="宋体" panose="02010600030101010101" pitchFamily="2" charset="-122"/>
              </a:rPr>
              <a:t>处于临界导通状态，有信号时至少有一只导通；</a:t>
            </a:r>
            <a:endParaRPr lang="zh-CN" altLang="en-US" sz="2400" b="1" dirty="0">
              <a:latin typeface="Times New Roman" panose="02020603050405020304" pitchFamily="2" charset="0"/>
              <a:ea typeface="宋体" panose="02010600030101010101" pitchFamily="2" charset="-122"/>
            </a:endParaRPr>
          </a:p>
          <a:p>
            <a:pPr>
              <a:lnSpc>
                <a:spcPct val="110000"/>
              </a:lnSpc>
            </a:pPr>
            <a:r>
              <a:rPr lang="zh-CN" altLang="en-US" sz="2400" b="1" dirty="0">
                <a:latin typeface="Times New Roman" panose="02020603050405020304" pitchFamily="2" charset="0"/>
                <a:ea typeface="宋体" panose="02010600030101010101" pitchFamily="2" charset="-122"/>
              </a:rPr>
              <a:t>② 偏置电路对动态性能影响要小。</a:t>
            </a:r>
            <a:endParaRPr lang="zh-CN" altLang="en-US" sz="2400" b="1" dirty="0">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67"/>
                                        </p:tgtEl>
                                        <p:attrNameLst>
                                          <p:attrName>style.visibility</p:attrName>
                                        </p:attrNameLst>
                                      </p:cBhvr>
                                      <p:to>
                                        <p:strVal val="visible"/>
                                      </p:to>
                                    </p:set>
                                    <p:animEffect transition="in" filter="wipe(left)">
                                      <p:cBhvr>
                                        <p:cTn id="7" dur="500"/>
                                        <p:tgtEl>
                                          <p:spTgt spid="450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0"/>
                                        </p:tgtEl>
                                        <p:attrNameLst>
                                          <p:attrName>style.visibility</p:attrName>
                                        </p:attrNameLst>
                                      </p:cBhvr>
                                      <p:to>
                                        <p:strVal val="visible"/>
                                      </p:to>
                                    </p:set>
                                    <p:animEffect transition="in" filter="wipe(left)">
                                      <p:cBhvr>
                                        <p:cTn id="12" dur="500"/>
                                        <p:tgtEl>
                                          <p:spTgt spid="4506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50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061"/>
                                        </p:tgtEl>
                                        <p:attrNameLst>
                                          <p:attrName>style.visibility</p:attrName>
                                        </p:attrNameLst>
                                      </p:cBhvr>
                                      <p:to>
                                        <p:strVal val="visible"/>
                                      </p:to>
                                    </p:set>
                                    <p:animEffect transition="in" filter="wipe(left)">
                                      <p:cBhvr>
                                        <p:cTn id="21" dur="500"/>
                                        <p:tgtEl>
                                          <p:spTgt spid="450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5070"/>
                                        </p:tgtEl>
                                        <p:attrNameLst>
                                          <p:attrName>style.visibility</p:attrName>
                                        </p:attrNameLst>
                                      </p:cBhvr>
                                      <p:to>
                                        <p:strVal val="visible"/>
                                      </p:to>
                                    </p:set>
                                    <p:animEffect transition="in" filter="wipe(left)">
                                      <p:cBhvr>
                                        <p:cTn id="26" dur="500"/>
                                        <p:tgtEl>
                                          <p:spTgt spid="45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ldLvl="0" animBg="1"/>
      <p:bldP spid="45066" grpId="0" bldLvl="0" animBg="1"/>
      <p:bldP spid="450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5" name="标题 43014"/>
          <p:cNvSpPr>
            <a:spLocks noGrp="1"/>
          </p:cNvSpPr>
          <p:nvPr>
            <p:ph type="title"/>
          </p:nvPr>
        </p:nvSpPr>
        <p:spPr>
          <a:xfrm>
            <a:off x="609600" y="685800"/>
            <a:ext cx="7772400" cy="641350"/>
          </a:xfrm>
        </p:spPr>
        <p:txBody>
          <a:bodyPr anchor="ctr"/>
          <a:p>
            <a:pPr algn="l" eaLnBrk="1" hangingPunct="1"/>
            <a:r>
              <a:rPr lang="zh-CN" altLang="en-US" sz="3600" b="1">
                <a:solidFill>
                  <a:schemeClr val="tx1"/>
                </a:solidFill>
                <a:latin typeface="华文行楷" panose="02010800040101010101" pitchFamily="2" charset="-122"/>
                <a:ea typeface="华文行楷" panose="02010800040101010101" pitchFamily="2" charset="-122"/>
              </a:rPr>
              <a:t>二、消除交越失真的互补输出级</a:t>
            </a:r>
            <a:endParaRPr lang="zh-CN" altLang="en-US" sz="3600" b="1">
              <a:solidFill>
                <a:schemeClr val="tx1"/>
              </a:solidFill>
              <a:latin typeface="华文行楷" panose="02010800040101010101" pitchFamily="2" charset="-122"/>
              <a:ea typeface="华文行楷" panose="02010800040101010101" pitchFamily="2" charset="-122"/>
            </a:endParaRPr>
          </a:p>
        </p:txBody>
      </p:sp>
      <p:sp>
        <p:nvSpPr>
          <p:cNvPr id="43016" name="文本占位符 43015"/>
          <p:cNvSpPr/>
          <p:nvPr>
            <p:ph type="body" idx="1"/>
          </p:nvPr>
        </p:nvSpPr>
        <p:spPr>
          <a:xfrm>
            <a:off x="838200" y="1447800"/>
            <a:ext cx="7772400" cy="4267200"/>
          </a:xfrm>
          <a:noFill/>
          <a:ln>
            <a:noFill/>
          </a:ln>
        </p:spPr>
        <p:txBody>
          <a:bodyPr/>
          <a:p>
            <a:pPr>
              <a:lnSpc>
                <a:spcPct val="120000"/>
              </a:lnSpc>
              <a:spcBef>
                <a:spcPct val="0"/>
              </a:spcBef>
            </a:pPr>
            <a:r>
              <a:rPr lang="zh-CN" altLang="en-US" sz="2800" b="1" dirty="0">
                <a:latin typeface="宋体" panose="02010600030101010101" pitchFamily="2" charset="-122"/>
              </a:rPr>
              <a:t>对偏置电路的要求：有合适的</a:t>
            </a:r>
            <a:r>
              <a:rPr lang="en-US" altLang="zh-CN" sz="2800" b="1" i="1"/>
              <a:t>Q</a:t>
            </a:r>
            <a:r>
              <a:rPr lang="zh-CN" altLang="zh-CN" sz="2800" b="1" dirty="0">
                <a:latin typeface="宋体" panose="02010600030101010101" pitchFamily="2" charset="-122"/>
              </a:rPr>
              <a:t>点，且动态电阻尽可能小，即动态信号的损失尽可能小。</a:t>
            </a:r>
            <a:endParaRPr lang="en-US" altLang="zh-CN" sz="2800" b="1" dirty="0">
              <a:latin typeface="宋体" panose="02010600030101010101" pitchFamily="2" charset="-122"/>
            </a:endParaRPr>
          </a:p>
          <a:p>
            <a:pPr>
              <a:lnSpc>
                <a:spcPct val="120000"/>
              </a:lnSpc>
              <a:spcBef>
                <a:spcPct val="0"/>
              </a:spcBef>
            </a:pPr>
            <a:r>
              <a:rPr lang="zh-CN" altLang="en-US" sz="2800" b="1" dirty="0">
                <a:latin typeface="宋体" panose="02010600030101010101" pitchFamily="2" charset="-122"/>
              </a:rPr>
              <a:t>如果信号为零时两只管子处于临界导通或微导通状态，那么当有信号输入时两只管子中至少有一只导通，因而消除了交越失真。</a:t>
            </a:r>
            <a:endParaRPr lang="zh-CN" altLang="en-US" sz="2800" b="1" dirty="0">
              <a:latin typeface="宋体" panose="02010600030101010101" pitchFamily="2" charset="-122"/>
            </a:endParaRPr>
          </a:p>
          <a:p>
            <a:pPr>
              <a:lnSpc>
                <a:spcPct val="120000"/>
              </a:lnSpc>
              <a:spcBef>
                <a:spcPct val="0"/>
              </a:spcBef>
            </a:pPr>
            <a:r>
              <a:rPr lang="zh-CN" altLang="en-US" sz="2800" b="1" dirty="0">
                <a:latin typeface="宋体" panose="02010600030101010101" pitchFamily="2" charset="-122"/>
              </a:rPr>
              <a:t>二极管导通时，对直流电源的作用可近似等效为一个</a:t>
            </a:r>
            <a:r>
              <a:rPr lang="en-US" altLang="zh-CN" sz="2800" b="1" dirty="0">
                <a:latin typeface="宋体" panose="02010600030101010101" pitchFamily="2" charset="-122"/>
              </a:rPr>
              <a:t>0.6</a:t>
            </a:r>
            <a:r>
              <a:rPr lang="zh-CN" altLang="en-US" sz="2800" b="1" dirty="0">
                <a:latin typeface="宋体" panose="02010600030101010101" pitchFamily="2" charset="-122"/>
              </a:rPr>
              <a:t>～</a:t>
            </a:r>
            <a:r>
              <a:rPr lang="en-US" altLang="zh-CN" sz="2800" b="1" dirty="0">
                <a:latin typeface="宋体" panose="02010600030101010101" pitchFamily="2" charset="-122"/>
              </a:rPr>
              <a:t>0.8V</a:t>
            </a:r>
            <a:r>
              <a:rPr lang="zh-CN" altLang="en-US" sz="2800" b="1" dirty="0">
                <a:latin typeface="宋体" panose="02010600030101010101" pitchFamily="2" charset="-122"/>
              </a:rPr>
              <a:t>的直流电池，对交流信号的作用可等效为一个数值很小的动态电阻。</a:t>
            </a:r>
            <a:endParaRPr lang="zh-CN" altLang="en-US" sz="2800" b="1"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6">
                                            <p:txEl>
                                              <p:charRg st="0" end="40"/>
                                            </p:txEl>
                                          </p:spTgt>
                                        </p:tgtEl>
                                        <p:attrNameLst>
                                          <p:attrName>style.visibility</p:attrName>
                                        </p:attrNameLst>
                                      </p:cBhvr>
                                      <p:to>
                                        <p:strVal val="visible"/>
                                      </p:to>
                                    </p:set>
                                    <p:animEffect transition="in" filter="wipe(left)">
                                      <p:cBhvr>
                                        <p:cTn id="7" dur="500"/>
                                        <p:tgtEl>
                                          <p:spTgt spid="43016">
                                            <p:txEl>
                                              <p:charRg st="0" end="4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6">
                                            <p:txEl>
                                              <p:charRg st="40" end="97"/>
                                            </p:txEl>
                                          </p:spTgt>
                                        </p:tgtEl>
                                        <p:attrNameLst>
                                          <p:attrName>style.visibility</p:attrName>
                                        </p:attrNameLst>
                                      </p:cBhvr>
                                      <p:to>
                                        <p:strVal val="visible"/>
                                      </p:to>
                                    </p:set>
                                    <p:animEffect transition="in" filter="wipe(left)">
                                      <p:cBhvr>
                                        <p:cTn id="12" dur="500"/>
                                        <p:tgtEl>
                                          <p:spTgt spid="43016">
                                            <p:txEl>
                                              <p:charRg st="40" end="9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6">
                                            <p:txEl>
                                              <p:charRg st="97" end="159"/>
                                            </p:txEl>
                                          </p:spTgt>
                                        </p:tgtEl>
                                        <p:attrNameLst>
                                          <p:attrName>style.visibility</p:attrName>
                                        </p:attrNameLst>
                                      </p:cBhvr>
                                      <p:to>
                                        <p:strVal val="visible"/>
                                      </p:to>
                                    </p:set>
                                    <p:animEffect transition="in" filter="wipe(left)">
                                      <p:cBhvr>
                                        <p:cTn id="17" dur="500"/>
                                        <p:tgtEl>
                                          <p:spTgt spid="43016">
                                            <p:txEl>
                                              <p:charRg st="97" end="1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p:nvPr>
        </p:nvSpPr>
        <p:spPr>
          <a:xfrm>
            <a:off x="323850" y="836613"/>
            <a:ext cx="7345363" cy="609600"/>
          </a:xfrm>
        </p:spPr>
        <p:txBody>
          <a:bodyPr wrap="square" anchor="ctr"/>
          <a:lstStyle/>
          <a:p>
            <a:pPr algn="l" eaLnBrk="1" hangingPunct="1"/>
            <a:r>
              <a:rPr lang="zh-CN" altLang="en-US" sz="3600" b="1">
                <a:solidFill>
                  <a:schemeClr val="tx1"/>
                </a:solidFill>
                <a:latin typeface="华文行楷" panose="02010800040101010101" pitchFamily="2" charset="-122"/>
                <a:ea typeface="华文行楷" panose="02010800040101010101" pitchFamily="2" charset="-122"/>
              </a:rPr>
              <a:t>二、消除交越失真的互补输出级</a:t>
            </a:r>
            <a:endParaRPr lang="zh-CN" altLang="en-US" sz="3600" b="1">
              <a:solidFill>
                <a:schemeClr val="tx1"/>
              </a:solidFill>
              <a:latin typeface="华文行楷" panose="02010800040101010101" pitchFamily="2" charset="-122"/>
              <a:ea typeface="华文行楷" panose="02010800040101010101" pitchFamily="2" charset="-122"/>
            </a:endParaRPr>
          </a:p>
        </p:txBody>
      </p:sp>
      <p:pic>
        <p:nvPicPr>
          <p:cNvPr id="46082" name="Picture 3" descr="Dz030317"/>
          <p:cNvPicPr>
            <a:picLocks noChangeAspect="1"/>
          </p:cNvPicPr>
          <p:nvPr/>
        </p:nvPicPr>
        <p:blipFill>
          <a:blip r:embed="rId1" cstate="print"/>
          <a:srcRect r="43860" b="6714"/>
          <a:stretch>
            <a:fillRect/>
          </a:stretch>
        </p:blipFill>
        <p:spPr>
          <a:xfrm>
            <a:off x="1331913" y="1628775"/>
            <a:ext cx="3103562" cy="3200400"/>
          </a:xfrm>
          <a:prstGeom prst="rect">
            <a:avLst/>
          </a:prstGeom>
          <a:noFill/>
          <a:ln w="9525">
            <a:noFill/>
          </a:ln>
        </p:spPr>
      </p:pic>
      <p:graphicFrame>
        <p:nvGraphicFramePr>
          <p:cNvPr id="46084" name="对象 46083"/>
          <p:cNvGraphicFramePr/>
          <p:nvPr/>
        </p:nvGraphicFramePr>
        <p:xfrm>
          <a:off x="1103313" y="4981575"/>
          <a:ext cx="3395662" cy="977900"/>
        </p:xfrm>
        <a:graphic>
          <a:graphicData uri="http://schemas.openxmlformats.org/presentationml/2006/ole">
            <mc:AlternateContent xmlns:mc="http://schemas.openxmlformats.org/markup-compatibility/2006">
              <mc:Choice xmlns:v="urn:schemas-microsoft-com:vml" Requires="v">
                <p:oleObj spid="_x0000_s31745" name="" r:id="rId2" imgW="1587500" imgH="457200" progId="Equation.3">
                  <p:embed/>
                </p:oleObj>
              </mc:Choice>
              <mc:Fallback>
                <p:oleObj name="" r:id="rId2" imgW="1587500" imgH="457200" progId="Equation.3">
                  <p:embed/>
                  <p:pic>
                    <p:nvPicPr>
                      <p:cNvPr id="0" name="图片 31744"/>
                      <p:cNvPicPr/>
                      <p:nvPr/>
                    </p:nvPicPr>
                    <p:blipFill>
                      <a:blip r:embed="rId3"/>
                      <a:stretch>
                        <a:fillRect/>
                      </a:stretch>
                    </p:blipFill>
                    <p:spPr>
                      <a:xfrm>
                        <a:off x="1103313" y="4981575"/>
                        <a:ext cx="3395662" cy="9779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pic>
        <p:nvPicPr>
          <p:cNvPr id="46085" name="Picture 5" descr="Dz030317"/>
          <p:cNvPicPr>
            <a:picLocks noChangeAspect="1"/>
          </p:cNvPicPr>
          <p:nvPr/>
        </p:nvPicPr>
        <p:blipFill>
          <a:blip r:embed="rId4" cstate="print"/>
          <a:srcRect l="64178" t="7214" b="20641"/>
          <a:stretch>
            <a:fillRect/>
          </a:stretch>
        </p:blipFill>
        <p:spPr>
          <a:xfrm>
            <a:off x="5294313" y="1704975"/>
            <a:ext cx="1706562" cy="2133600"/>
          </a:xfrm>
          <a:prstGeom prst="rect">
            <a:avLst/>
          </a:prstGeom>
          <a:noFill/>
          <a:ln w="9525">
            <a:noFill/>
          </a:ln>
        </p:spPr>
      </p:pic>
      <p:graphicFrame>
        <p:nvGraphicFramePr>
          <p:cNvPr id="46086" name="对象 46085"/>
          <p:cNvGraphicFramePr/>
          <p:nvPr/>
        </p:nvGraphicFramePr>
        <p:xfrm>
          <a:off x="5218113" y="4067175"/>
          <a:ext cx="3200400" cy="1935163"/>
        </p:xfrm>
        <a:graphic>
          <a:graphicData uri="http://schemas.openxmlformats.org/presentationml/2006/ole">
            <mc:AlternateContent xmlns:mc="http://schemas.openxmlformats.org/markup-compatibility/2006">
              <mc:Choice xmlns:v="urn:schemas-microsoft-com:vml" Requires="v">
                <p:oleObj spid="_x0000_s31746" name="" r:id="rId5" imgW="36271200" imgH="21945600" progId="Equation.3">
                  <p:embed/>
                </p:oleObj>
              </mc:Choice>
              <mc:Fallback>
                <p:oleObj name="" r:id="rId5" imgW="36271200" imgH="21945600" progId="Equation.3">
                  <p:embed/>
                  <p:pic>
                    <p:nvPicPr>
                      <p:cNvPr id="0" name="图片 31745"/>
                      <p:cNvPicPr/>
                      <p:nvPr/>
                    </p:nvPicPr>
                    <p:blipFill>
                      <a:blip r:embed="rId6"/>
                      <a:stretch>
                        <a:fillRect/>
                      </a:stretch>
                    </p:blipFill>
                    <p:spPr>
                      <a:xfrm>
                        <a:off x="5218113" y="4067175"/>
                        <a:ext cx="3200400" cy="19351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46087" name="Group 7"/>
          <p:cNvGrpSpPr/>
          <p:nvPr/>
        </p:nvGrpSpPr>
        <p:grpSpPr>
          <a:xfrm>
            <a:off x="2246313" y="1857375"/>
            <a:ext cx="914400" cy="2590800"/>
            <a:chOff x="0" y="0"/>
            <a:chExt cx="576" cy="1632"/>
          </a:xfrm>
        </p:grpSpPr>
        <p:sp>
          <p:nvSpPr>
            <p:cNvPr id="2" name="Line 8"/>
            <p:cNvSpPr/>
            <p:nvPr/>
          </p:nvSpPr>
          <p:spPr>
            <a:xfrm flipH="1">
              <a:off x="0" y="0"/>
              <a:ext cx="576" cy="0"/>
            </a:xfrm>
            <a:prstGeom prst="line">
              <a:avLst/>
            </a:prstGeom>
            <a:ln w="28575" cap="flat" cmpd="sng">
              <a:solidFill>
                <a:srgbClr val="FF3300"/>
              </a:solidFill>
              <a:prstDash val="solid"/>
              <a:round/>
              <a:headEnd type="none" w="med" len="med"/>
              <a:tailEnd type="none" w="med" len="med"/>
            </a:ln>
          </p:spPr>
        </p:sp>
        <p:sp>
          <p:nvSpPr>
            <p:cNvPr id="46088" name="Line 9"/>
            <p:cNvSpPr/>
            <p:nvPr/>
          </p:nvSpPr>
          <p:spPr>
            <a:xfrm>
              <a:off x="0" y="0"/>
              <a:ext cx="0" cy="1632"/>
            </a:xfrm>
            <a:prstGeom prst="line">
              <a:avLst/>
            </a:prstGeom>
            <a:ln w="28575" cap="flat" cmpd="sng">
              <a:solidFill>
                <a:srgbClr val="FF3300"/>
              </a:solidFill>
              <a:prstDash val="solid"/>
              <a:round/>
              <a:headEnd type="none" w="med" len="med"/>
              <a:tailEnd type="none" w="med" len="med"/>
            </a:ln>
          </p:spPr>
        </p:sp>
        <p:sp>
          <p:nvSpPr>
            <p:cNvPr id="46089" name="Line 10"/>
            <p:cNvSpPr/>
            <p:nvPr/>
          </p:nvSpPr>
          <p:spPr>
            <a:xfrm>
              <a:off x="0" y="1632"/>
              <a:ext cx="528" cy="0"/>
            </a:xfrm>
            <a:prstGeom prst="line">
              <a:avLst/>
            </a:prstGeom>
            <a:ln w="28575" cap="flat" cmpd="sng">
              <a:solidFill>
                <a:srgbClr val="FF3300"/>
              </a:solidFill>
              <a:prstDash val="solid"/>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087"/>
                                        </p:tgtEl>
                                        <p:attrNameLst>
                                          <p:attrName>style.visibility</p:attrName>
                                        </p:attrNameLst>
                                      </p:cBhvr>
                                      <p:to>
                                        <p:strVal val="visible"/>
                                      </p:to>
                                    </p:set>
                                    <p:animEffect transition="in" filter="wipe(up)">
                                      <p:cBhvr>
                                        <p:cTn id="7" dur="500"/>
                                        <p:tgtEl>
                                          <p:spTgt spid="460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wipe(left)">
                                      <p:cBhvr>
                                        <p:cTn id="12" dur="500"/>
                                        <p:tgtEl>
                                          <p:spTgt spid="460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085"/>
                                        </p:tgtEl>
                                        <p:attrNameLst>
                                          <p:attrName>style.visibility</p:attrName>
                                        </p:attrNameLst>
                                      </p:cBhvr>
                                      <p:to>
                                        <p:strVal val="visible"/>
                                      </p:to>
                                    </p:set>
                                    <p:animEffect transition="in" filter="wipe(left)">
                                      <p:cBhvr>
                                        <p:cTn id="17" dur="500"/>
                                        <p:tgtEl>
                                          <p:spTgt spid="460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086"/>
                                        </p:tgtEl>
                                        <p:attrNameLst>
                                          <p:attrName>style.visibility</p:attrName>
                                        </p:attrNameLst>
                                      </p:cBhvr>
                                      <p:to>
                                        <p:strVal val="visible"/>
                                      </p:to>
                                    </p:set>
                                    <p:animEffect transition="in" filter="wipe(left)">
                                      <p:cBhvr>
                                        <p:cTn id="22"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63" name="标题 45062"/>
          <p:cNvSpPr>
            <a:spLocks noGrp="1"/>
          </p:cNvSpPr>
          <p:nvPr>
            <p:ph type="title"/>
          </p:nvPr>
        </p:nvSpPr>
        <p:spPr>
          <a:xfrm>
            <a:off x="609600" y="838200"/>
            <a:ext cx="4343400" cy="609600"/>
          </a:xfrm>
        </p:spPr>
        <p:txBody>
          <a:bodyPr anchor="ctr"/>
          <a:p>
            <a:pPr algn="l">
              <a:lnSpc>
                <a:spcPct val="115000"/>
              </a:lnSpc>
            </a:pPr>
            <a:r>
              <a:rPr lang="zh-CN" altLang="en-US" sz="3600" b="1">
                <a:solidFill>
                  <a:schemeClr val="tx1"/>
                </a:solidFill>
                <a:latin typeface="华文行楷" panose="02010800040101010101" pitchFamily="2" charset="-122"/>
                <a:ea typeface="华文行楷" panose="02010800040101010101" pitchFamily="2" charset="-122"/>
              </a:rPr>
              <a:t>准互补输出级</a:t>
            </a:r>
            <a:r>
              <a:rPr lang="zh-CN" altLang="en-US" sz="2800" b="1" dirty="0">
                <a:solidFill>
                  <a:schemeClr val="tx1"/>
                </a:solidFill>
                <a:latin typeface="宋体" panose="02010600030101010101" pitchFamily="2" charset="-122"/>
              </a:rPr>
              <a:t>      </a:t>
            </a:r>
            <a:endParaRPr lang="zh-CN" altLang="en-US" sz="2800" b="1" dirty="0">
              <a:solidFill>
                <a:schemeClr val="tx1"/>
              </a:solidFill>
              <a:latin typeface="宋体" panose="02010600030101010101" pitchFamily="2" charset="-122"/>
            </a:endParaRPr>
          </a:p>
        </p:txBody>
      </p:sp>
      <p:pic>
        <p:nvPicPr>
          <p:cNvPr id="45064" name="图片 45063" descr="Dz030318"/>
          <p:cNvPicPr>
            <a:picLocks noChangeAspect="1"/>
          </p:cNvPicPr>
          <p:nvPr/>
        </p:nvPicPr>
        <p:blipFill>
          <a:blip r:embed="rId1"/>
          <a:stretch>
            <a:fillRect/>
          </a:stretch>
        </p:blipFill>
        <p:spPr>
          <a:xfrm>
            <a:off x="990600" y="3106420"/>
            <a:ext cx="3657600" cy="2840038"/>
          </a:xfrm>
          <a:prstGeom prst="rect">
            <a:avLst/>
          </a:prstGeom>
          <a:noFill/>
          <a:ln w="9525">
            <a:noFill/>
          </a:ln>
        </p:spPr>
      </p:pic>
      <p:sp>
        <p:nvSpPr>
          <p:cNvPr id="45065" name="文本框 45064"/>
          <p:cNvSpPr txBox="1"/>
          <p:nvPr/>
        </p:nvSpPr>
        <p:spPr>
          <a:xfrm>
            <a:off x="4419600" y="838200"/>
            <a:ext cx="4191000" cy="457200"/>
          </a:xfrm>
          <a:prstGeom prst="rect">
            <a:avLst/>
          </a:prstGeom>
          <a:noFill/>
          <a:ln w="9525">
            <a:noFill/>
          </a:ln>
        </p:spPr>
        <p:txBody>
          <a:bodyPr>
            <a:spAutoFit/>
          </a:bodyPr>
          <a:p>
            <a:pPr>
              <a:spcBef>
                <a:spcPct val="50000"/>
              </a:spcBef>
            </a:pPr>
            <a:endParaRPr dirty="0">
              <a:latin typeface="Times New Roman" panose="02020603050405020304" pitchFamily="2" charset="0"/>
            </a:endParaRPr>
          </a:p>
        </p:txBody>
      </p:sp>
      <p:graphicFrame>
        <p:nvGraphicFramePr>
          <p:cNvPr id="45066" name="对象 45065"/>
          <p:cNvGraphicFramePr/>
          <p:nvPr/>
        </p:nvGraphicFramePr>
        <p:xfrm>
          <a:off x="4800600" y="2743200"/>
          <a:ext cx="3530600" cy="1323975"/>
        </p:xfrm>
        <a:graphic>
          <a:graphicData uri="http://schemas.openxmlformats.org/presentationml/2006/ole">
            <mc:AlternateContent xmlns:mc="http://schemas.openxmlformats.org/markup-compatibility/2006">
              <mc:Choice xmlns:v="urn:schemas-microsoft-com:vml" Requires="v">
                <p:oleObj spid="_x0000_s3087" name="" r:id="rId2" imgW="1764665" imgH="660400" progId="Equation.3">
                  <p:embed/>
                </p:oleObj>
              </mc:Choice>
              <mc:Fallback>
                <p:oleObj name="" r:id="rId2" imgW="1764665" imgH="660400" progId="Equation.3">
                  <p:embed/>
                  <p:pic>
                    <p:nvPicPr>
                      <p:cNvPr id="0" name="图片 3086"/>
                      <p:cNvPicPr/>
                      <p:nvPr/>
                    </p:nvPicPr>
                    <p:blipFill>
                      <a:blip r:embed="rId3"/>
                      <a:stretch>
                        <a:fillRect/>
                      </a:stretch>
                    </p:blipFill>
                    <p:spPr>
                      <a:xfrm>
                        <a:off x="4800600" y="2743200"/>
                        <a:ext cx="3530600" cy="1323975"/>
                      </a:xfrm>
                      <a:prstGeom prst="rect">
                        <a:avLst/>
                      </a:prstGeom>
                      <a:solidFill>
                        <a:srgbClr val="CC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45067" name="对象 45066"/>
          <p:cNvGraphicFramePr/>
          <p:nvPr/>
        </p:nvGraphicFramePr>
        <p:xfrm>
          <a:off x="4800600" y="4191000"/>
          <a:ext cx="2971800" cy="477838"/>
        </p:xfrm>
        <a:graphic>
          <a:graphicData uri="http://schemas.openxmlformats.org/presentationml/2006/ole">
            <mc:AlternateContent xmlns:mc="http://schemas.openxmlformats.org/markup-compatibility/2006">
              <mc:Choice xmlns:v="urn:schemas-microsoft-com:vml" Requires="v">
                <p:oleObj spid="_x0000_s3088" name="" r:id="rId4" imgW="1422400" imgH="228600" progId="Equation.3">
                  <p:embed/>
                </p:oleObj>
              </mc:Choice>
              <mc:Fallback>
                <p:oleObj name="" r:id="rId4" imgW="1422400" imgH="228600" progId="Equation.3">
                  <p:embed/>
                  <p:pic>
                    <p:nvPicPr>
                      <p:cNvPr id="0" name="图片 3087"/>
                      <p:cNvPicPr/>
                      <p:nvPr/>
                    </p:nvPicPr>
                    <p:blipFill>
                      <a:blip r:embed="rId5"/>
                      <a:stretch>
                        <a:fillRect/>
                      </a:stretch>
                    </p:blipFill>
                    <p:spPr>
                      <a:xfrm>
                        <a:off x="4800600" y="4191000"/>
                        <a:ext cx="2971800" cy="477838"/>
                      </a:xfrm>
                      <a:prstGeom prst="rect">
                        <a:avLst/>
                      </a:prstGeom>
                      <a:solidFill>
                        <a:srgbClr val="CCFFFF"/>
                      </a:solidFill>
                      <a:ln w="9525" cap="flat" cmpd="sng">
                        <a:solidFill>
                          <a:srgbClr val="FF3300"/>
                        </a:solidFill>
                        <a:prstDash val="solid"/>
                        <a:miter/>
                        <a:headEnd type="none" w="med" len="med"/>
                        <a:tailEnd type="none" w="med" len="med"/>
                      </a:ln>
                    </p:spPr>
                  </p:pic>
                </p:oleObj>
              </mc:Fallback>
            </mc:AlternateContent>
          </a:graphicData>
        </a:graphic>
      </p:graphicFrame>
      <p:sp>
        <p:nvSpPr>
          <p:cNvPr id="45068" name="椭圆 45067"/>
          <p:cNvSpPr/>
          <p:nvPr/>
        </p:nvSpPr>
        <p:spPr>
          <a:xfrm>
            <a:off x="2676525" y="4773930"/>
            <a:ext cx="1447800" cy="990600"/>
          </a:xfrm>
          <a:prstGeom prst="ellipse">
            <a:avLst/>
          </a:prstGeom>
          <a:noFill/>
          <a:ln w="28575" cap="flat" cmpd="sng">
            <a:solidFill>
              <a:srgbClr val="FF3300"/>
            </a:solidFill>
            <a:prstDash val="solid"/>
            <a:headEnd type="none" w="med" len="med"/>
            <a:tailEnd type="none" w="med" len="med"/>
          </a:ln>
        </p:spPr>
        <p:txBody>
          <a:bodyPr/>
          <a:p>
            <a:endParaRPr lang="zh-CN" altLang="en-US"/>
          </a:p>
        </p:txBody>
      </p:sp>
      <p:grpSp>
        <p:nvGrpSpPr>
          <p:cNvPr id="45069" name="组合 45068"/>
          <p:cNvGrpSpPr/>
          <p:nvPr/>
        </p:nvGrpSpPr>
        <p:grpSpPr>
          <a:xfrm>
            <a:off x="4038600" y="4939665"/>
            <a:ext cx="2438400" cy="892175"/>
            <a:chOff x="2544" y="2832"/>
            <a:chExt cx="1536" cy="562"/>
          </a:xfrm>
        </p:grpSpPr>
        <p:sp>
          <p:nvSpPr>
            <p:cNvPr id="45070" name="右箭头 45069"/>
            <p:cNvSpPr/>
            <p:nvPr/>
          </p:nvSpPr>
          <p:spPr>
            <a:xfrm>
              <a:off x="2544" y="3120"/>
              <a:ext cx="576" cy="96"/>
            </a:xfrm>
            <a:prstGeom prst="rightArrow">
              <a:avLst>
                <a:gd name="adj1" fmla="val 50000"/>
                <a:gd name="adj2" fmla="val 150000"/>
              </a:avLst>
            </a:prstGeom>
            <a:noFill/>
            <a:ln w="28575" cap="flat" cmpd="sng">
              <a:solidFill>
                <a:srgbClr val="FF3300"/>
              </a:solidFill>
              <a:prstDash val="solid"/>
              <a:miter/>
              <a:headEnd type="none" w="med" len="med"/>
              <a:tailEnd type="none" w="med" len="med"/>
            </a:ln>
          </p:spPr>
          <p:txBody>
            <a:bodyPr/>
            <a:p>
              <a:endParaRPr lang="zh-CN" altLang="en-US"/>
            </a:p>
          </p:txBody>
        </p:sp>
        <p:graphicFrame>
          <p:nvGraphicFramePr>
            <p:cNvPr id="45071" name="对象 45070"/>
            <p:cNvGraphicFramePr/>
            <p:nvPr/>
          </p:nvGraphicFramePr>
          <p:xfrm>
            <a:off x="3216" y="2832"/>
            <a:ext cx="864" cy="562"/>
          </p:xfrm>
          <a:graphic>
            <a:graphicData uri="http://schemas.openxmlformats.org/presentationml/2006/ole">
              <mc:AlternateContent xmlns:mc="http://schemas.openxmlformats.org/markup-compatibility/2006">
                <mc:Choice xmlns:v="urn:schemas-microsoft-com:vml" Requires="v">
                  <p:oleObj spid="_x0000_s3089" name="" r:id="rId6" imgW="4791075" imgH="3114675" progId="MSPhotoEd.3">
                    <p:embed/>
                  </p:oleObj>
                </mc:Choice>
                <mc:Fallback>
                  <p:oleObj name="" r:id="rId6" imgW="4791075" imgH="3114675" progId="MSPhotoEd.3">
                    <p:embed/>
                    <p:pic>
                      <p:nvPicPr>
                        <p:cNvPr id="0" name="图片 3088"/>
                        <p:cNvPicPr/>
                        <p:nvPr/>
                      </p:nvPicPr>
                      <p:blipFill>
                        <a:blip r:embed="rId7"/>
                        <a:stretch>
                          <a:fillRect/>
                        </a:stretch>
                      </p:blipFill>
                      <p:spPr>
                        <a:xfrm>
                          <a:off x="3216" y="2832"/>
                          <a:ext cx="864" cy="562"/>
                        </a:xfrm>
                        <a:prstGeom prst="rect">
                          <a:avLst/>
                        </a:prstGeom>
                        <a:noFill/>
                        <a:ln w="38100">
                          <a:noFill/>
                          <a:miter/>
                        </a:ln>
                      </p:spPr>
                    </p:pic>
                  </p:oleObj>
                </mc:Fallback>
              </mc:AlternateContent>
            </a:graphicData>
          </a:graphic>
        </p:graphicFrame>
      </p:grpSp>
      <p:sp>
        <p:nvSpPr>
          <p:cNvPr id="45072" name="文本框 45071"/>
          <p:cNvSpPr txBox="1"/>
          <p:nvPr/>
        </p:nvSpPr>
        <p:spPr>
          <a:xfrm>
            <a:off x="914400" y="1600200"/>
            <a:ext cx="7315200" cy="1383665"/>
          </a:xfrm>
          <a:prstGeom prst="rect">
            <a:avLst/>
          </a:prstGeom>
          <a:noFill/>
          <a:ln w="9525">
            <a:noFill/>
          </a:ln>
        </p:spPr>
        <p:txBody>
          <a:bodyPr>
            <a:spAutoFit/>
          </a:bodyPr>
          <a:p>
            <a:pPr>
              <a:spcBef>
                <a:spcPct val="50000"/>
              </a:spcBef>
            </a:pPr>
            <a:r>
              <a:rPr lang="en-US" altLang="zh-CN" sz="2800" b="1" dirty="0">
                <a:latin typeface="宋体" panose="02010600030101010101" pitchFamily="2" charset="-122"/>
              </a:rPr>
              <a:t>  </a:t>
            </a:r>
            <a:r>
              <a:rPr lang="zh-CN" altLang="en-US" sz="2800" b="1" dirty="0">
                <a:latin typeface="宋体" panose="02010600030101010101" pitchFamily="2" charset="-122"/>
              </a:rPr>
              <a:t>为增大电流放大系数</a:t>
            </a:r>
            <a:r>
              <a:rPr lang="en-US" altLang="zh-CN" sz="2800" b="1" dirty="0">
                <a:latin typeface="宋体" panose="02010600030101010101" pitchFamily="2" charset="-122"/>
              </a:rPr>
              <a:t>,</a:t>
            </a:r>
            <a:r>
              <a:rPr lang="zh-CN" altLang="en-US" sz="2800" b="1" dirty="0">
                <a:latin typeface="宋体" panose="02010600030101010101" pitchFamily="2" charset="-122"/>
              </a:rPr>
              <a:t>采用复合管</a:t>
            </a:r>
            <a:r>
              <a:rPr lang="en-US" altLang="zh-CN" sz="2800" b="1" dirty="0">
                <a:latin typeface="宋体" panose="02010600030101010101" pitchFamily="2" charset="-122"/>
              </a:rPr>
              <a:t>;</a:t>
            </a:r>
            <a:r>
              <a:rPr lang="zh-CN" altLang="en-US" sz="2800" b="1" dirty="0">
                <a:latin typeface="宋体" panose="02010600030101010101" pitchFamily="2" charset="-122"/>
              </a:rPr>
              <a:t>为保持输出管的良好对称性，输出管应为同类型晶体管。</a:t>
            </a:r>
            <a:endParaRPr lang="zh-CN" altLang="en-US" sz="2800" b="1">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72">
                                            <p:txEl>
                                              <p:charRg st="0" end="28"/>
                                            </p:txEl>
                                          </p:spTgt>
                                        </p:tgtEl>
                                        <p:attrNameLst>
                                          <p:attrName>style.visibility</p:attrName>
                                        </p:attrNameLst>
                                      </p:cBhvr>
                                      <p:to>
                                        <p:strVal val="visible"/>
                                      </p:to>
                                    </p:set>
                                    <p:animEffect transition="in" filter="wipe(left)">
                                      <p:cBhvr>
                                        <p:cTn id="7" dur="500"/>
                                        <p:tgtEl>
                                          <p:spTgt spid="45072">
                                            <p:txEl>
                                              <p:charRg st="0"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4"/>
                                        </p:tgtEl>
                                        <p:attrNameLst>
                                          <p:attrName>style.visibility</p:attrName>
                                        </p:attrNameLst>
                                      </p:cBhvr>
                                      <p:to>
                                        <p:strVal val="visible"/>
                                      </p:to>
                                    </p:set>
                                    <p:animEffect transition="in" filter="wipe(left)">
                                      <p:cBhvr>
                                        <p:cTn id="12" dur="500"/>
                                        <p:tgtEl>
                                          <p:spTgt spid="450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nodePh="1">
                                  <p:stCondLst>
                                    <p:cond delay="0"/>
                                  </p:stCondLst>
                                  <p:endCondLst>
                                    <p:cond evt="begin" delay="0">
                                      <p:tn val="15"/>
                                    </p:cond>
                                  </p:endCondLst>
                                  <p:childTnLst>
                                    <p:set>
                                      <p:cBhvr>
                                        <p:cTn id="16" dur="1" fill="hold">
                                          <p:stCondLst>
                                            <p:cond delay="0"/>
                                          </p:stCondLst>
                                        </p:cTn>
                                        <p:tgtEl>
                                          <p:spTgt spid="45065">
                                            <p:txEl>
                                              <p:charRg st="0" end="1"/>
                                            </p:txEl>
                                          </p:spTgt>
                                        </p:tgtEl>
                                        <p:attrNameLst>
                                          <p:attrName>style.visibility</p:attrName>
                                        </p:attrNameLst>
                                      </p:cBhvr>
                                      <p:to>
                                        <p:strVal val="visible"/>
                                      </p:to>
                                    </p:set>
                                    <p:animEffect transition="in" filter="wipe(left)">
                                      <p:cBhvr>
                                        <p:cTn id="17" dur="500"/>
                                        <p:tgtEl>
                                          <p:spTgt spid="45065">
                                            <p:txEl>
                                              <p:charRg st="0"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5068"/>
                                        </p:tgtEl>
                                        <p:attrNameLst>
                                          <p:attrName>style.visibility</p:attrName>
                                        </p:attrNameLst>
                                      </p:cBhvr>
                                      <p:to>
                                        <p:strVal val="visible"/>
                                      </p:to>
                                    </p:set>
                                    <p:animEffect transition="in" filter="wipe(left)">
                                      <p:cBhvr>
                                        <p:cTn id="22" dur="500"/>
                                        <p:tgtEl>
                                          <p:spTgt spid="450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5069"/>
                                        </p:tgtEl>
                                        <p:attrNameLst>
                                          <p:attrName>style.visibility</p:attrName>
                                        </p:attrNameLst>
                                      </p:cBhvr>
                                      <p:to>
                                        <p:strVal val="visible"/>
                                      </p:to>
                                    </p:set>
                                    <p:animEffect transition="in" filter="wipe(left)">
                                      <p:cBhvr>
                                        <p:cTn id="27" dur="500"/>
                                        <p:tgtEl>
                                          <p:spTgt spid="450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066"/>
                                        </p:tgtEl>
                                        <p:attrNameLst>
                                          <p:attrName>style.visibility</p:attrName>
                                        </p:attrNameLst>
                                      </p:cBhvr>
                                      <p:to>
                                        <p:strVal val="visible"/>
                                      </p:to>
                                    </p:set>
                                    <p:animEffect transition="in" filter="wipe(left)">
                                      <p:cBhvr>
                                        <p:cTn id="32" dur="500"/>
                                        <p:tgtEl>
                                          <p:spTgt spid="450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067"/>
                                        </p:tgtEl>
                                        <p:attrNameLst>
                                          <p:attrName>style.visibility</p:attrName>
                                        </p:attrNameLst>
                                      </p:cBhvr>
                                      <p:to>
                                        <p:strVal val="visible"/>
                                      </p:to>
                                    </p:set>
                                    <p:animEffect transition="in" filter="wipe(left)">
                                      <p:cBhvr>
                                        <p:cTn id="37" dur="500"/>
                                        <p:tgtEl>
                                          <p:spTgt spid="45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build="p"/>
      <p:bldP spid="450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2" descr="Dz030101"/>
          <p:cNvPicPr>
            <a:picLocks noChangeAspect="1"/>
          </p:cNvPicPr>
          <p:nvPr/>
        </p:nvPicPr>
        <p:blipFill>
          <a:blip r:embed="rId1" cstate="print"/>
          <a:srcRect r="53165" b="55202"/>
          <a:stretch>
            <a:fillRect/>
          </a:stretch>
        </p:blipFill>
        <p:spPr>
          <a:xfrm>
            <a:off x="539750" y="1054100"/>
            <a:ext cx="3886200" cy="2835275"/>
          </a:xfrm>
          <a:prstGeom prst="rect">
            <a:avLst/>
          </a:prstGeom>
          <a:noFill/>
          <a:ln w="9525">
            <a:noFill/>
          </a:ln>
        </p:spPr>
      </p:pic>
      <p:sp>
        <p:nvSpPr>
          <p:cNvPr id="7170" name="Rectangle 3"/>
          <p:cNvSpPr>
            <a:spLocks noGrp="1"/>
          </p:cNvSpPr>
          <p:nvPr>
            <p:ph type="title"/>
          </p:nvPr>
        </p:nvSpPr>
        <p:spPr>
          <a:xfrm>
            <a:off x="755650" y="188913"/>
            <a:ext cx="5616575" cy="431800"/>
          </a:xfrm>
          <a:solidFill>
            <a:schemeClr val="bg1"/>
          </a:solidFill>
        </p:spPr>
        <p:txBody>
          <a:bodyPr wrap="square" anchor="ctr"/>
          <a:lstStyle/>
          <a:p>
            <a:pPr algn="l" eaLnBrk="1" hangingPunct="1">
              <a:lnSpc>
                <a:spcPct val="80000"/>
              </a:lnSpc>
            </a:pPr>
            <a:r>
              <a:rPr lang="zh-CN" altLang="en-US" sz="3200">
                <a:solidFill>
                  <a:schemeClr val="tx1"/>
                </a:solidFill>
                <a:latin typeface="华文行楷" panose="02010800040101010101" pitchFamily="2" charset="-122"/>
                <a:ea typeface="华文行楷" panose="02010800040101010101" pitchFamily="2" charset="-122"/>
              </a:rPr>
              <a:t>如何设置合适的静态工作点？</a:t>
            </a:r>
            <a:endParaRPr lang="zh-CN" altLang="en-US" sz="3200">
              <a:solidFill>
                <a:schemeClr val="tx1"/>
              </a:solidFill>
              <a:latin typeface="华文行楷" panose="02010800040101010101" pitchFamily="2" charset="-122"/>
              <a:ea typeface="华文行楷" panose="02010800040101010101" pitchFamily="2" charset="-122"/>
            </a:endParaRPr>
          </a:p>
        </p:txBody>
      </p:sp>
      <p:sp>
        <p:nvSpPr>
          <p:cNvPr id="7172" name="AutoShape 4"/>
          <p:cNvSpPr/>
          <p:nvPr/>
        </p:nvSpPr>
        <p:spPr>
          <a:xfrm>
            <a:off x="4356100" y="2133600"/>
            <a:ext cx="2286000" cy="823913"/>
          </a:xfrm>
          <a:prstGeom prst="borderCallout2">
            <a:avLst>
              <a:gd name="adj1" fmla="val 13875"/>
              <a:gd name="adj2" fmla="val -3333"/>
              <a:gd name="adj3" fmla="val 13875"/>
              <a:gd name="adj4" fmla="val -20486"/>
              <a:gd name="adj5" fmla="val 106935"/>
              <a:gd name="adj6" fmla="val -38472"/>
            </a:avLst>
          </a:prstGeom>
          <a:solidFill>
            <a:srgbClr val="66FFFF"/>
          </a:solidFill>
          <a:ln w="19050" cap="flat" cmpd="sng">
            <a:solidFill>
              <a:srgbClr val="FF3300"/>
            </a:solidFill>
            <a:prstDash val="solid"/>
            <a:miter/>
            <a:headEnd type="none" w="med" len="med"/>
            <a:tailEnd type="none" w="med" len="med"/>
          </a:ln>
        </p:spPr>
        <p:txBody>
          <a:bodyPr anchor="t"/>
          <a:lstStyle/>
          <a:p>
            <a:pPr algn="ctr" eaLnBrk="0" hangingPunct="0"/>
            <a:r>
              <a:rPr lang="zh-CN" altLang="en-US" sz="2400" b="1" dirty="0">
                <a:latin typeface="Times New Roman" panose="02020603050405020304" pitchFamily="2" charset="0"/>
                <a:ea typeface="宋体" panose="02010600030101010101" pitchFamily="2" charset="-122"/>
              </a:rPr>
              <a:t>对哪些动态参数产生影响？</a:t>
            </a:r>
            <a:endParaRPr lang="zh-CN" altLang="en-US" sz="2400" b="1" dirty="0">
              <a:latin typeface="Times New Roman" panose="02020603050405020304" pitchFamily="2" charset="0"/>
              <a:ea typeface="宋体" panose="02010600030101010101" pitchFamily="2" charset="-122"/>
            </a:endParaRPr>
          </a:p>
        </p:txBody>
      </p:sp>
      <p:graphicFrame>
        <p:nvGraphicFramePr>
          <p:cNvPr id="7173" name="Object 5"/>
          <p:cNvGraphicFramePr/>
          <p:nvPr/>
        </p:nvGraphicFramePr>
        <p:xfrm>
          <a:off x="3587750" y="2897188"/>
          <a:ext cx="346075" cy="690562"/>
        </p:xfrm>
        <a:graphic>
          <a:graphicData uri="http://schemas.openxmlformats.org/presentationml/2006/ole">
            <mc:AlternateContent xmlns:mc="http://schemas.openxmlformats.org/markup-compatibility/2006">
              <mc:Choice xmlns:v="urn:schemas-microsoft-com:vml" Requires="v">
                <p:oleObj spid="_x0000_s2049" name="" r:id="rId2" imgW="1228725" imgH="2447925" progId="">
                  <p:embed/>
                </p:oleObj>
              </mc:Choice>
              <mc:Fallback>
                <p:oleObj name="" r:id="rId2" imgW="1228725" imgH="2447925" progId="">
                  <p:embed/>
                  <p:pic>
                    <p:nvPicPr>
                      <p:cNvPr id="0" name="图片 2048"/>
                      <p:cNvPicPr/>
                      <p:nvPr/>
                    </p:nvPicPr>
                    <p:blipFill>
                      <a:blip r:embed="rId3"/>
                      <a:stretch>
                        <a:fillRect/>
                      </a:stretch>
                    </p:blipFill>
                    <p:spPr>
                      <a:xfrm>
                        <a:off x="3587750" y="2897188"/>
                        <a:ext cx="346075" cy="690562"/>
                      </a:xfrm>
                      <a:prstGeom prst="rect">
                        <a:avLst/>
                      </a:prstGeom>
                      <a:noFill/>
                      <a:ln w="38100">
                        <a:noFill/>
                      </a:ln>
                    </p:spPr>
                  </p:pic>
                </p:oleObj>
              </mc:Fallback>
            </mc:AlternateContent>
          </a:graphicData>
        </a:graphic>
      </p:graphicFrame>
      <p:sp>
        <p:nvSpPr>
          <p:cNvPr id="7174" name="Text Box 6"/>
          <p:cNvSpPr txBox="1"/>
          <p:nvPr/>
        </p:nvSpPr>
        <p:spPr>
          <a:xfrm>
            <a:off x="900113" y="4078288"/>
            <a:ext cx="7467600" cy="822325"/>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用什么元件取代</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e</a:t>
            </a:r>
            <a:r>
              <a:rPr lang="zh-CN" altLang="en-US" sz="2400" b="1" dirty="0">
                <a:latin typeface="Times New Roman" panose="02020603050405020304" pitchFamily="2" charset="0"/>
                <a:ea typeface="宋体" panose="02010600030101010101" pitchFamily="2" charset="-122"/>
              </a:rPr>
              <a:t>既可设置合适的</a:t>
            </a:r>
            <a:r>
              <a:rPr lang="en-US" altLang="x-none" sz="2400" b="1" i="1" dirty="0">
                <a:latin typeface="Times New Roman" panose="02020603050405020304" pitchFamily="2" charset="0"/>
                <a:ea typeface="宋体" panose="02010600030101010101" pitchFamily="2" charset="-122"/>
              </a:rPr>
              <a:t>Q</a:t>
            </a:r>
            <a:r>
              <a:rPr lang="zh-CN" altLang="en-US" sz="2400" b="1" dirty="0">
                <a:latin typeface="Times New Roman" panose="02020603050405020304" pitchFamily="2" charset="0"/>
                <a:ea typeface="宋体" panose="02010600030101010101" pitchFamily="2" charset="-122"/>
              </a:rPr>
              <a:t>点，又可使第二级放大倍数不至于下降太多？</a:t>
            </a:r>
            <a:endParaRPr lang="zh-CN" altLang="en-US" sz="2400" b="1" dirty="0">
              <a:latin typeface="Times New Roman" panose="02020603050405020304" pitchFamily="2" charset="0"/>
              <a:ea typeface="宋体" panose="02010600030101010101" pitchFamily="2" charset="-122"/>
            </a:endParaRPr>
          </a:p>
        </p:txBody>
      </p:sp>
      <p:sp>
        <p:nvSpPr>
          <p:cNvPr id="7175" name="Text Box 7"/>
          <p:cNvSpPr txBox="1"/>
          <p:nvPr/>
        </p:nvSpPr>
        <p:spPr>
          <a:xfrm>
            <a:off x="1258888" y="5302250"/>
            <a:ext cx="6781800" cy="457200"/>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若要</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CEQ</a:t>
            </a:r>
            <a:r>
              <a:rPr lang="zh-CN" altLang="en-US" sz="2400" b="1" dirty="0">
                <a:latin typeface="Times New Roman" panose="02020603050405020304" pitchFamily="2" charset="0"/>
                <a:ea typeface="宋体" panose="02010600030101010101" pitchFamily="2" charset="-122"/>
              </a:rPr>
              <a:t>＝</a:t>
            </a:r>
            <a:r>
              <a:rPr lang="en-US" altLang="x-none" sz="2400" b="1" dirty="0">
                <a:latin typeface="Times New Roman" panose="02020603050405020304" pitchFamily="2" charset="0"/>
                <a:ea typeface="宋体" panose="02010600030101010101" pitchFamily="2" charset="-122"/>
              </a:rPr>
              <a:t>5V</a:t>
            </a:r>
            <a:r>
              <a:rPr lang="zh-CN" altLang="en-US" sz="2400" b="1" dirty="0">
                <a:latin typeface="Times New Roman" panose="02020603050405020304" pitchFamily="2" charset="0"/>
                <a:ea typeface="宋体" panose="02010600030101010101" pitchFamily="2" charset="-122"/>
              </a:rPr>
              <a:t>，则应怎么办？用多个二极管吗？</a:t>
            </a:r>
            <a:endParaRPr lang="zh-CN" altLang="en-US" sz="2400" b="1" dirty="0">
              <a:latin typeface="Times New Roman" panose="02020603050405020304" pitchFamily="2" charset="0"/>
              <a:ea typeface="宋体" panose="02010600030101010101" pitchFamily="2" charset="-122"/>
            </a:endParaRPr>
          </a:p>
        </p:txBody>
      </p:sp>
      <p:sp>
        <p:nvSpPr>
          <p:cNvPr id="7176" name="Text Box 8"/>
          <p:cNvSpPr txBox="1"/>
          <p:nvPr/>
        </p:nvSpPr>
        <p:spPr>
          <a:xfrm>
            <a:off x="1258888" y="4870450"/>
            <a:ext cx="6477000" cy="460375"/>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二极管导通电压</a:t>
            </a:r>
            <a:r>
              <a:rPr lang="en-US" altLang="x-none" sz="2400" b="1" i="1" dirty="0">
                <a:latin typeface="Times New Roman" panose="02020603050405020304" pitchFamily="2" charset="0"/>
                <a:ea typeface="宋体" panose="02010600030101010101" pitchFamily="2" charset="-122"/>
              </a:rPr>
              <a:t>U</a:t>
            </a:r>
            <a:r>
              <a:rPr lang="en-US" altLang="x-none" sz="2400" b="1" baseline="-25000" dirty="0">
                <a:latin typeface="Times New Roman" panose="02020603050405020304" pitchFamily="2" charset="0"/>
                <a:ea typeface="宋体" panose="02010600030101010101" pitchFamily="2" charset="-122"/>
              </a:rPr>
              <a:t>D</a:t>
            </a:r>
            <a:r>
              <a:rPr lang="en-US" altLang="x-none" sz="2400" b="1" dirty="0">
                <a:latin typeface="Times New Roman" panose="02020603050405020304" pitchFamily="2" charset="0"/>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？动态电阻</a:t>
            </a:r>
            <a:r>
              <a:rPr lang="en-US" altLang="x-none" sz="2400" b="1" i="1" dirty="0">
                <a:latin typeface="Times New Roman" panose="02020603050405020304" pitchFamily="2" charset="0"/>
                <a:ea typeface="宋体" panose="02010600030101010101" pitchFamily="2" charset="-122"/>
              </a:rPr>
              <a:t>r</a:t>
            </a:r>
            <a:r>
              <a:rPr lang="en-US" altLang="x-none" sz="2400" b="1" baseline="-25000" dirty="0">
                <a:latin typeface="Times New Roman" panose="02020603050405020304" pitchFamily="2" charset="0"/>
                <a:ea typeface="宋体" panose="02010600030101010101" pitchFamily="2" charset="-122"/>
              </a:rPr>
              <a:t>d</a:t>
            </a:r>
            <a:r>
              <a:rPr lang="en-US" altLang="x-none" sz="2400" b="1" dirty="0">
                <a:latin typeface="Times New Roman" panose="02020603050405020304" pitchFamily="2" charset="0"/>
                <a:ea typeface="宋体" panose="02010600030101010101" pitchFamily="2" charset="-122"/>
              </a:rPr>
              <a:t>=</a:t>
            </a:r>
            <a:r>
              <a:rPr lang="zh-CN" altLang="en-US" sz="2400" b="1" dirty="0">
                <a:latin typeface="Times New Roman" panose="02020603050405020304" pitchFamily="2" charset="0"/>
                <a:ea typeface="宋体" panose="02010600030101010101" pitchFamily="2" charset="-122"/>
              </a:rPr>
              <a:t>？</a:t>
            </a:r>
            <a:endParaRPr lang="zh-CN" altLang="en-US" sz="2400" b="1" dirty="0">
              <a:latin typeface="Times New Roman" panose="02020603050405020304" pitchFamily="2" charset="0"/>
              <a:ea typeface="宋体" panose="02010600030101010101" pitchFamily="2" charset="-122"/>
            </a:endParaRPr>
          </a:p>
        </p:txBody>
      </p:sp>
      <p:grpSp>
        <p:nvGrpSpPr>
          <p:cNvPr id="7177" name="Group 9"/>
          <p:cNvGrpSpPr/>
          <p:nvPr/>
        </p:nvGrpSpPr>
        <p:grpSpPr>
          <a:xfrm>
            <a:off x="2901950" y="2820988"/>
            <a:ext cx="636588" cy="685800"/>
            <a:chOff x="0" y="0"/>
            <a:chExt cx="401" cy="432"/>
          </a:xfrm>
        </p:grpSpPr>
        <p:graphicFrame>
          <p:nvGraphicFramePr>
            <p:cNvPr id="2" name="Object 10"/>
            <p:cNvGraphicFramePr/>
            <p:nvPr/>
          </p:nvGraphicFramePr>
          <p:xfrm>
            <a:off x="240" y="0"/>
            <a:ext cx="161" cy="432"/>
          </p:xfrm>
          <a:graphic>
            <a:graphicData uri="http://schemas.openxmlformats.org/presentationml/2006/ole">
              <mc:AlternateContent xmlns:mc="http://schemas.openxmlformats.org/markup-compatibility/2006">
                <mc:Choice xmlns:v="urn:schemas-microsoft-com:vml" Requires="v">
                  <p:oleObj spid="_x0000_s2050" name="" r:id="rId4" imgW="733425" imgH="1838325" progId="">
                    <p:embed/>
                  </p:oleObj>
                </mc:Choice>
                <mc:Fallback>
                  <p:oleObj name="" r:id="rId4" imgW="733425" imgH="1838325" progId="">
                    <p:embed/>
                    <p:pic>
                      <p:nvPicPr>
                        <p:cNvPr id="0" name="图片 2049"/>
                        <p:cNvPicPr/>
                        <p:nvPr/>
                      </p:nvPicPr>
                      <p:blipFill>
                        <a:blip r:embed="rId5"/>
                        <a:stretch>
                          <a:fillRect/>
                        </a:stretch>
                      </p:blipFill>
                      <p:spPr>
                        <a:xfrm>
                          <a:off x="240" y="0"/>
                          <a:ext cx="161" cy="432"/>
                        </a:xfrm>
                        <a:prstGeom prst="rect">
                          <a:avLst/>
                        </a:prstGeom>
                        <a:noFill/>
                        <a:ln w="38100">
                          <a:noFill/>
                        </a:ln>
                      </p:spPr>
                    </p:pic>
                  </p:oleObj>
                </mc:Fallback>
              </mc:AlternateContent>
            </a:graphicData>
          </a:graphic>
        </p:graphicFrame>
        <p:sp>
          <p:nvSpPr>
            <p:cNvPr id="7178" name="Text Box 11"/>
            <p:cNvSpPr txBox="1"/>
            <p:nvPr/>
          </p:nvSpPr>
          <p:spPr>
            <a:xfrm>
              <a:off x="0" y="96"/>
              <a:ext cx="336" cy="250"/>
            </a:xfrm>
            <a:prstGeom prst="rect">
              <a:avLst/>
            </a:prstGeom>
            <a:noFill/>
            <a:ln w="9525">
              <a:noFill/>
            </a:ln>
          </p:spPr>
          <p:txBody>
            <a:bodyPr anchor="t">
              <a:spAutoFit/>
            </a:bodyPr>
            <a:lstStyle/>
            <a:p>
              <a:pPr>
                <a:spcBef>
                  <a:spcPct val="50000"/>
                </a:spcBef>
              </a:pPr>
              <a:r>
                <a:rPr lang="en-US" altLang="x-none" sz="2000" i="1" dirty="0">
                  <a:latin typeface="Times New Roman" panose="02020603050405020304" pitchFamily="2" charset="0"/>
                  <a:ea typeface="宋体" panose="02010600030101010101" pitchFamily="2" charset="-122"/>
                </a:rPr>
                <a:t>R</a:t>
              </a:r>
              <a:r>
                <a:rPr lang="en-US" altLang="x-none" sz="2000" baseline="-25000" dirty="0">
                  <a:latin typeface="Times New Roman" panose="02020603050405020304" pitchFamily="2" charset="0"/>
                  <a:ea typeface="宋体" panose="02010600030101010101" pitchFamily="2" charset="-122"/>
                </a:rPr>
                <a:t>e</a:t>
              </a:r>
              <a:endParaRPr lang="en-US" altLang="x-none" sz="2000" dirty="0">
                <a:latin typeface="Times New Roman" panose="02020603050405020304" pitchFamily="2" charset="0"/>
                <a:ea typeface="宋体" panose="02010600030101010101" pitchFamily="2" charset="-122"/>
              </a:endParaRPr>
            </a:p>
          </p:txBody>
        </p:sp>
      </p:grpSp>
      <p:graphicFrame>
        <p:nvGraphicFramePr>
          <p:cNvPr id="7180" name="Object 12"/>
          <p:cNvGraphicFramePr/>
          <p:nvPr>
            <p:ph idx="4294967295"/>
          </p:nvPr>
        </p:nvGraphicFramePr>
        <p:xfrm>
          <a:off x="6948488" y="1125538"/>
          <a:ext cx="1585912" cy="2578100"/>
        </p:xfrm>
        <a:graphic>
          <a:graphicData uri="http://schemas.openxmlformats.org/presentationml/2006/ole">
            <mc:AlternateContent xmlns:mc="http://schemas.openxmlformats.org/markup-compatibility/2006">
              <mc:Choice xmlns:v="urn:schemas-microsoft-com:vml" Requires="v">
                <p:oleObj spid="_x0000_s2051" name="" r:id="rId6" imgW="5229225" imgH="8505825" progId="">
                  <p:embed/>
                </p:oleObj>
              </mc:Choice>
              <mc:Fallback>
                <p:oleObj name="" r:id="rId6" imgW="5229225" imgH="8505825" progId="">
                  <p:embed/>
                  <p:pic>
                    <p:nvPicPr>
                      <p:cNvPr id="0" name="图片 2050"/>
                      <p:cNvPicPr/>
                      <p:nvPr/>
                    </p:nvPicPr>
                    <p:blipFill>
                      <a:blip r:embed="rId7"/>
                      <a:stretch>
                        <a:fillRect/>
                      </a:stretch>
                    </p:blipFill>
                    <p:spPr>
                      <a:xfrm>
                        <a:off x="6948488" y="1125538"/>
                        <a:ext cx="1585912" cy="2578100"/>
                      </a:xfrm>
                      <a:prstGeom prst="rect">
                        <a:avLst/>
                      </a:prstGeom>
                      <a:noFill/>
                      <a:ln w="38100">
                        <a:noFill/>
                      </a:ln>
                    </p:spPr>
                  </p:pic>
                </p:oleObj>
              </mc:Fallback>
            </mc:AlternateContent>
          </a:graphicData>
        </a:graphic>
      </p:graphicFrame>
      <p:sp>
        <p:nvSpPr>
          <p:cNvPr id="7181" name="AutoShape 13"/>
          <p:cNvSpPr/>
          <p:nvPr/>
        </p:nvSpPr>
        <p:spPr>
          <a:xfrm>
            <a:off x="5219700" y="3213100"/>
            <a:ext cx="1447800" cy="533400"/>
          </a:xfrm>
          <a:prstGeom prst="borderCallout1">
            <a:avLst>
              <a:gd name="adj1" fmla="val 21431"/>
              <a:gd name="adj2" fmla="val 105264"/>
              <a:gd name="adj3" fmla="val -251190"/>
              <a:gd name="adj4" fmla="val 117653"/>
            </a:avLst>
          </a:prstGeom>
          <a:solidFill>
            <a:srgbClr val="66FFFF"/>
          </a:solidFill>
          <a:ln w="19050" cap="flat" cmpd="sng">
            <a:solidFill>
              <a:srgbClr val="FF3300"/>
            </a:solidFill>
            <a:prstDash val="solid"/>
            <a:miter/>
            <a:headEnd type="none" w="med" len="med"/>
            <a:tailEnd type="none" w="med" len="med"/>
          </a:ln>
        </p:spPr>
        <p:txBody>
          <a:bodyPr anchor="t"/>
          <a:lstStyle/>
          <a:p>
            <a:pPr algn="ctr"/>
            <a:r>
              <a:rPr lang="zh-CN" altLang="en-US" sz="2400" b="1" dirty="0">
                <a:latin typeface="Times New Roman" panose="02020603050405020304" pitchFamily="2" charset="0"/>
                <a:ea typeface="宋体" panose="02010600030101010101" pitchFamily="2" charset="-122"/>
              </a:rPr>
              <a:t>必要性？</a:t>
            </a:r>
            <a:endParaRPr lang="zh-CN" altLang="en-US" sz="2400" b="1" dirty="0">
              <a:latin typeface="Times New Roman" panose="02020603050405020304" pitchFamily="2" charset="0"/>
              <a:ea typeface="宋体" panose="02010600030101010101" pitchFamily="2" charset="-122"/>
            </a:endParaRPr>
          </a:p>
        </p:txBody>
      </p:sp>
      <p:grpSp>
        <p:nvGrpSpPr>
          <p:cNvPr id="7182" name="Group 14"/>
          <p:cNvGrpSpPr/>
          <p:nvPr/>
        </p:nvGrpSpPr>
        <p:grpSpPr>
          <a:xfrm>
            <a:off x="900113" y="1054100"/>
            <a:ext cx="3390900" cy="2951163"/>
            <a:chOff x="0" y="0"/>
            <a:chExt cx="1728" cy="1655"/>
          </a:xfrm>
        </p:grpSpPr>
        <p:graphicFrame>
          <p:nvGraphicFramePr>
            <p:cNvPr id="3" name="Object 15"/>
            <p:cNvGraphicFramePr/>
            <p:nvPr/>
          </p:nvGraphicFramePr>
          <p:xfrm>
            <a:off x="48" y="0"/>
            <a:ext cx="1680" cy="1655"/>
          </p:xfrm>
          <a:graphic>
            <a:graphicData uri="http://schemas.openxmlformats.org/presentationml/2006/ole">
              <mc:AlternateContent xmlns:mc="http://schemas.openxmlformats.org/markup-compatibility/2006">
                <mc:Choice xmlns:v="urn:schemas-microsoft-com:vml" Requires="v">
                  <p:oleObj spid="_x0000_s2052" name="" r:id="rId8" imgW="10487025" imgH="10334625" progId="">
                    <p:embed/>
                  </p:oleObj>
                </mc:Choice>
                <mc:Fallback>
                  <p:oleObj name="" r:id="rId8" imgW="10487025" imgH="10334625" progId="">
                    <p:embed/>
                    <p:pic>
                      <p:nvPicPr>
                        <p:cNvPr id="0" name="图片 2051"/>
                        <p:cNvPicPr/>
                        <p:nvPr/>
                      </p:nvPicPr>
                      <p:blipFill>
                        <a:blip r:embed="rId9"/>
                        <a:stretch>
                          <a:fillRect/>
                        </a:stretch>
                      </p:blipFill>
                      <p:spPr>
                        <a:xfrm>
                          <a:off x="48" y="0"/>
                          <a:ext cx="1680" cy="165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7183" name="Text Box 16"/>
            <p:cNvSpPr txBox="1"/>
            <p:nvPr/>
          </p:nvSpPr>
          <p:spPr>
            <a:xfrm>
              <a:off x="0" y="0"/>
              <a:ext cx="816" cy="393"/>
            </a:xfrm>
            <a:prstGeom prst="rect">
              <a:avLst/>
            </a:prstGeom>
            <a:noFill/>
            <a:ln w="9525">
              <a:noFill/>
            </a:ln>
          </p:spPr>
          <p:txBody>
            <a:bodyPr anchor="t">
              <a:spAutoFit/>
            </a:bodyPr>
            <a:lstStyle/>
            <a:p>
              <a:pPr algn="ctr"/>
              <a:r>
                <a:rPr lang="zh-CN" altLang="en-US" sz="2000" b="1" dirty="0">
                  <a:latin typeface="Arial" panose="020B0604020202020204" pitchFamily="34" charset="0"/>
                  <a:ea typeface="宋体" panose="02010600030101010101" pitchFamily="2" charset="-122"/>
                </a:rPr>
                <a:t>稳压管</a:t>
              </a:r>
              <a:endParaRPr lang="zh-CN" altLang="en-US" sz="2000" b="1" dirty="0">
                <a:latin typeface="Arial" panose="020B0604020202020204" pitchFamily="34" charset="0"/>
                <a:ea typeface="宋体" panose="02010600030101010101" pitchFamily="2" charset="-122"/>
              </a:endParaRPr>
            </a:p>
            <a:p>
              <a:pPr algn="ctr"/>
              <a:r>
                <a:rPr lang="zh-CN" altLang="en-US" sz="2000" b="1" dirty="0">
                  <a:latin typeface="Arial" panose="020B0604020202020204" pitchFamily="34" charset="0"/>
                  <a:ea typeface="宋体" panose="02010600030101010101" pitchFamily="2" charset="-122"/>
                </a:rPr>
                <a:t>伏安特性</a:t>
              </a:r>
              <a:endParaRPr lang="zh-CN" altLang="en-US" sz="2000" b="1" dirty="0">
                <a:latin typeface="Arial" panose="020B0604020202020204" pitchFamily="34" charset="0"/>
                <a:ea typeface="宋体" panose="02010600030101010101" pitchFamily="2" charset="-122"/>
              </a:endParaRPr>
            </a:p>
          </p:txBody>
        </p:sp>
      </p:grpSp>
      <p:sp>
        <p:nvSpPr>
          <p:cNvPr id="7185" name="Text Box 17"/>
          <p:cNvSpPr txBox="1"/>
          <p:nvPr/>
        </p:nvSpPr>
        <p:spPr>
          <a:xfrm>
            <a:off x="827088" y="5734050"/>
            <a:ext cx="7848600" cy="822325"/>
          </a:xfrm>
          <a:prstGeom prst="rect">
            <a:avLst/>
          </a:prstGeom>
          <a:noFill/>
          <a:ln w="9525">
            <a:noFill/>
          </a:ln>
        </p:spPr>
        <p:txBody>
          <a:bodyPr anchor="t">
            <a:spAutoFit/>
          </a:bodyPr>
          <a:lstStyle/>
          <a:p>
            <a:pPr eaLnBrk="0" hangingPunct="0">
              <a:spcBef>
                <a:spcPct val="50000"/>
              </a:spcBef>
            </a:pPr>
            <a:r>
              <a:rPr lang="en-US" altLang="x-none" sz="2400" b="1" i="1" dirty="0">
                <a:solidFill>
                  <a:srgbClr val="D60093"/>
                </a:solidFill>
                <a:latin typeface="Times New Roman" panose="02020603050405020304" pitchFamily="2" charset="0"/>
                <a:ea typeface="宋体" panose="02010600030101010101" pitchFamily="2" charset="-122"/>
              </a:rPr>
              <a:t>      </a:t>
            </a:r>
            <a:r>
              <a:rPr lang="en-US" altLang="x-none" sz="2400" b="1" i="1" dirty="0">
                <a:solidFill>
                  <a:srgbClr val="A50021"/>
                </a:solidFill>
                <a:latin typeface="Times New Roman" panose="02020603050405020304" pitchFamily="2" charset="0"/>
                <a:ea typeface="宋体" panose="02010600030101010101" pitchFamily="2" charset="-122"/>
              </a:rPr>
              <a:t>U</a:t>
            </a:r>
            <a:r>
              <a:rPr lang="en-US" altLang="x-none" sz="2400" b="1" baseline="-25000" dirty="0">
                <a:solidFill>
                  <a:srgbClr val="A50021"/>
                </a:solidFill>
                <a:latin typeface="Times New Roman" panose="02020603050405020304" pitchFamily="2" charset="0"/>
                <a:ea typeface="宋体" panose="02010600030101010101" pitchFamily="2" charset="-122"/>
              </a:rPr>
              <a:t>CEQ1</a:t>
            </a:r>
            <a:r>
              <a:rPr lang="zh-CN" altLang="en-US" sz="2400" b="1" dirty="0">
                <a:solidFill>
                  <a:srgbClr val="A50021"/>
                </a:solidFill>
                <a:latin typeface="Times New Roman" panose="02020603050405020304" pitchFamily="2" charset="0"/>
                <a:ea typeface="宋体" panose="02010600030101010101" pitchFamily="2" charset="-122"/>
              </a:rPr>
              <a:t>太小→加</a:t>
            </a:r>
            <a:r>
              <a:rPr lang="en-US" altLang="x-none" sz="2400" b="1" i="1" dirty="0">
                <a:solidFill>
                  <a:srgbClr val="A50021"/>
                </a:solidFill>
                <a:latin typeface="Times New Roman" panose="02020603050405020304" pitchFamily="2" charset="0"/>
                <a:ea typeface="宋体" panose="02010600030101010101" pitchFamily="2" charset="-122"/>
              </a:rPr>
              <a:t>R</a:t>
            </a:r>
            <a:r>
              <a:rPr lang="en-US" altLang="x-none" sz="2400" b="1" baseline="-25000" dirty="0">
                <a:solidFill>
                  <a:srgbClr val="A50021"/>
                </a:solidFill>
                <a:latin typeface="Times New Roman" panose="02020603050405020304" pitchFamily="2" charset="0"/>
                <a:ea typeface="宋体" panose="02010600030101010101" pitchFamily="2" charset="-122"/>
              </a:rPr>
              <a:t>e</a:t>
            </a:r>
            <a:r>
              <a:rPr lang="zh-CN" altLang="en-US" sz="2400" b="1" dirty="0">
                <a:solidFill>
                  <a:srgbClr val="A50021"/>
                </a:solidFill>
                <a:latin typeface="Times New Roman" panose="02020603050405020304" pitchFamily="2" charset="0"/>
                <a:ea typeface="宋体" panose="02010600030101010101" pitchFamily="2" charset="-122"/>
              </a:rPr>
              <a:t>（</a:t>
            </a:r>
            <a:r>
              <a:rPr lang="en-US" altLang="x-none" sz="2400" b="1" i="1" dirty="0">
                <a:solidFill>
                  <a:srgbClr val="A50021"/>
                </a:solidFill>
                <a:latin typeface="Times New Roman" panose="02020603050405020304" pitchFamily="2" charset="0"/>
                <a:ea typeface="宋体" panose="02010600030101010101" pitchFamily="2" charset="-122"/>
              </a:rPr>
              <a:t>A</a:t>
            </a:r>
            <a:r>
              <a:rPr lang="en-US" altLang="x-none" sz="2400" b="1" i="1" baseline="-25000" dirty="0">
                <a:solidFill>
                  <a:srgbClr val="A50021"/>
                </a:solidFill>
                <a:latin typeface="Times New Roman" panose="02020603050405020304" pitchFamily="2" charset="0"/>
                <a:ea typeface="宋体" panose="02010600030101010101" pitchFamily="2" charset="-122"/>
              </a:rPr>
              <a:t>u</a:t>
            </a:r>
            <a:r>
              <a:rPr lang="en-US" altLang="x-none" sz="2400" b="1" baseline="-25000" dirty="0">
                <a:solidFill>
                  <a:srgbClr val="A50021"/>
                </a:solidFill>
                <a:latin typeface="Times New Roman" panose="02020603050405020304" pitchFamily="2" charset="0"/>
                <a:ea typeface="宋体" panose="02010600030101010101" pitchFamily="2" charset="-122"/>
              </a:rPr>
              <a:t>2</a:t>
            </a:r>
            <a:r>
              <a:rPr lang="zh-CN" altLang="en-US" sz="2400" b="1" dirty="0">
                <a:solidFill>
                  <a:srgbClr val="A50021"/>
                </a:solidFill>
                <a:latin typeface="Times New Roman" panose="02020603050405020304" pitchFamily="2" charset="0"/>
                <a:ea typeface="宋体" panose="02010600030101010101" pitchFamily="2" charset="-122"/>
              </a:rPr>
              <a:t>数值↓）→改用</a:t>
            </a:r>
            <a:r>
              <a:rPr lang="en-US" altLang="x-none" sz="2400" b="1" dirty="0">
                <a:solidFill>
                  <a:srgbClr val="A50021"/>
                </a:solidFill>
                <a:latin typeface="Times New Roman" panose="02020603050405020304" pitchFamily="2" charset="0"/>
                <a:ea typeface="宋体" panose="02010600030101010101" pitchFamily="2" charset="-122"/>
              </a:rPr>
              <a:t>D→</a:t>
            </a:r>
            <a:r>
              <a:rPr lang="zh-CN" altLang="en-US" sz="2400" b="1" dirty="0">
                <a:solidFill>
                  <a:srgbClr val="A50021"/>
                </a:solidFill>
                <a:latin typeface="Times New Roman" panose="02020603050405020304" pitchFamily="2" charset="0"/>
                <a:ea typeface="宋体" panose="02010600030101010101" pitchFamily="2" charset="-122"/>
              </a:rPr>
              <a:t>若要</a:t>
            </a:r>
            <a:r>
              <a:rPr lang="en-US" altLang="x-none" sz="2400" b="1" i="1" dirty="0">
                <a:solidFill>
                  <a:srgbClr val="A50021"/>
                </a:solidFill>
                <a:latin typeface="Times New Roman" panose="02020603050405020304" pitchFamily="2" charset="0"/>
                <a:ea typeface="宋体" panose="02010600030101010101" pitchFamily="2" charset="-122"/>
              </a:rPr>
              <a:t>U</a:t>
            </a:r>
            <a:r>
              <a:rPr lang="en-US" altLang="x-none" sz="2400" b="1" baseline="-25000" dirty="0">
                <a:solidFill>
                  <a:srgbClr val="A50021"/>
                </a:solidFill>
                <a:latin typeface="Times New Roman" panose="02020603050405020304" pitchFamily="2" charset="0"/>
                <a:ea typeface="宋体" panose="02010600030101010101" pitchFamily="2" charset="-122"/>
              </a:rPr>
              <a:t>CEQ1</a:t>
            </a:r>
            <a:r>
              <a:rPr lang="zh-CN" altLang="en-US" sz="2400" b="1" dirty="0">
                <a:solidFill>
                  <a:srgbClr val="A50021"/>
                </a:solidFill>
                <a:latin typeface="Times New Roman" panose="02020603050405020304" pitchFamily="2" charset="0"/>
                <a:ea typeface="宋体" panose="02010600030101010101" pitchFamily="2" charset="-122"/>
              </a:rPr>
              <a:t>大，则改用</a:t>
            </a:r>
            <a:r>
              <a:rPr lang="en-US" altLang="x-none" sz="2400" b="1" dirty="0">
                <a:solidFill>
                  <a:srgbClr val="A50021"/>
                </a:solidFill>
                <a:latin typeface="Times New Roman" panose="02020603050405020304" pitchFamily="2" charset="0"/>
                <a:ea typeface="宋体" panose="02010600030101010101" pitchFamily="2" charset="-122"/>
              </a:rPr>
              <a:t>D</a:t>
            </a:r>
            <a:r>
              <a:rPr lang="en-US" altLang="x-none" sz="2400" b="1" baseline="-25000" dirty="0">
                <a:solidFill>
                  <a:srgbClr val="A50021"/>
                </a:solidFill>
                <a:latin typeface="Times New Roman" panose="02020603050405020304" pitchFamily="2" charset="0"/>
                <a:ea typeface="宋体" panose="02010600030101010101" pitchFamily="2" charset="-122"/>
              </a:rPr>
              <a:t>Z</a:t>
            </a:r>
            <a:r>
              <a:rPr lang="zh-CN" altLang="en-US" sz="2400" b="1" dirty="0">
                <a:solidFill>
                  <a:srgbClr val="A50021"/>
                </a:solidFill>
                <a:latin typeface="Times New Roman" panose="02020603050405020304" pitchFamily="2" charset="0"/>
                <a:ea typeface="宋体" panose="02010600030101010101" pitchFamily="2" charset="-122"/>
              </a:rPr>
              <a:t>。</a:t>
            </a:r>
            <a:endParaRPr lang="zh-CN" altLang="en-US" sz="2400" b="1"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174">
                                            <p:txEl>
                                              <p:pRg st="0" end="0"/>
                                            </p:txEl>
                                          </p:spTgt>
                                        </p:tgtEl>
                                        <p:attrNameLst>
                                          <p:attrName>style.visibility</p:attrName>
                                        </p:attrNameLst>
                                      </p:cBhvr>
                                      <p:to>
                                        <p:strVal val="visible"/>
                                      </p:to>
                                    </p:set>
                                    <p:animEffect transition="in" filter="wipe(left)">
                                      <p:cBhvr>
                                        <p:cTn id="15" dur="500"/>
                                        <p:tgtEl>
                                          <p:spTgt spid="717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17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176">
                                            <p:txEl>
                                              <p:pRg st="0" end="0"/>
                                            </p:txEl>
                                          </p:spTgt>
                                        </p:tgtEl>
                                        <p:attrNameLst>
                                          <p:attrName>style.visibility</p:attrName>
                                        </p:attrNameLst>
                                      </p:cBhvr>
                                      <p:to>
                                        <p:strVal val="visible"/>
                                      </p:to>
                                    </p:set>
                                    <p:animEffect transition="in" filter="wipe(left)">
                                      <p:cBhvr>
                                        <p:cTn id="24" dur="500"/>
                                        <p:tgtEl>
                                          <p:spTgt spid="717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175">
                                            <p:txEl>
                                              <p:pRg st="0" end="0"/>
                                            </p:txEl>
                                          </p:spTgt>
                                        </p:tgtEl>
                                        <p:attrNameLst>
                                          <p:attrName>style.visibility</p:attrName>
                                        </p:attrNameLst>
                                      </p:cBhvr>
                                      <p:to>
                                        <p:strVal val="visible"/>
                                      </p:to>
                                    </p:set>
                                    <p:animEffect transition="in" filter="wipe(left)">
                                      <p:cBhvr>
                                        <p:cTn id="29" dur="500"/>
                                        <p:tgtEl>
                                          <p:spTgt spid="717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180"/>
                                        </p:tgtEl>
                                        <p:attrNameLst>
                                          <p:attrName>style.visibility</p:attrName>
                                        </p:attrNameLst>
                                      </p:cBhvr>
                                      <p:to>
                                        <p:strVal val="visible"/>
                                      </p:to>
                                    </p:set>
                                    <p:animEffect transition="in" filter="wipe(left)">
                                      <p:cBhvr>
                                        <p:cTn id="34" dur="500"/>
                                        <p:tgtEl>
                                          <p:spTgt spid="718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1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182"/>
                                        </p:tgtEl>
                                        <p:attrNameLst>
                                          <p:attrName>style.visibility</p:attrName>
                                        </p:attrNameLst>
                                      </p:cBhvr>
                                      <p:to>
                                        <p:strVal val="visible"/>
                                      </p:to>
                                    </p:set>
                                    <p:animEffect transition="in" filter="wipe(left)">
                                      <p:cBhvr>
                                        <p:cTn id="43" dur="500"/>
                                        <p:tgtEl>
                                          <p:spTgt spid="7182"/>
                                        </p:tgtEl>
                                      </p:cBhvr>
                                    </p:animEffect>
                                  </p:childTnLst>
                                  <p:subTnLst>
                                    <p:set>
                                      <p:cBhvr override="childStyle">
                                        <p:cTn dur="1" fill="hold" display="0" masterRel="nextClick" afterEffect="1"/>
                                        <p:tgtEl>
                                          <p:spTgt spid="7182"/>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185"/>
                                        </p:tgtEl>
                                        <p:attrNameLst>
                                          <p:attrName>style.visibility</p:attrName>
                                        </p:attrNameLst>
                                      </p:cBhvr>
                                      <p:to>
                                        <p:strVal val="visible"/>
                                      </p:to>
                                    </p:set>
                                    <p:animEffect transition="in" filter="wipe(left)">
                                      <p:cBhvr>
                                        <p:cTn id="48" dur="500"/>
                                        <p:tgtEl>
                                          <p:spTgt spid="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7174" grpId="0" build="p"/>
      <p:bldP spid="7175" grpId="0" build="p"/>
      <p:bldP spid="7176" grpId="0" build="p"/>
      <p:bldP spid="7181" grpId="0" animBg="1"/>
      <p:bldP spid="718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a:xfrm>
            <a:off x="449580" y="1457960"/>
            <a:ext cx="5343525" cy="609600"/>
          </a:xfrm>
        </p:spPr>
        <p:txBody>
          <a:bodyPr wrap="square" anchor="ctr"/>
          <a:lstStyle/>
          <a:p>
            <a:pPr algn="l" eaLnBrk="1" hangingPunct="1">
              <a:lnSpc>
                <a:spcPct val="115000"/>
              </a:lnSpc>
            </a:pPr>
            <a:r>
              <a:rPr lang="zh-CN" altLang="en-US" sz="3600" b="1">
                <a:solidFill>
                  <a:schemeClr val="tx1"/>
                </a:solidFill>
                <a:latin typeface="华文行楷" panose="02010800040101010101" pitchFamily="2" charset="-122"/>
                <a:ea typeface="华文行楷" panose="02010800040101010101" pitchFamily="2" charset="-122"/>
              </a:rPr>
              <a:t>三、</a:t>
            </a:r>
            <a:r>
              <a:rPr lang="en-US" altLang="zh-CN" sz="3600" b="1">
                <a:solidFill>
                  <a:schemeClr val="tx1"/>
                </a:solidFill>
                <a:latin typeface="+mn-ea"/>
                <a:ea typeface="+mn-ea"/>
              </a:rPr>
              <a:t>CMOS</a:t>
            </a:r>
            <a:r>
              <a:rPr lang="zh-CN" altLang="en-US" sz="3600" b="1">
                <a:solidFill>
                  <a:schemeClr val="tx1"/>
                </a:solidFill>
                <a:latin typeface="华文行楷" panose="02010800040101010101" pitchFamily="2" charset="-122"/>
                <a:ea typeface="华文行楷" panose="02010800040101010101" pitchFamily="2" charset="-122"/>
              </a:rPr>
              <a:t>互补输出级</a:t>
            </a:r>
            <a:r>
              <a:rPr lang="zh-CN" altLang="en-US" sz="2800" b="1">
                <a:solidFill>
                  <a:schemeClr val="tx1"/>
                </a:solidFill>
                <a:latin typeface="宋体" panose="02010600030101010101" pitchFamily="2" charset="-122"/>
              </a:rPr>
              <a:t>      </a:t>
            </a:r>
            <a:endParaRPr lang="zh-CN" altLang="en-US" sz="2800" b="1">
              <a:solidFill>
                <a:schemeClr val="tx1"/>
              </a:solidFill>
              <a:latin typeface="宋体" panose="02010600030101010101" pitchFamily="2" charset="-122"/>
            </a:endParaRPr>
          </a:p>
        </p:txBody>
      </p:sp>
      <p:sp>
        <p:nvSpPr>
          <p:cNvPr id="47108" name="Text Box 4"/>
          <p:cNvSpPr txBox="1"/>
          <p:nvPr/>
        </p:nvSpPr>
        <p:spPr>
          <a:xfrm>
            <a:off x="4419600" y="838200"/>
            <a:ext cx="4191000" cy="457200"/>
          </a:xfrm>
          <a:prstGeom prst="rect">
            <a:avLst/>
          </a:prstGeom>
          <a:noFill/>
          <a:ln w="9525">
            <a:noFill/>
          </a:ln>
        </p:spPr>
        <p:txBody>
          <a:bodyPr anchor="t">
            <a:spAutoFit/>
          </a:bodyPr>
          <a:lstStyle/>
          <a:p>
            <a:pPr>
              <a:spcBef>
                <a:spcPct val="50000"/>
              </a:spcBef>
            </a:pPr>
            <a:endParaRPr lang="zh-CN" altLang="en-US" sz="2400" dirty="0">
              <a:latin typeface="Times New Roman" panose="02020603050405020304" pitchFamily="2" charset="0"/>
              <a:ea typeface="宋体" panose="02010600030101010101" pitchFamily="2" charset="-122"/>
            </a:endParaRPr>
          </a:p>
        </p:txBody>
      </p:sp>
      <p:sp>
        <p:nvSpPr>
          <p:cNvPr id="47116" name="Text Box 12"/>
          <p:cNvSpPr txBox="1"/>
          <p:nvPr/>
        </p:nvSpPr>
        <p:spPr>
          <a:xfrm>
            <a:off x="806450" y="2837180"/>
            <a:ext cx="7315200" cy="1383665"/>
          </a:xfrm>
          <a:prstGeom prst="rect">
            <a:avLst/>
          </a:prstGeom>
          <a:noFill/>
          <a:ln w="9525">
            <a:noFill/>
          </a:ln>
        </p:spPr>
        <p:txBody>
          <a:bodyPr anchor="t">
            <a:spAutoFit/>
          </a:bodyPr>
          <a:lstStyle/>
          <a:p>
            <a:pPr>
              <a:spcBef>
                <a:spcPct val="50000"/>
              </a:spcBef>
            </a:pPr>
            <a:r>
              <a:rPr lang="en-US" altLang="x-none" sz="2800" b="1" dirty="0">
                <a:latin typeface="宋体" panose="02010600030101010101" pitchFamily="2" charset="-122"/>
                <a:ea typeface="宋体" panose="02010600030101010101" pitchFamily="2" charset="-122"/>
              </a:rPr>
              <a:t>  </a:t>
            </a:r>
            <a:r>
              <a:rPr lang="zh-CN" altLang="en-US" sz="2800" b="1" dirty="0">
                <a:latin typeface="宋体" panose="02010600030101010101" pitchFamily="2" charset="-122"/>
                <a:ea typeface="宋体" panose="02010600030101010101" pitchFamily="2" charset="-122"/>
              </a:rPr>
              <a:t>用具有对称性的</a:t>
            </a:r>
            <a:r>
              <a:rPr lang="en-US" altLang="zh-CN" sz="2800" b="1" dirty="0">
                <a:latin typeface="宋体" panose="02010600030101010101" pitchFamily="2" charset="-122"/>
                <a:ea typeface="宋体" panose="02010600030101010101" pitchFamily="2" charset="-122"/>
              </a:rPr>
              <a:t>NMOS</a:t>
            </a:r>
            <a:r>
              <a:rPr lang="zh-CN" altLang="en-US" sz="2800" b="1" dirty="0">
                <a:latin typeface="宋体" panose="02010600030101010101" pitchFamily="2" charset="-122"/>
                <a:ea typeface="宋体" panose="02010600030101010101" pitchFamily="2" charset="-122"/>
              </a:rPr>
              <a:t>管和</a:t>
            </a:r>
            <a:r>
              <a:rPr lang="en-US" altLang="zh-CN" sz="2800" b="1" dirty="0">
                <a:latin typeface="宋体" panose="02010600030101010101" pitchFamily="2" charset="-122"/>
                <a:ea typeface="宋体" panose="02010600030101010101" pitchFamily="2" charset="-122"/>
              </a:rPr>
              <a:t>PMOS</a:t>
            </a:r>
            <a:r>
              <a:rPr lang="zh-CN" altLang="en-US" sz="2800" b="1" dirty="0">
                <a:latin typeface="宋体" panose="02010600030101010101" pitchFamily="2" charset="-122"/>
                <a:ea typeface="宋体" panose="02010600030101010101" pitchFamily="2" charset="-122"/>
              </a:rPr>
              <a:t>管组成</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开启电压可达几伏</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消除交越失真相比晶体管尤为重要。</a:t>
            </a:r>
            <a:endParaRPr lang="en-US" altLang="zh-CN" sz="28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16">
                                            <p:txEl>
                                              <p:pRg st="0" end="0"/>
                                            </p:txEl>
                                          </p:spTgt>
                                        </p:tgtEl>
                                        <p:attrNameLst>
                                          <p:attrName>style.visibility</p:attrName>
                                        </p:attrNameLst>
                                      </p:cBhvr>
                                      <p:to>
                                        <p:strVal val="visible"/>
                                      </p:to>
                                    </p:set>
                                    <p:animEffect transition="in" filter="wipe(left)">
                                      <p:cBhvr>
                                        <p:cTn id="7" dur="500"/>
                                        <p:tgtEl>
                                          <p:spTgt spid="47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47108">
                                            <p:txEl>
                                              <p:pRg st="0" end="0"/>
                                            </p:txEl>
                                          </p:spTgt>
                                        </p:tgtEl>
                                        <p:attrNameLst>
                                          <p:attrName>style.visibility</p:attrName>
                                        </p:attrNameLst>
                                      </p:cBhvr>
                                      <p:to>
                                        <p:strVal val="visible"/>
                                      </p:to>
                                    </p:set>
                                    <p:animEffect transition="in" filter="wipe(left)">
                                      <p:cBhvr>
                                        <p:cTn id="12" dur="500"/>
                                        <p:tgtEl>
                                          <p:spTgt spid="47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build="p"/>
      <p:bldP spid="4711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p:nvPr>
        </p:nvSpPr>
        <p:spPr>
          <a:xfrm>
            <a:off x="395288" y="2060575"/>
            <a:ext cx="8229600" cy="1143000"/>
          </a:xfrm>
        </p:spPr>
        <p:txBody>
          <a:bodyPr wrap="square" anchor="ctr"/>
          <a:lstStyle/>
          <a:p>
            <a:pPr eaLnBrk="1" hangingPunct="1"/>
            <a:r>
              <a:rPr lang="en-US" altLang="x-none" sz="4000" b="1" dirty="0">
                <a:latin typeface="华文行楷" panose="02010800040101010101" pitchFamily="2" charset="-122"/>
                <a:ea typeface="华文行楷" panose="02010800040101010101" pitchFamily="2" charset="-122"/>
              </a:rPr>
              <a:t>§3.4 </a:t>
            </a:r>
            <a:r>
              <a:rPr lang="zh-CN" altLang="en-US" sz="4000" b="1" dirty="0">
                <a:latin typeface="华文行楷" panose="02010800040101010101" pitchFamily="2" charset="-122"/>
                <a:ea typeface="华文行楷" panose="02010800040101010101" pitchFamily="2" charset="-122"/>
              </a:rPr>
              <a:t>集成运放电路简介</a:t>
            </a:r>
            <a:endParaRPr lang="zh-CN" altLang="en-US" sz="4000" b="1" dirty="0">
              <a:latin typeface="华文行楷" panose="02010800040101010101" pitchFamily="2" charset="-122"/>
              <a:ea typeface="华文行楷" panose="02010800040101010101" pitchFamily="2" charset="-122"/>
            </a:endParaRPr>
          </a:p>
        </p:txBody>
      </p:sp>
      <p:sp>
        <p:nvSpPr>
          <p:cNvPr id="48130" name="Text Box 4">
            <a:hlinkClick r:id="rId1" action="ppaction://hlinksldjump"/>
          </p:cNvPr>
          <p:cNvSpPr txBox="1"/>
          <p:nvPr/>
        </p:nvSpPr>
        <p:spPr>
          <a:xfrm>
            <a:off x="2266950" y="3429000"/>
            <a:ext cx="4392613" cy="521970"/>
          </a:xfrm>
          <a:prstGeom prst="rect">
            <a:avLst/>
          </a:prstGeom>
          <a:noFill/>
          <a:ln w="9525">
            <a:noFill/>
          </a:ln>
        </p:spPr>
        <p:txBody>
          <a:bodyPr anchor="t">
            <a:spAutoFit/>
          </a:bodyPr>
          <a:lstStyle/>
          <a:p>
            <a:pPr>
              <a:spcBef>
                <a:spcPct val="50000"/>
              </a:spcBef>
            </a:pPr>
            <a:r>
              <a:rPr lang="en-US" altLang="x-none" sz="2800" b="1" dirty="0">
                <a:solidFill>
                  <a:schemeClr val="tx2"/>
                </a:solidFill>
                <a:latin typeface="华文楷体" panose="02010600040101010101" pitchFamily="2" charset="-122"/>
                <a:ea typeface="华文楷体" panose="02010600040101010101" pitchFamily="2" charset="-122"/>
                <a:sym typeface="+mn-ea"/>
              </a:rPr>
              <a:t>§3.4.1 </a:t>
            </a:r>
            <a:r>
              <a:rPr lang="zh-CN" altLang="en-US" sz="2800" b="1" dirty="0">
                <a:solidFill>
                  <a:srgbClr val="000000"/>
                </a:solidFill>
                <a:latin typeface="华文楷体" panose="02010600040101010101" pitchFamily="2" charset="-122"/>
                <a:ea typeface="华文楷体" panose="02010600040101010101" pitchFamily="2" charset="-122"/>
              </a:rPr>
              <a:t>双极型集成运放</a:t>
            </a:r>
            <a:endParaRPr lang="zh-CN" altLang="en-US" sz="2800" b="1" dirty="0">
              <a:solidFill>
                <a:srgbClr val="000000"/>
              </a:solidFill>
              <a:latin typeface="华文楷体" panose="02010600040101010101" pitchFamily="2" charset="-122"/>
              <a:ea typeface="华文楷体" panose="02010600040101010101" pitchFamily="2" charset="-122"/>
            </a:endParaRPr>
          </a:p>
        </p:txBody>
      </p:sp>
      <p:sp>
        <p:nvSpPr>
          <p:cNvPr id="48131" name="Rectangle 5">
            <a:hlinkClick r:id="rId1" action="ppaction://hlinksldjump"/>
          </p:cNvPr>
          <p:cNvSpPr/>
          <p:nvPr/>
        </p:nvSpPr>
        <p:spPr>
          <a:xfrm>
            <a:off x="2268220" y="4076700"/>
            <a:ext cx="4593590" cy="701675"/>
          </a:xfrm>
          <a:prstGeom prst="rect">
            <a:avLst/>
          </a:prstGeom>
          <a:noFill/>
          <a:ln w="9525">
            <a:noFill/>
          </a:ln>
        </p:spPr>
        <p:txBody>
          <a:bodyPr anchor="ctr"/>
          <a:lstStyle/>
          <a:p>
            <a:pPr>
              <a:lnSpc>
                <a:spcPct val="110000"/>
              </a:lnSpc>
            </a:pPr>
            <a:r>
              <a:rPr lang="en-US" altLang="x-none" sz="2800" b="1" dirty="0">
                <a:solidFill>
                  <a:schemeClr val="tx2"/>
                </a:solidFill>
                <a:latin typeface="华文楷体" panose="02010600040101010101" pitchFamily="2" charset="-122"/>
                <a:ea typeface="华文楷体" panose="02010600040101010101" pitchFamily="2" charset="-122"/>
                <a:sym typeface="+mn-ea"/>
              </a:rPr>
              <a:t>§3.4.2 </a:t>
            </a:r>
            <a:r>
              <a:rPr lang="zh-CN" altLang="en-US" sz="2800" b="1" dirty="0">
                <a:solidFill>
                  <a:srgbClr val="000000"/>
                </a:solidFill>
                <a:latin typeface="华文楷体" panose="02010600040101010101" pitchFamily="2" charset="-122"/>
                <a:ea typeface="华文楷体" panose="02010600040101010101" pitchFamily="2" charset="-122"/>
              </a:rPr>
              <a:t>单极型集成运放</a:t>
            </a:r>
            <a:endParaRPr lang="zh-CN" altLang="en-US" sz="2800" b="1" dirty="0">
              <a:solidFill>
                <a:srgbClr val="000000"/>
              </a:solidFill>
              <a:latin typeface="华文楷体" panose="02010600040101010101" pitchFamily="2" charset="-122"/>
              <a:ea typeface="华文楷体" panose="02010600040101010101" pitchFamily="2" charset="-122"/>
            </a:endParaRPr>
          </a:p>
        </p:txBody>
      </p:sp>
      <p:sp>
        <p:nvSpPr>
          <p:cNvPr id="2" name="Rectangle 5">
            <a:hlinkClick r:id="rId1" action="ppaction://hlinksldjump"/>
          </p:cNvPr>
          <p:cNvSpPr/>
          <p:nvPr/>
        </p:nvSpPr>
        <p:spPr>
          <a:xfrm>
            <a:off x="2251710" y="4777740"/>
            <a:ext cx="4610735" cy="701675"/>
          </a:xfrm>
          <a:prstGeom prst="rect">
            <a:avLst/>
          </a:prstGeom>
          <a:noFill/>
          <a:ln w="9525">
            <a:noFill/>
          </a:ln>
        </p:spPr>
        <p:txBody>
          <a:bodyPr anchor="ctr"/>
          <a:p>
            <a:pPr>
              <a:lnSpc>
                <a:spcPct val="110000"/>
              </a:lnSpc>
            </a:pPr>
            <a:r>
              <a:rPr lang="en-US" altLang="x-none" sz="2800" b="1" dirty="0">
                <a:solidFill>
                  <a:schemeClr val="tx2"/>
                </a:solidFill>
                <a:latin typeface="华文楷体" panose="02010600040101010101" pitchFamily="2" charset="-122"/>
                <a:ea typeface="华文楷体" panose="02010600040101010101" pitchFamily="2" charset="-122"/>
                <a:sym typeface="+mn-ea"/>
              </a:rPr>
              <a:t>§3.4.3 </a:t>
            </a:r>
            <a:r>
              <a:rPr lang="zh-CN" altLang="en-US" sz="2800" b="1" dirty="0">
                <a:solidFill>
                  <a:srgbClr val="000000"/>
                </a:solidFill>
                <a:latin typeface="华文楷体" panose="02010600040101010101" pitchFamily="2" charset="-122"/>
                <a:ea typeface="华文楷体" panose="02010600040101010101" pitchFamily="2" charset="-122"/>
              </a:rPr>
              <a:t>混合型集成运放</a:t>
            </a:r>
            <a:endParaRPr lang="zh-CN" altLang="en-US" sz="2800" b="1" dirty="0">
              <a:solidFill>
                <a:srgbClr val="00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0183" name="标题 50182"/>
          <p:cNvSpPr>
            <a:spLocks noGrp="1"/>
          </p:cNvSpPr>
          <p:nvPr>
            <p:ph type="title"/>
          </p:nvPr>
        </p:nvSpPr>
        <p:spPr>
          <a:xfrm>
            <a:off x="914400" y="511175"/>
            <a:ext cx="7772400" cy="1022350"/>
          </a:xfrm>
        </p:spPr>
        <p:txBody>
          <a:bodyPr anchor="ctr"/>
          <a:p>
            <a:pPr algn="l">
              <a:lnSpc>
                <a:spcPct val="120000"/>
              </a:lnSpc>
            </a:pPr>
            <a:r>
              <a:rPr lang="zh-CN" altLang="en-US" sz="3600" b="1">
                <a:solidFill>
                  <a:schemeClr val="tx1"/>
                </a:solidFill>
                <a:latin typeface="华文行楷" panose="02010800040101010101" pitchFamily="2" charset="-122"/>
                <a:ea typeface="华文行楷" panose="02010800040101010101" pitchFamily="2" charset="-122"/>
              </a:rPr>
              <a:t>集成运放电路分析</a:t>
            </a:r>
            <a:br>
              <a:rPr lang="zh-CN" altLang="en-US" sz="3600" dirty="0">
                <a:ea typeface="隶书" panose="02010509060101010101" pitchFamily="1" charset="-122"/>
              </a:rPr>
            </a:br>
            <a:r>
              <a:rPr lang="en-US" altLang="zh-CN" sz="2800" b="1">
                <a:solidFill>
                  <a:schemeClr val="tx1"/>
                </a:solidFill>
              </a:rPr>
              <a:t>1.</a:t>
            </a:r>
            <a:r>
              <a:rPr lang="en-US" altLang="zh-CN" sz="2800" b="1" dirty="0">
                <a:solidFill>
                  <a:schemeClr val="tx1"/>
                </a:solidFill>
                <a:latin typeface="宋体" panose="02010600030101010101" pitchFamily="2" charset="-122"/>
              </a:rPr>
              <a:t> </a:t>
            </a:r>
            <a:r>
              <a:rPr lang="zh-CN" altLang="en-US" sz="2800" b="1" dirty="0">
                <a:solidFill>
                  <a:schemeClr val="tx1"/>
                </a:solidFill>
                <a:latin typeface="宋体" panose="02010600030101010101" pitchFamily="2" charset="-122"/>
              </a:rPr>
              <a:t>读图方法</a:t>
            </a:r>
            <a:endParaRPr lang="zh-CN" altLang="en-US" sz="2800" b="1" dirty="0">
              <a:solidFill>
                <a:schemeClr val="tx1"/>
              </a:solidFill>
              <a:latin typeface="宋体" panose="02010600030101010101" pitchFamily="2" charset="-122"/>
            </a:endParaRPr>
          </a:p>
        </p:txBody>
      </p:sp>
      <p:sp>
        <p:nvSpPr>
          <p:cNvPr id="50184" name="文本占位符 50183"/>
          <p:cNvSpPr/>
          <p:nvPr>
            <p:ph type="body" idx="1"/>
          </p:nvPr>
        </p:nvSpPr>
        <p:spPr>
          <a:xfrm>
            <a:off x="222885" y="2209800"/>
            <a:ext cx="8638540" cy="3886200"/>
          </a:xfrm>
          <a:noFill/>
          <a:ln>
            <a:noFill/>
          </a:ln>
        </p:spPr>
        <p:txBody>
          <a:bodyPr/>
          <a:p>
            <a:pPr>
              <a:buNone/>
            </a:pPr>
            <a:r>
              <a:rPr lang="zh-CN" altLang="en-US" sz="2200" b="1" dirty="0">
                <a:solidFill>
                  <a:srgbClr val="CC0066"/>
                </a:solidFill>
                <a:effectLst>
                  <a:outerShdw blurRad="38100" dist="38100" dir="2700000">
                    <a:srgbClr val="C0C0C0"/>
                  </a:outerShdw>
                </a:effectLst>
              </a:rPr>
              <a:t>（</a:t>
            </a:r>
            <a:r>
              <a:rPr lang="en-US" altLang="zh-CN" sz="2200" b="1" dirty="0">
                <a:solidFill>
                  <a:srgbClr val="CC0066"/>
                </a:solidFill>
                <a:effectLst>
                  <a:outerShdw blurRad="38100" dist="38100" dir="2700000">
                    <a:srgbClr val="C0C0C0"/>
                  </a:outerShdw>
                </a:effectLst>
              </a:rPr>
              <a:t>1</a:t>
            </a:r>
            <a:r>
              <a:rPr lang="zh-CN" altLang="en-US" sz="2200" b="1" dirty="0">
                <a:solidFill>
                  <a:srgbClr val="CC0066"/>
                </a:solidFill>
                <a:effectLst>
                  <a:outerShdw blurRad="38100" dist="38100" dir="2700000">
                    <a:srgbClr val="C0C0C0"/>
                  </a:outerShdw>
                </a:effectLst>
              </a:rPr>
              <a:t>）了解用途：</a:t>
            </a:r>
            <a:r>
              <a:rPr lang="zh-CN" altLang="en-US" sz="2200" b="1" dirty="0"/>
              <a:t>了解要分析的电路的应用场合、用途和技术指标。</a:t>
            </a:r>
            <a:endParaRPr lang="zh-CN" altLang="en-US" sz="2200" b="1" dirty="0"/>
          </a:p>
          <a:p>
            <a:pPr>
              <a:buNone/>
            </a:pPr>
            <a:r>
              <a:rPr lang="zh-CN" altLang="en-US" sz="2200" b="1" dirty="0">
                <a:solidFill>
                  <a:srgbClr val="CC0066"/>
                </a:solidFill>
                <a:effectLst>
                  <a:outerShdw blurRad="38100" dist="38100" dir="2700000">
                    <a:srgbClr val="C0C0C0"/>
                  </a:outerShdw>
                </a:effectLst>
              </a:rPr>
              <a:t>（</a:t>
            </a:r>
            <a:r>
              <a:rPr lang="en-US" altLang="zh-CN" sz="2200" b="1" dirty="0">
                <a:solidFill>
                  <a:srgbClr val="CC0066"/>
                </a:solidFill>
                <a:effectLst>
                  <a:outerShdw blurRad="38100" dist="38100" dir="2700000">
                    <a:srgbClr val="C0C0C0"/>
                  </a:outerShdw>
                </a:effectLst>
              </a:rPr>
              <a:t>2</a:t>
            </a:r>
            <a:r>
              <a:rPr lang="zh-CN" altLang="en-US" sz="2200" b="1" dirty="0">
                <a:solidFill>
                  <a:srgbClr val="CC0066"/>
                </a:solidFill>
                <a:effectLst>
                  <a:outerShdw blurRad="38100" dist="38100" dir="2700000">
                    <a:srgbClr val="C0C0C0"/>
                  </a:outerShdw>
                </a:effectLst>
              </a:rPr>
              <a:t>）化整为零：</a:t>
            </a:r>
            <a:r>
              <a:rPr lang="zh-CN" altLang="en-US" sz="2200" b="1" dirty="0"/>
              <a:t>将整个电路图分为各自具有一定功能的基本电路。</a:t>
            </a:r>
            <a:r>
              <a:rPr lang="zh-CN" altLang="en-US" sz="2200" b="1" dirty="0">
                <a:solidFill>
                  <a:srgbClr val="000000"/>
                </a:solidFill>
                <a:latin typeface="Times New Roman" panose="02020603050405020304" pitchFamily="2" charset="0"/>
                <a:ea typeface="宋体" panose="02010600030101010101" pitchFamily="2" charset="-122"/>
                <a:sym typeface="+mn-ea"/>
              </a:rPr>
              <a:t>按信号流通顺序将</a:t>
            </a:r>
            <a:r>
              <a:rPr lang="en-US" altLang="zh-CN" sz="2200" b="1" i="1" dirty="0">
                <a:solidFill>
                  <a:srgbClr val="000000"/>
                </a:solidFill>
                <a:latin typeface="Times New Roman" panose="02020603050405020304" pitchFamily="2" charset="0"/>
                <a:ea typeface="宋体" panose="02010600030101010101" pitchFamily="2" charset="-122"/>
                <a:sym typeface="+mn-ea"/>
              </a:rPr>
              <a:t>N</a:t>
            </a:r>
            <a:r>
              <a:rPr lang="zh-CN" altLang="en-US" sz="2200" b="1" dirty="0">
                <a:solidFill>
                  <a:srgbClr val="000000"/>
                </a:solidFill>
                <a:latin typeface="Times New Roman" panose="02020603050405020304" pitchFamily="2" charset="0"/>
                <a:ea typeface="宋体" panose="02010600030101010101" pitchFamily="2" charset="-122"/>
                <a:sym typeface="+mn-ea"/>
              </a:rPr>
              <a:t>级放大电路分为</a:t>
            </a:r>
            <a:r>
              <a:rPr lang="en-US" altLang="zh-CN" sz="2200" b="1" i="1" dirty="0">
                <a:solidFill>
                  <a:srgbClr val="000000"/>
                </a:solidFill>
                <a:latin typeface="Times New Roman" panose="02020603050405020304" pitchFamily="2" charset="0"/>
                <a:ea typeface="宋体" panose="02010600030101010101" pitchFamily="2" charset="-122"/>
                <a:sym typeface="+mn-ea"/>
              </a:rPr>
              <a:t>N</a:t>
            </a:r>
            <a:r>
              <a:rPr lang="zh-CN" altLang="en-US" sz="2200" b="1" dirty="0">
                <a:solidFill>
                  <a:srgbClr val="000000"/>
                </a:solidFill>
                <a:latin typeface="Times New Roman" panose="02020603050405020304" pitchFamily="2" charset="0"/>
                <a:ea typeface="宋体" panose="02010600030101010101" pitchFamily="2" charset="-122"/>
                <a:sym typeface="+mn-ea"/>
              </a:rPr>
              <a:t>个基本放大电路。</a:t>
            </a:r>
            <a:endParaRPr lang="zh-CN" altLang="en-US" sz="2200" b="1" dirty="0"/>
          </a:p>
          <a:p>
            <a:pPr>
              <a:buNone/>
            </a:pPr>
            <a:r>
              <a:rPr lang="zh-CN" altLang="en-US" sz="2200" b="1" dirty="0">
                <a:solidFill>
                  <a:srgbClr val="CC0066"/>
                </a:solidFill>
                <a:effectLst>
                  <a:outerShdw blurRad="38100" dist="38100" dir="2700000">
                    <a:srgbClr val="C0C0C0"/>
                  </a:outerShdw>
                </a:effectLst>
              </a:rPr>
              <a:t>（</a:t>
            </a:r>
            <a:r>
              <a:rPr lang="en-US" altLang="zh-CN" sz="2200" b="1" dirty="0">
                <a:solidFill>
                  <a:srgbClr val="CC0066"/>
                </a:solidFill>
                <a:effectLst>
                  <a:outerShdw blurRad="38100" dist="38100" dir="2700000">
                    <a:srgbClr val="C0C0C0"/>
                  </a:outerShdw>
                </a:effectLst>
              </a:rPr>
              <a:t>3</a:t>
            </a:r>
            <a:r>
              <a:rPr lang="zh-CN" altLang="en-US" sz="2200" b="1" dirty="0">
                <a:solidFill>
                  <a:srgbClr val="CC0066"/>
                </a:solidFill>
                <a:effectLst>
                  <a:outerShdw blurRad="38100" dist="38100" dir="2700000">
                    <a:srgbClr val="C0C0C0"/>
                  </a:outerShdw>
                </a:effectLst>
              </a:rPr>
              <a:t>）分析功能：</a:t>
            </a:r>
            <a:r>
              <a:rPr lang="zh-CN" altLang="en-US" sz="2200" b="1" dirty="0"/>
              <a:t>定性分析每一部分电路的基本功能和性能。对多级放大电路</a:t>
            </a:r>
            <a:r>
              <a:rPr lang="zh-CN" altLang="en-US" sz="2200" b="1" dirty="0">
                <a:solidFill>
                  <a:srgbClr val="000000"/>
                </a:solidFill>
                <a:latin typeface="Times New Roman" panose="02020603050405020304" pitchFamily="2" charset="0"/>
                <a:ea typeface="宋体" panose="02010600030101010101" pitchFamily="2" charset="-122"/>
                <a:sym typeface="+mn-ea"/>
              </a:rPr>
              <a:t>分析每级电路属于哪种基本电路，有何特点。</a:t>
            </a:r>
            <a:endParaRPr lang="zh-CN" altLang="en-US" sz="2200" b="1" dirty="0">
              <a:solidFill>
                <a:srgbClr val="000000"/>
              </a:solidFill>
              <a:latin typeface="Times New Roman" panose="02020603050405020304" pitchFamily="2" charset="0"/>
              <a:ea typeface="宋体" panose="02010600030101010101" pitchFamily="2" charset="-122"/>
            </a:endParaRPr>
          </a:p>
          <a:p>
            <a:pPr>
              <a:buNone/>
            </a:pPr>
            <a:r>
              <a:rPr lang="zh-CN" altLang="en-US" sz="2200" b="1" dirty="0">
                <a:solidFill>
                  <a:srgbClr val="CC0066"/>
                </a:solidFill>
                <a:effectLst>
                  <a:outerShdw blurRad="38100" dist="38100" dir="2700000">
                    <a:srgbClr val="C0C0C0"/>
                  </a:outerShdw>
                </a:effectLst>
              </a:rPr>
              <a:t>（</a:t>
            </a:r>
            <a:r>
              <a:rPr lang="en-US" altLang="zh-CN" sz="2200" b="1" dirty="0">
                <a:solidFill>
                  <a:srgbClr val="CC0066"/>
                </a:solidFill>
                <a:effectLst>
                  <a:outerShdw blurRad="38100" dist="38100" dir="2700000">
                    <a:srgbClr val="C0C0C0"/>
                  </a:outerShdw>
                </a:effectLst>
              </a:rPr>
              <a:t>4</a:t>
            </a:r>
            <a:r>
              <a:rPr lang="zh-CN" altLang="en-US" sz="2200" b="1" dirty="0">
                <a:solidFill>
                  <a:srgbClr val="CC0066"/>
                </a:solidFill>
                <a:effectLst>
                  <a:outerShdw blurRad="38100" dist="38100" dir="2700000">
                    <a:srgbClr val="C0C0C0"/>
                  </a:outerShdw>
                </a:effectLst>
              </a:rPr>
              <a:t>）统观整体：</a:t>
            </a:r>
            <a:r>
              <a:rPr lang="zh-CN" altLang="en-US" sz="2200" b="1" dirty="0"/>
              <a:t>电路相互连接关系以及连接后电路实现的功能和性能。</a:t>
            </a:r>
            <a:r>
              <a:rPr lang="zh-CN" altLang="en-US" sz="2200" b="1" dirty="0">
                <a:solidFill>
                  <a:srgbClr val="000000"/>
                </a:solidFill>
                <a:latin typeface="Times New Roman" panose="02020603050405020304" pitchFamily="2" charset="0"/>
                <a:ea typeface="宋体" panose="02010600030101010101" pitchFamily="2" charset="-122"/>
                <a:sym typeface="+mn-ea"/>
              </a:rPr>
              <a:t>分析整个电路的性能特点。</a:t>
            </a:r>
            <a:endParaRPr lang="zh-CN" altLang="en-US" sz="2200" b="1" dirty="0"/>
          </a:p>
          <a:p>
            <a:pPr>
              <a:buNone/>
            </a:pPr>
            <a:r>
              <a:rPr lang="zh-CN" altLang="en-US" sz="2200" b="1" dirty="0">
                <a:solidFill>
                  <a:srgbClr val="CC0066"/>
                </a:solidFill>
                <a:effectLst>
                  <a:outerShdw blurRad="38100" dist="38100" dir="2700000">
                    <a:srgbClr val="C0C0C0"/>
                  </a:outerShdw>
                </a:effectLst>
              </a:rPr>
              <a:t>（</a:t>
            </a:r>
            <a:r>
              <a:rPr lang="en-US" altLang="zh-CN" sz="2200" b="1" dirty="0">
                <a:solidFill>
                  <a:srgbClr val="CC0066"/>
                </a:solidFill>
                <a:effectLst>
                  <a:outerShdw blurRad="38100" dist="38100" dir="2700000">
                    <a:srgbClr val="C0C0C0"/>
                  </a:outerShdw>
                </a:effectLst>
              </a:rPr>
              <a:t>5</a:t>
            </a:r>
            <a:r>
              <a:rPr lang="zh-CN" altLang="en-US" sz="2200" b="1" dirty="0">
                <a:solidFill>
                  <a:srgbClr val="CC0066"/>
                </a:solidFill>
                <a:effectLst>
                  <a:outerShdw blurRad="38100" dist="38100" dir="2700000">
                    <a:srgbClr val="C0C0C0"/>
                  </a:outerShdw>
                </a:effectLst>
              </a:rPr>
              <a:t>）定量计算：</a:t>
            </a:r>
            <a:r>
              <a:rPr lang="zh-CN" altLang="en-US" sz="2200" b="1" dirty="0"/>
              <a:t>必要时可估算或利用计算机计算电路的主要参数。</a:t>
            </a:r>
            <a:endParaRPr lang="zh-CN" altLang="en-US" sz="2200" b="1" dirty="0"/>
          </a:p>
        </p:txBody>
      </p:sp>
      <p:sp>
        <p:nvSpPr>
          <p:cNvPr id="50185" name="文本框 50184"/>
          <p:cNvSpPr txBox="1"/>
          <p:nvPr/>
        </p:nvSpPr>
        <p:spPr>
          <a:xfrm>
            <a:off x="609600" y="1676400"/>
            <a:ext cx="7239000" cy="457200"/>
          </a:xfrm>
          <a:prstGeom prst="rect">
            <a:avLst/>
          </a:prstGeom>
          <a:noFill/>
          <a:ln w="9525">
            <a:noFill/>
          </a:ln>
        </p:spPr>
        <p:txBody>
          <a:bodyPr>
            <a:spAutoFit/>
          </a:bodyPr>
          <a:p>
            <a:pPr>
              <a:spcBef>
                <a:spcPct val="50000"/>
              </a:spcBef>
            </a:pPr>
            <a:r>
              <a:rPr lang="zh-CN" altLang="en-US" b="1" dirty="0">
                <a:latin typeface="Times New Roman" panose="02020603050405020304" pitchFamily="2" charset="0"/>
              </a:rPr>
              <a:t>已知电路图，分析其原理和功能、性能。</a:t>
            </a:r>
            <a:endParaRPr lang="zh-CN" altLang="en-US" b="1" dirty="0">
              <a:latin typeface="Times New Roman" panose="02020603050405020304" pitchFamily="2"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84">
                                            <p:txEl>
                                              <p:charRg st="0" end="31"/>
                                            </p:txEl>
                                          </p:spTgt>
                                        </p:tgtEl>
                                        <p:attrNameLst>
                                          <p:attrName>style.visibility</p:attrName>
                                        </p:attrNameLst>
                                      </p:cBhvr>
                                      <p:to>
                                        <p:strVal val="visible"/>
                                      </p:to>
                                    </p:set>
                                    <p:animEffect transition="in" filter="wipe(left)">
                                      <p:cBhvr>
                                        <p:cTn id="7" dur="500"/>
                                        <p:tgtEl>
                                          <p:spTgt spid="50184">
                                            <p:txEl>
                                              <p:charRg st="0" end="3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84">
                                            <p:txEl>
                                              <p:charRg st="31" end="62"/>
                                            </p:txEl>
                                          </p:spTgt>
                                        </p:tgtEl>
                                        <p:attrNameLst>
                                          <p:attrName>style.visibility</p:attrName>
                                        </p:attrNameLst>
                                      </p:cBhvr>
                                      <p:to>
                                        <p:strVal val="visible"/>
                                      </p:to>
                                    </p:set>
                                    <p:animEffect transition="in" filter="wipe(left)">
                                      <p:cBhvr>
                                        <p:cTn id="12" dur="500"/>
                                        <p:tgtEl>
                                          <p:spTgt spid="50184">
                                            <p:txEl>
                                              <p:charRg st="31" end="6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84">
                                            <p:txEl>
                                              <p:charRg st="62" end="90"/>
                                            </p:txEl>
                                          </p:spTgt>
                                        </p:tgtEl>
                                        <p:attrNameLst>
                                          <p:attrName>style.visibility</p:attrName>
                                        </p:attrNameLst>
                                      </p:cBhvr>
                                      <p:to>
                                        <p:strVal val="visible"/>
                                      </p:to>
                                    </p:set>
                                    <p:animEffect transition="in" filter="wipe(left)">
                                      <p:cBhvr>
                                        <p:cTn id="17" dur="500"/>
                                        <p:tgtEl>
                                          <p:spTgt spid="50184">
                                            <p:txEl>
                                              <p:charRg st="62" end="9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184">
                                            <p:txEl>
                                              <p:charRg st="90" end="123"/>
                                            </p:txEl>
                                          </p:spTgt>
                                        </p:tgtEl>
                                        <p:attrNameLst>
                                          <p:attrName>style.visibility</p:attrName>
                                        </p:attrNameLst>
                                      </p:cBhvr>
                                      <p:to>
                                        <p:strVal val="visible"/>
                                      </p:to>
                                    </p:set>
                                    <p:animEffect transition="in" filter="wipe(left)">
                                      <p:cBhvr>
                                        <p:cTn id="22" dur="500"/>
                                        <p:tgtEl>
                                          <p:spTgt spid="50184">
                                            <p:txEl>
                                              <p:charRg st="90" end="12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184">
                                            <p:txEl>
                                              <p:charRg st="123" end="154"/>
                                            </p:txEl>
                                          </p:spTgt>
                                        </p:tgtEl>
                                        <p:attrNameLst>
                                          <p:attrName>style.visibility</p:attrName>
                                        </p:attrNameLst>
                                      </p:cBhvr>
                                      <p:to>
                                        <p:strVal val="visible"/>
                                      </p:to>
                                    </p:set>
                                    <p:animEffect transition="in" filter="wipe(left)">
                                      <p:cBhvr>
                                        <p:cTn id="27" dur="500"/>
                                        <p:tgtEl>
                                          <p:spTgt spid="50184">
                                            <p:txEl>
                                              <p:charRg st="123" end="15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type="title" idx="4294967295"/>
          </p:nvPr>
        </p:nvSpPr>
        <p:spPr>
          <a:xfrm>
            <a:off x="408940" y="578485"/>
            <a:ext cx="2598420" cy="701675"/>
          </a:xfrm>
        </p:spPr>
        <p:txBody>
          <a:bodyPr wrap="square" anchor="ctr"/>
          <a:p>
            <a:pPr algn="l" eaLnBrk="1" hangingPunct="1">
              <a:lnSpc>
                <a:spcPct val="110000"/>
              </a:lnSpc>
            </a:pPr>
            <a:r>
              <a:rPr lang="en-US" altLang="zh-CN" sz="3600" b="1">
                <a:solidFill>
                  <a:srgbClr val="000000"/>
                </a:solidFill>
                <a:latin typeface="+mn-ea"/>
                <a:ea typeface="+mn-ea"/>
              </a:rPr>
              <a:t>1.</a:t>
            </a:r>
            <a:r>
              <a:rPr lang="zh-CN" altLang="en-US" sz="2800" b="1">
                <a:solidFill>
                  <a:srgbClr val="000000"/>
                </a:solidFill>
                <a:latin typeface="+mn-ea"/>
                <a:ea typeface="+mn-ea"/>
              </a:rPr>
              <a:t>原理电路</a:t>
            </a:r>
            <a:endParaRPr lang="zh-CN" altLang="en-US" sz="2800" b="1">
              <a:solidFill>
                <a:srgbClr val="000000"/>
              </a:solidFill>
              <a:latin typeface="+mn-ea"/>
              <a:ea typeface="+mn-ea"/>
            </a:endParaRPr>
          </a:p>
        </p:txBody>
      </p:sp>
      <p:sp>
        <p:nvSpPr>
          <p:cNvPr id="50179" name="Text Box 3"/>
          <p:cNvSpPr txBox="1"/>
          <p:nvPr/>
        </p:nvSpPr>
        <p:spPr>
          <a:xfrm>
            <a:off x="1174750" y="4986338"/>
            <a:ext cx="7467600" cy="493712"/>
          </a:xfrm>
          <a:prstGeom prst="rect">
            <a:avLst/>
          </a:prstGeom>
          <a:noFill/>
          <a:ln w="9525">
            <a:noFill/>
          </a:ln>
        </p:spPr>
        <p:txBody>
          <a:bodyPr anchor="t">
            <a:spAutoFit/>
          </a:bodyPr>
          <a:p>
            <a:pPr>
              <a:lnSpc>
                <a:spcPct val="110000"/>
              </a:lnSpc>
            </a:pPr>
            <a:r>
              <a:rPr lang="zh-CN" altLang="en-US" sz="2400" b="1" dirty="0">
                <a:solidFill>
                  <a:srgbClr val="000000"/>
                </a:solidFill>
                <a:latin typeface="Times New Roman" panose="02020603050405020304" pitchFamily="2" charset="0"/>
                <a:ea typeface="宋体" panose="02010600030101010101" pitchFamily="2" charset="-122"/>
              </a:rPr>
              <a:t>第一级：双端输入单端输出的差放</a:t>
            </a:r>
            <a:endParaRPr lang="zh-CN" altLang="en-US" sz="2400" b="1" dirty="0">
              <a:solidFill>
                <a:srgbClr val="000000"/>
              </a:solidFill>
              <a:latin typeface="Times New Roman" panose="02020603050405020304" pitchFamily="2" charset="0"/>
              <a:ea typeface="宋体" panose="02010600030101010101" pitchFamily="2" charset="-122"/>
            </a:endParaRPr>
          </a:p>
        </p:txBody>
      </p:sp>
      <p:graphicFrame>
        <p:nvGraphicFramePr>
          <p:cNvPr id="2" name="Object 4"/>
          <p:cNvGraphicFramePr>
            <a:graphicFrameLocks noChangeAspect="1"/>
          </p:cNvGraphicFramePr>
          <p:nvPr/>
        </p:nvGraphicFramePr>
        <p:xfrm>
          <a:off x="1280160" y="1576388"/>
          <a:ext cx="6096000" cy="2876550"/>
        </p:xfrm>
        <a:graphic>
          <a:graphicData uri="http://schemas.openxmlformats.org/presentationml/2006/ole">
            <mc:AlternateContent xmlns:mc="http://schemas.openxmlformats.org/markup-compatibility/2006">
              <mc:Choice xmlns:v="urn:schemas-microsoft-com:vml" Requires="v">
                <p:oleObj spid="_x0000_s3152" name="" r:id="rId1" imgW="24164925" imgH="11401425" progId="">
                  <p:embed/>
                </p:oleObj>
              </mc:Choice>
              <mc:Fallback>
                <p:oleObj name="" r:id="rId1" imgW="24164925" imgH="11401425" progId="">
                  <p:embed/>
                  <p:pic>
                    <p:nvPicPr>
                      <p:cNvPr id="0" name="图片 3151"/>
                      <p:cNvPicPr/>
                      <p:nvPr/>
                    </p:nvPicPr>
                    <p:blipFill>
                      <a:blip r:embed="rId2"/>
                      <a:stretch>
                        <a:fillRect/>
                      </a:stretch>
                    </p:blipFill>
                    <p:spPr>
                      <a:xfrm>
                        <a:off x="1280160" y="1576388"/>
                        <a:ext cx="6096000" cy="2876550"/>
                      </a:xfrm>
                      <a:prstGeom prst="rect">
                        <a:avLst/>
                      </a:prstGeom>
                      <a:noFill/>
                      <a:ln w="38100">
                        <a:noFill/>
                        <a:miter/>
                      </a:ln>
                    </p:spPr>
                  </p:pic>
                </p:oleObj>
              </mc:Fallback>
            </mc:AlternateContent>
          </a:graphicData>
        </a:graphic>
      </p:graphicFrame>
      <p:sp>
        <p:nvSpPr>
          <p:cNvPr id="50181" name="Line 5"/>
          <p:cNvSpPr/>
          <p:nvPr/>
        </p:nvSpPr>
        <p:spPr>
          <a:xfrm>
            <a:off x="3460750" y="1481138"/>
            <a:ext cx="0" cy="2971800"/>
          </a:xfrm>
          <a:prstGeom prst="line">
            <a:avLst/>
          </a:prstGeom>
          <a:ln w="19050" cap="flat" cmpd="sng">
            <a:solidFill>
              <a:srgbClr val="FF3300"/>
            </a:solidFill>
            <a:prstDash val="lgDash"/>
            <a:round/>
            <a:headEnd type="none" w="med" len="med"/>
            <a:tailEnd type="none" w="med" len="med"/>
          </a:ln>
        </p:spPr>
      </p:sp>
      <p:sp>
        <p:nvSpPr>
          <p:cNvPr id="50182" name="Line 6"/>
          <p:cNvSpPr/>
          <p:nvPr/>
        </p:nvSpPr>
        <p:spPr>
          <a:xfrm>
            <a:off x="5441950" y="1557338"/>
            <a:ext cx="0" cy="2971800"/>
          </a:xfrm>
          <a:prstGeom prst="line">
            <a:avLst/>
          </a:prstGeom>
          <a:ln w="19050" cap="flat" cmpd="sng">
            <a:solidFill>
              <a:srgbClr val="FF3300"/>
            </a:solidFill>
            <a:prstDash val="lgDash"/>
            <a:round/>
            <a:headEnd type="none" w="med" len="med"/>
            <a:tailEnd type="none" w="med" len="med"/>
          </a:ln>
        </p:spPr>
      </p:sp>
      <p:sp>
        <p:nvSpPr>
          <p:cNvPr id="50183" name="Text Box 7"/>
          <p:cNvSpPr txBox="1"/>
          <p:nvPr/>
        </p:nvSpPr>
        <p:spPr>
          <a:xfrm>
            <a:off x="1174750" y="5443538"/>
            <a:ext cx="7467600" cy="493712"/>
          </a:xfrm>
          <a:prstGeom prst="rect">
            <a:avLst/>
          </a:prstGeom>
          <a:noFill/>
          <a:ln w="9525">
            <a:noFill/>
          </a:ln>
        </p:spPr>
        <p:txBody>
          <a:bodyPr anchor="t">
            <a:spAutoFit/>
          </a:bodyPr>
          <a:p>
            <a:pPr>
              <a:lnSpc>
                <a:spcPct val="110000"/>
              </a:lnSpc>
            </a:pPr>
            <a:r>
              <a:rPr lang="zh-CN" altLang="en-US" sz="2400" b="1" dirty="0">
                <a:solidFill>
                  <a:srgbClr val="000000"/>
                </a:solidFill>
                <a:latin typeface="Times New Roman" panose="02020603050405020304" pitchFamily="2" charset="0"/>
                <a:ea typeface="宋体" panose="02010600030101010101" pitchFamily="2" charset="-122"/>
              </a:rPr>
              <a:t>第二级：以复合管为放大管的共射放大电路</a:t>
            </a:r>
            <a:endParaRPr lang="zh-CN" altLang="en-US" sz="2400" b="1" dirty="0">
              <a:solidFill>
                <a:srgbClr val="000000"/>
              </a:solidFill>
              <a:latin typeface="Times New Roman" panose="02020603050405020304" pitchFamily="2" charset="0"/>
              <a:ea typeface="宋体" panose="02010600030101010101" pitchFamily="2" charset="-122"/>
            </a:endParaRPr>
          </a:p>
        </p:txBody>
      </p:sp>
      <p:sp>
        <p:nvSpPr>
          <p:cNvPr id="50184" name="Rectangle 8"/>
          <p:cNvSpPr/>
          <p:nvPr/>
        </p:nvSpPr>
        <p:spPr>
          <a:xfrm>
            <a:off x="1174750" y="5900738"/>
            <a:ext cx="6705600" cy="493712"/>
          </a:xfrm>
          <a:prstGeom prst="rect">
            <a:avLst/>
          </a:prstGeom>
          <a:noFill/>
          <a:ln w="9525">
            <a:noFill/>
          </a:ln>
        </p:spPr>
        <p:txBody>
          <a:bodyPr anchor="t">
            <a:spAutoFit/>
          </a:bodyPr>
          <a:p>
            <a:pPr>
              <a:lnSpc>
                <a:spcPct val="110000"/>
              </a:lnSpc>
              <a:spcBef>
                <a:spcPct val="50000"/>
              </a:spcBef>
            </a:pPr>
            <a:r>
              <a:rPr lang="zh-CN" altLang="en-US" sz="2400" b="1" dirty="0">
                <a:solidFill>
                  <a:srgbClr val="000000"/>
                </a:solidFill>
                <a:latin typeface="Times New Roman" panose="02020603050405020304" pitchFamily="2" charset="0"/>
                <a:ea typeface="宋体" panose="02010600030101010101" pitchFamily="2" charset="-122"/>
              </a:rPr>
              <a:t>第三级：准互补输出级</a:t>
            </a:r>
            <a:endParaRPr lang="zh-CN" altLang="en-US" sz="2400" b="1" dirty="0">
              <a:solidFill>
                <a:srgbClr val="000000"/>
              </a:solidFill>
              <a:latin typeface="Times New Roman" panose="02020603050405020304" pitchFamily="2" charset="0"/>
              <a:ea typeface="宋体" panose="02010600030101010101" pitchFamily="2" charset="-122"/>
            </a:endParaRPr>
          </a:p>
        </p:txBody>
      </p:sp>
      <p:grpSp>
        <p:nvGrpSpPr>
          <p:cNvPr id="50185" name="Group 9"/>
          <p:cNvGrpSpPr/>
          <p:nvPr/>
        </p:nvGrpSpPr>
        <p:grpSpPr>
          <a:xfrm>
            <a:off x="4070350" y="2243138"/>
            <a:ext cx="1600200" cy="1295400"/>
            <a:chOff x="0" y="0"/>
            <a:chExt cx="1008" cy="816"/>
          </a:xfrm>
        </p:grpSpPr>
        <p:sp>
          <p:nvSpPr>
            <p:cNvPr id="3" name="Line 10"/>
            <p:cNvSpPr/>
            <p:nvPr/>
          </p:nvSpPr>
          <p:spPr>
            <a:xfrm>
              <a:off x="240" y="816"/>
              <a:ext cx="768" cy="0"/>
            </a:xfrm>
            <a:prstGeom prst="line">
              <a:avLst/>
            </a:prstGeom>
            <a:ln w="28575" cap="flat" cmpd="sng">
              <a:solidFill>
                <a:srgbClr val="FF3300"/>
              </a:solidFill>
              <a:prstDash val="solid"/>
              <a:round/>
              <a:headEnd type="none" w="med" len="med"/>
              <a:tailEnd type="none" w="med" len="med"/>
            </a:ln>
          </p:spPr>
        </p:sp>
        <p:sp>
          <p:nvSpPr>
            <p:cNvPr id="50186" name="Line 11"/>
            <p:cNvSpPr/>
            <p:nvPr/>
          </p:nvSpPr>
          <p:spPr>
            <a:xfrm>
              <a:off x="240" y="0"/>
              <a:ext cx="768" cy="0"/>
            </a:xfrm>
            <a:prstGeom prst="line">
              <a:avLst/>
            </a:prstGeom>
            <a:ln w="28575" cap="flat" cmpd="sng">
              <a:solidFill>
                <a:srgbClr val="FF3300"/>
              </a:solidFill>
              <a:prstDash val="solid"/>
              <a:round/>
              <a:headEnd type="none" w="med" len="med"/>
              <a:tailEnd type="none" w="med" len="med"/>
            </a:ln>
          </p:spPr>
        </p:sp>
        <p:sp>
          <p:nvSpPr>
            <p:cNvPr id="50187" name="Freeform 12"/>
            <p:cNvSpPr/>
            <p:nvPr/>
          </p:nvSpPr>
          <p:spPr>
            <a:xfrm>
              <a:off x="0" y="0"/>
              <a:ext cx="240" cy="816"/>
            </a:xfrm>
            <a:custGeom>
              <a:avLst/>
              <a:gdLst/>
              <a:ahLst/>
              <a:cxnLst>
                <a:cxn ang="0">
                  <a:pos x="87" y="0"/>
                </a:cxn>
                <a:cxn ang="0">
                  <a:pos x="12" y="144"/>
                </a:cxn>
                <a:cxn ang="0">
                  <a:pos x="12" y="576"/>
                </a:cxn>
                <a:cxn ang="0">
                  <a:pos x="87" y="816"/>
                </a:cxn>
              </a:cxnLst>
              <a:pathLst>
                <a:path w="336" h="816">
                  <a:moveTo>
                    <a:pt x="336" y="0"/>
                  </a:moveTo>
                  <a:cubicBezTo>
                    <a:pt x="216" y="24"/>
                    <a:pt x="96" y="48"/>
                    <a:pt x="48" y="144"/>
                  </a:cubicBezTo>
                  <a:cubicBezTo>
                    <a:pt x="0" y="240"/>
                    <a:pt x="0" y="464"/>
                    <a:pt x="48" y="576"/>
                  </a:cubicBezTo>
                  <a:cubicBezTo>
                    <a:pt x="96" y="688"/>
                    <a:pt x="288" y="776"/>
                    <a:pt x="336" y="816"/>
                  </a:cubicBezTo>
                </a:path>
              </a:pathLst>
            </a:custGeom>
            <a:noFill/>
            <a:ln w="19050" cap="flat" cmpd="sng">
              <a:solidFill>
                <a:srgbClr val="FF3300"/>
              </a:solidFill>
              <a:prstDash val="lgDash"/>
              <a:miter/>
              <a:headEnd type="none" w="med" len="med"/>
              <a:tailEnd type="none" w="med" len="med"/>
            </a:ln>
          </p:spPr>
          <p:txBody>
            <a:bodyPr/>
            <a:p>
              <a:endParaRPr lang="zh-CN" altLang="en-US"/>
            </a:p>
          </p:txBody>
        </p:sp>
      </p:grpSp>
      <p:grpSp>
        <p:nvGrpSpPr>
          <p:cNvPr id="50189" name="Group 13"/>
          <p:cNvGrpSpPr/>
          <p:nvPr/>
        </p:nvGrpSpPr>
        <p:grpSpPr>
          <a:xfrm>
            <a:off x="1555750" y="2965450"/>
            <a:ext cx="2057400" cy="752475"/>
            <a:chOff x="0" y="0"/>
            <a:chExt cx="1296" cy="474"/>
          </a:xfrm>
        </p:grpSpPr>
        <p:sp>
          <p:nvSpPr>
            <p:cNvPr id="4" name="Line 14"/>
            <p:cNvSpPr/>
            <p:nvPr/>
          </p:nvSpPr>
          <p:spPr>
            <a:xfrm>
              <a:off x="336" y="474"/>
              <a:ext cx="960" cy="0"/>
            </a:xfrm>
            <a:prstGeom prst="line">
              <a:avLst/>
            </a:prstGeom>
            <a:ln w="28575" cap="flat" cmpd="sng">
              <a:solidFill>
                <a:srgbClr val="FF3300"/>
              </a:solidFill>
              <a:prstDash val="solid"/>
              <a:round/>
              <a:headEnd type="none" w="med" len="med"/>
              <a:tailEnd type="none" w="med" len="med"/>
            </a:ln>
          </p:spPr>
        </p:sp>
        <p:grpSp>
          <p:nvGrpSpPr>
            <p:cNvPr id="50190" name="Group 15"/>
            <p:cNvGrpSpPr/>
            <p:nvPr/>
          </p:nvGrpSpPr>
          <p:grpSpPr>
            <a:xfrm>
              <a:off x="0" y="0"/>
              <a:ext cx="1104" cy="2"/>
              <a:chOff x="0" y="0"/>
              <a:chExt cx="1104" cy="2"/>
            </a:xfrm>
          </p:grpSpPr>
          <p:sp>
            <p:nvSpPr>
              <p:cNvPr id="50191" name="Line 16"/>
              <p:cNvSpPr/>
              <p:nvPr/>
            </p:nvSpPr>
            <p:spPr>
              <a:xfrm>
                <a:off x="0" y="2"/>
                <a:ext cx="192" cy="0"/>
              </a:xfrm>
              <a:prstGeom prst="line">
                <a:avLst/>
              </a:prstGeom>
              <a:ln w="28575" cap="flat" cmpd="sng">
                <a:solidFill>
                  <a:srgbClr val="FF3300"/>
                </a:solidFill>
                <a:prstDash val="solid"/>
                <a:round/>
                <a:headEnd type="none" w="med" len="med"/>
                <a:tailEnd type="none" w="med" len="med"/>
              </a:ln>
            </p:spPr>
          </p:sp>
          <p:sp>
            <p:nvSpPr>
              <p:cNvPr id="50192" name="Line 17"/>
              <p:cNvSpPr/>
              <p:nvPr/>
            </p:nvSpPr>
            <p:spPr>
              <a:xfrm>
                <a:off x="912" y="0"/>
                <a:ext cx="192" cy="0"/>
              </a:xfrm>
              <a:prstGeom prst="line">
                <a:avLst/>
              </a:prstGeom>
              <a:ln w="28575" cap="flat" cmpd="sng">
                <a:solidFill>
                  <a:srgbClr val="FF3300"/>
                </a:solidFill>
                <a:prstDash val="solid"/>
                <a:round/>
                <a:headEnd type="none" w="med" len="med"/>
                <a:tailEnd type="none" w="med" len="med"/>
              </a:ln>
            </p:spPr>
          </p:sp>
        </p:grpSp>
      </p:grpSp>
      <p:sp>
        <p:nvSpPr>
          <p:cNvPr id="50194" name="AutoShape 18"/>
          <p:cNvSpPr/>
          <p:nvPr/>
        </p:nvSpPr>
        <p:spPr>
          <a:xfrm>
            <a:off x="4984750" y="947738"/>
            <a:ext cx="2608263" cy="528637"/>
          </a:xfrm>
          <a:prstGeom prst="borderCallout1">
            <a:avLst>
              <a:gd name="adj1" fmla="val 21620"/>
              <a:gd name="adj2" fmla="val -2921"/>
              <a:gd name="adj3" fmla="val 184685"/>
              <a:gd name="adj4" fmla="val -16796"/>
            </a:avLst>
          </a:prstGeom>
          <a:solidFill>
            <a:srgbClr val="CCFFFF"/>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2" charset="0"/>
                <a:ea typeface="宋体" panose="02010600030101010101" pitchFamily="2" charset="-122"/>
              </a:rPr>
              <a:t>动态电阻无穷大</a:t>
            </a:r>
            <a:endParaRPr lang="zh-CN" altLang="en-US" sz="2400" b="1" dirty="0">
              <a:latin typeface="Times New Roman" panose="02020603050405020304" pitchFamily="2" charset="0"/>
              <a:ea typeface="宋体" panose="02010600030101010101" pitchFamily="2" charset="-122"/>
            </a:endParaRPr>
          </a:p>
        </p:txBody>
      </p:sp>
      <p:sp>
        <p:nvSpPr>
          <p:cNvPr id="50195" name="Text Box 19"/>
          <p:cNvSpPr txBox="1"/>
          <p:nvPr/>
        </p:nvSpPr>
        <p:spPr>
          <a:xfrm>
            <a:off x="684213" y="4581525"/>
            <a:ext cx="5029200" cy="519113"/>
          </a:xfrm>
          <a:prstGeom prst="rect">
            <a:avLst/>
          </a:prstGeom>
          <a:noFill/>
          <a:ln w="9525">
            <a:noFill/>
          </a:ln>
        </p:spPr>
        <p:txBody>
          <a:bodyPr anchor="t">
            <a:spAutoFit/>
          </a:bodyPr>
          <a:p>
            <a:pPr>
              <a:spcBef>
                <a:spcPct val="50000"/>
              </a:spcBef>
            </a:pPr>
            <a:r>
              <a:rPr lang="en-US" altLang="zh-CN" sz="2800" dirty="0">
                <a:solidFill>
                  <a:srgbClr val="000000"/>
                </a:solidFill>
                <a:latin typeface="华文行楷" panose="02010800040101010101" pitchFamily="2" charset="-122"/>
                <a:ea typeface="华文行楷" panose="02010800040101010101" pitchFamily="2" charset="-122"/>
              </a:rPr>
              <a:t>1. </a:t>
            </a:r>
            <a:r>
              <a:rPr lang="zh-CN" altLang="en-US" sz="2800" dirty="0">
                <a:solidFill>
                  <a:srgbClr val="000000"/>
                </a:solidFill>
                <a:latin typeface="华文行楷" panose="02010800040101010101" pitchFamily="2" charset="-122"/>
                <a:ea typeface="华文行楷" panose="02010800040101010101" pitchFamily="2" charset="-122"/>
              </a:rPr>
              <a:t>化整为零，识别电路</a:t>
            </a:r>
            <a:endParaRPr lang="zh-CN" altLang="en-US" sz="2800" dirty="0">
              <a:solidFill>
                <a:srgbClr val="000000"/>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95">
                                            <p:txEl>
                                              <p:charRg st="0" end="13"/>
                                            </p:txEl>
                                          </p:spTgt>
                                        </p:tgtEl>
                                        <p:attrNameLst>
                                          <p:attrName>style.visibility</p:attrName>
                                        </p:attrNameLst>
                                      </p:cBhvr>
                                      <p:to>
                                        <p:strVal val="visible"/>
                                      </p:to>
                                    </p:set>
                                    <p:animEffect transition="in" filter="wipe(left)">
                                      <p:cBhvr>
                                        <p:cTn id="7" dur="500"/>
                                        <p:tgtEl>
                                          <p:spTgt spid="50195">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189"/>
                                        </p:tgtEl>
                                        <p:attrNameLst>
                                          <p:attrName>style.visibility</p:attrName>
                                        </p:attrNameLst>
                                      </p:cBhvr>
                                      <p:to>
                                        <p:strVal val="visible"/>
                                      </p:to>
                                    </p:set>
                                    <p:animEffect transition="in" filter="wipe(up)">
                                      <p:cBhvr>
                                        <p:cTn id="12" dur="500"/>
                                        <p:tgtEl>
                                          <p:spTgt spid="5018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0181"/>
                                        </p:tgtEl>
                                        <p:attrNameLst>
                                          <p:attrName>style.visibility</p:attrName>
                                        </p:attrNameLst>
                                      </p:cBhvr>
                                      <p:to>
                                        <p:strVal val="visible"/>
                                      </p:to>
                                    </p:set>
                                    <p:animEffect transition="in" filter="slide(fromBottom)">
                                      <p:cBhvr>
                                        <p:cTn id="17" dur="500"/>
                                        <p:tgtEl>
                                          <p:spTgt spid="501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179">
                                            <p:txEl>
                                              <p:charRg st="0" end="16"/>
                                            </p:txEl>
                                          </p:spTgt>
                                        </p:tgtEl>
                                        <p:attrNameLst>
                                          <p:attrName>style.visibility</p:attrName>
                                        </p:attrNameLst>
                                      </p:cBhvr>
                                      <p:to>
                                        <p:strVal val="visible"/>
                                      </p:to>
                                    </p:set>
                                    <p:animEffect transition="in" filter="wipe(left)">
                                      <p:cBhvr>
                                        <p:cTn id="22" dur="500"/>
                                        <p:tgtEl>
                                          <p:spTgt spid="50179">
                                            <p:txEl>
                                              <p:charRg st="0" end="1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194"/>
                                        </p:tgtEl>
                                        <p:attrNameLst>
                                          <p:attrName>style.visibility</p:attrName>
                                        </p:attrNameLst>
                                      </p:cBhvr>
                                      <p:to>
                                        <p:strVal val="visible"/>
                                      </p:to>
                                    </p:set>
                                    <p:animEffect transition="in" filter="wipe(left)">
                                      <p:cBhvr>
                                        <p:cTn id="27" dur="500"/>
                                        <p:tgtEl>
                                          <p:spTgt spid="501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185"/>
                                        </p:tgtEl>
                                        <p:attrNameLst>
                                          <p:attrName>style.visibility</p:attrName>
                                        </p:attrNameLst>
                                      </p:cBhvr>
                                      <p:to>
                                        <p:strVal val="visible"/>
                                      </p:to>
                                    </p:set>
                                    <p:animEffect transition="in" filter="wipe(left)">
                                      <p:cBhvr>
                                        <p:cTn id="32" dur="500"/>
                                        <p:tgtEl>
                                          <p:spTgt spid="5018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50182"/>
                                        </p:tgtEl>
                                        <p:attrNameLst>
                                          <p:attrName>style.visibility</p:attrName>
                                        </p:attrNameLst>
                                      </p:cBhvr>
                                      <p:to>
                                        <p:strVal val="visible"/>
                                      </p:to>
                                    </p:set>
                                    <p:animEffect transition="in" filter="slide(fromBottom)">
                                      <p:cBhvr>
                                        <p:cTn id="37" dur="500"/>
                                        <p:tgtEl>
                                          <p:spTgt spid="501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0183">
                                            <p:txEl>
                                              <p:charRg st="0" end="20"/>
                                            </p:txEl>
                                          </p:spTgt>
                                        </p:tgtEl>
                                        <p:attrNameLst>
                                          <p:attrName>style.visibility</p:attrName>
                                        </p:attrNameLst>
                                      </p:cBhvr>
                                      <p:to>
                                        <p:strVal val="visible"/>
                                      </p:to>
                                    </p:set>
                                    <p:animEffect transition="in" filter="wipe(left)">
                                      <p:cBhvr>
                                        <p:cTn id="42" dur="500"/>
                                        <p:tgtEl>
                                          <p:spTgt spid="50183">
                                            <p:txEl>
                                              <p:charRg st="0" end="2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84">
                                            <p:txEl>
                                              <p:charRg st="0" end="11"/>
                                            </p:txEl>
                                          </p:spTgt>
                                        </p:tgtEl>
                                        <p:attrNameLst>
                                          <p:attrName>style.visibility</p:attrName>
                                        </p:attrNameLst>
                                      </p:cBhvr>
                                      <p:to>
                                        <p:strVal val="visible"/>
                                      </p:to>
                                    </p:set>
                                    <p:animEffect transition="in" filter="wipe(left)">
                                      <p:cBhvr>
                                        <p:cTn id="47" dur="500"/>
                                        <p:tgtEl>
                                          <p:spTgt spid="50184">
                                            <p:txEl>
                                              <p:charRg st="0"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P spid="50183" grpId="0" build="p"/>
      <p:bldP spid="50184" grpId="0" build="p"/>
      <p:bldP spid="50194" grpId="0" bldLvl="0" animBg="1"/>
      <p:bldP spid="5019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title" idx="4294967295"/>
          </p:nvPr>
        </p:nvSpPr>
        <p:spPr>
          <a:xfrm>
            <a:off x="250825" y="908050"/>
            <a:ext cx="3581400" cy="609600"/>
          </a:xfrm>
        </p:spPr>
        <p:txBody>
          <a:bodyPr wrap="square" anchor="ctr"/>
          <a:p>
            <a:pPr algn="l" eaLnBrk="1" hangingPunct="1"/>
            <a:r>
              <a:rPr lang="en-US" altLang="zh-CN" sz="3200" dirty="0">
                <a:solidFill>
                  <a:srgbClr val="000000"/>
                </a:solidFill>
                <a:latin typeface="华文行楷" panose="02010800040101010101" pitchFamily="2" charset="-122"/>
                <a:ea typeface="华文行楷" panose="02010800040101010101" pitchFamily="2" charset="-122"/>
              </a:rPr>
              <a:t>2. </a:t>
            </a:r>
            <a:r>
              <a:rPr lang="zh-CN" altLang="en-US" sz="3200" dirty="0">
                <a:solidFill>
                  <a:srgbClr val="000000"/>
                </a:solidFill>
                <a:latin typeface="华文行楷" panose="02010800040101010101" pitchFamily="2" charset="-122"/>
                <a:ea typeface="华文行楷" panose="02010800040101010101" pitchFamily="2" charset="-122"/>
              </a:rPr>
              <a:t>基本性能分析</a:t>
            </a:r>
            <a:endParaRPr lang="zh-CN" altLang="en-US" sz="3200" dirty="0">
              <a:solidFill>
                <a:srgbClr val="000000"/>
              </a:solidFill>
              <a:latin typeface="华文行楷" panose="02010800040101010101" pitchFamily="2" charset="-122"/>
              <a:ea typeface="华文行楷" panose="02010800040101010101" pitchFamily="2" charset="-122"/>
            </a:endParaRPr>
          </a:p>
        </p:txBody>
      </p:sp>
      <p:sp>
        <p:nvSpPr>
          <p:cNvPr id="51203" name="Text Box 3"/>
          <p:cNvSpPr txBox="1"/>
          <p:nvPr/>
        </p:nvSpPr>
        <p:spPr>
          <a:xfrm>
            <a:off x="1116013" y="4508500"/>
            <a:ext cx="7086600"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输入电阻为</a:t>
            </a:r>
            <a:r>
              <a:rPr lang="en-US" altLang="zh-CN" sz="2400" b="1" dirty="0">
                <a:latin typeface="Times New Roman" panose="02020603050405020304" pitchFamily="2" charset="0"/>
                <a:ea typeface="宋体" panose="02010600030101010101" pitchFamily="2" charset="-122"/>
              </a:rPr>
              <a:t>2</a:t>
            </a:r>
            <a:r>
              <a:rPr lang="en-US" altLang="zh-CN" sz="2400" b="1" i="1" dirty="0">
                <a:latin typeface="Times New Roman" panose="02020603050405020304" pitchFamily="2" charset="0"/>
                <a:ea typeface="宋体" panose="02010600030101010101" pitchFamily="2" charset="-122"/>
              </a:rPr>
              <a:t>r</a:t>
            </a:r>
            <a:r>
              <a:rPr lang="en-US" altLang="zh-CN" sz="2400" b="1" baseline="-25000" dirty="0">
                <a:latin typeface="Times New Roman" panose="02020603050405020304" pitchFamily="2" charset="0"/>
                <a:ea typeface="宋体" panose="02010600030101010101" pitchFamily="2" charset="-122"/>
              </a:rPr>
              <a:t>be</a:t>
            </a:r>
            <a:r>
              <a:rPr lang="zh-CN" altLang="en-US" sz="2400" b="1" dirty="0">
                <a:latin typeface="Times New Roman" panose="02020603050405020304" pitchFamily="2" charset="0"/>
                <a:ea typeface="宋体" panose="02010600030101010101" pitchFamily="2" charset="-122"/>
              </a:rPr>
              <a:t>、电压放大倍数较大、输出电阻很小、最大不失真输出电压的峰值接近电源电压。</a:t>
            </a:r>
            <a:endParaRPr lang="zh-CN" altLang="en-US" sz="2400" b="1" dirty="0">
              <a:latin typeface="Times New Roman" panose="02020603050405020304" pitchFamily="2" charset="0"/>
              <a:ea typeface="宋体" panose="02010600030101010101" pitchFamily="2" charset="-122"/>
            </a:endParaRPr>
          </a:p>
        </p:txBody>
      </p:sp>
      <p:graphicFrame>
        <p:nvGraphicFramePr>
          <p:cNvPr id="2" name="Object 4"/>
          <p:cNvGraphicFramePr>
            <a:graphicFrameLocks noChangeAspect="1"/>
          </p:cNvGraphicFramePr>
          <p:nvPr/>
        </p:nvGraphicFramePr>
        <p:xfrm>
          <a:off x="1331913" y="1412875"/>
          <a:ext cx="6096000" cy="2876550"/>
        </p:xfrm>
        <a:graphic>
          <a:graphicData uri="http://schemas.openxmlformats.org/presentationml/2006/ole">
            <mc:AlternateContent xmlns:mc="http://schemas.openxmlformats.org/markup-compatibility/2006">
              <mc:Choice xmlns:v="urn:schemas-microsoft-com:vml" Requires="v">
                <p:oleObj spid="_x0000_s3153" name="" r:id="rId1" imgW="24164925" imgH="11401425" progId="">
                  <p:embed/>
                </p:oleObj>
              </mc:Choice>
              <mc:Fallback>
                <p:oleObj name="" r:id="rId1" imgW="24164925" imgH="11401425" progId="">
                  <p:embed/>
                  <p:pic>
                    <p:nvPicPr>
                      <p:cNvPr id="0" name="图片 3152"/>
                      <p:cNvPicPr/>
                      <p:nvPr/>
                    </p:nvPicPr>
                    <p:blipFill>
                      <a:blip r:embed="rId2"/>
                      <a:stretch>
                        <a:fillRect/>
                      </a:stretch>
                    </p:blipFill>
                    <p:spPr>
                      <a:xfrm>
                        <a:off x="1331913" y="1412875"/>
                        <a:ext cx="6096000" cy="2876550"/>
                      </a:xfrm>
                      <a:prstGeom prst="rect">
                        <a:avLst/>
                      </a:prstGeom>
                      <a:noFill/>
                      <a:ln w="38100">
                        <a:noFill/>
                        <a:miter/>
                      </a:ln>
                    </p:spPr>
                  </p:pic>
                </p:oleObj>
              </mc:Fallback>
            </mc:AlternateContent>
          </a:graphicData>
        </a:graphic>
      </p:graphicFrame>
      <p:sp>
        <p:nvSpPr>
          <p:cNvPr id="51204" name="Line 5"/>
          <p:cNvSpPr/>
          <p:nvPr/>
        </p:nvSpPr>
        <p:spPr>
          <a:xfrm>
            <a:off x="3389313" y="1408113"/>
            <a:ext cx="0" cy="2971800"/>
          </a:xfrm>
          <a:prstGeom prst="line">
            <a:avLst/>
          </a:prstGeom>
          <a:ln w="19050" cap="flat" cmpd="sng">
            <a:solidFill>
              <a:srgbClr val="FF3300"/>
            </a:solidFill>
            <a:prstDash val="lgDash"/>
            <a:round/>
            <a:headEnd type="none" w="med" len="med"/>
            <a:tailEnd type="none" w="med" len="med"/>
          </a:ln>
        </p:spPr>
      </p:sp>
      <p:sp>
        <p:nvSpPr>
          <p:cNvPr id="51205" name="Line 6"/>
          <p:cNvSpPr/>
          <p:nvPr/>
        </p:nvSpPr>
        <p:spPr>
          <a:xfrm>
            <a:off x="5370513" y="1412875"/>
            <a:ext cx="0" cy="2971800"/>
          </a:xfrm>
          <a:prstGeom prst="line">
            <a:avLst/>
          </a:prstGeom>
          <a:ln w="19050" cap="flat" cmpd="sng">
            <a:solidFill>
              <a:srgbClr val="FF3300"/>
            </a:solidFill>
            <a:prstDash val="lgDash"/>
            <a:round/>
            <a:headEnd type="none" w="med" len="med"/>
            <a:tailEnd type="none" w="med" len="med"/>
          </a:ln>
        </p:spPr>
      </p:sp>
      <p:sp>
        <p:nvSpPr>
          <p:cNvPr id="51207" name="Text Box 7"/>
          <p:cNvSpPr txBox="1"/>
          <p:nvPr/>
        </p:nvSpPr>
        <p:spPr>
          <a:xfrm>
            <a:off x="1042988" y="5373688"/>
            <a:ext cx="7491412"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整个电路可等效为一个双端输入单端输出的差分放大电路。</a:t>
            </a:r>
            <a:endParaRPr lang="zh-CN" altLang="en-US" sz="2400" b="1"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3">
                                            <p:txEl>
                                              <p:charRg st="0" end="50"/>
                                            </p:txEl>
                                          </p:spTgt>
                                        </p:tgtEl>
                                        <p:attrNameLst>
                                          <p:attrName>style.visibility</p:attrName>
                                        </p:attrNameLst>
                                      </p:cBhvr>
                                      <p:to>
                                        <p:strVal val="visible"/>
                                      </p:to>
                                    </p:set>
                                    <p:animEffect transition="in" filter="wipe(left)">
                                      <p:cBhvr>
                                        <p:cTn id="7" dur="500"/>
                                        <p:tgtEl>
                                          <p:spTgt spid="51203">
                                            <p:txEl>
                                              <p:charRg st="0" end="5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7">
                                            <p:txEl>
                                              <p:charRg st="0" end="31"/>
                                            </p:txEl>
                                          </p:spTgt>
                                        </p:tgtEl>
                                        <p:attrNameLst>
                                          <p:attrName>style.visibility</p:attrName>
                                        </p:attrNameLst>
                                      </p:cBhvr>
                                      <p:to>
                                        <p:strVal val="visible"/>
                                      </p:to>
                                    </p:set>
                                    <p:animEffect transition="in" filter="wipe(left)">
                                      <p:cBhvr>
                                        <p:cTn id="12" dur="500"/>
                                        <p:tgtEl>
                                          <p:spTgt spid="51207">
                                            <p:txEl>
                                              <p:charRg st="0" end="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P spid="5120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2"/>
          <p:cNvSpPr>
            <a:spLocks noGrp="1"/>
          </p:cNvSpPr>
          <p:nvPr>
            <p:ph type="title" idx="4294967295"/>
          </p:nvPr>
        </p:nvSpPr>
        <p:spPr>
          <a:xfrm>
            <a:off x="684213" y="0"/>
            <a:ext cx="3167062" cy="620713"/>
          </a:xfrm>
          <a:solidFill>
            <a:schemeClr val="bg1"/>
          </a:solidFill>
        </p:spPr>
        <p:txBody>
          <a:bodyPr wrap="square" anchor="ctr"/>
          <a:p>
            <a:pPr algn="l" eaLnBrk="1" hangingPunct="1"/>
            <a:r>
              <a:rPr lang="en-US" altLang="zh-CN" sz="3200" dirty="0">
                <a:solidFill>
                  <a:srgbClr val="000000"/>
                </a:solidFill>
                <a:latin typeface="华文行楷" panose="02010800040101010101" pitchFamily="2" charset="-122"/>
                <a:ea typeface="华文行楷" panose="02010800040101010101" pitchFamily="2" charset="-122"/>
              </a:rPr>
              <a:t>3. </a:t>
            </a:r>
            <a:r>
              <a:rPr lang="zh-CN" altLang="en-US" sz="3200" dirty="0">
                <a:solidFill>
                  <a:srgbClr val="000000"/>
                </a:solidFill>
                <a:latin typeface="华文行楷" panose="02010800040101010101" pitchFamily="2" charset="-122"/>
                <a:ea typeface="华文行楷" panose="02010800040101010101" pitchFamily="2" charset="-122"/>
              </a:rPr>
              <a:t>交流等效电路</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52226" name="Object 3"/>
          <p:cNvGraphicFramePr>
            <a:graphicFrameLocks noChangeAspect="1"/>
          </p:cNvGraphicFramePr>
          <p:nvPr/>
        </p:nvGraphicFramePr>
        <p:xfrm>
          <a:off x="914400" y="914400"/>
          <a:ext cx="5638800" cy="2660650"/>
        </p:xfrm>
        <a:graphic>
          <a:graphicData uri="http://schemas.openxmlformats.org/presentationml/2006/ole">
            <mc:AlternateContent xmlns:mc="http://schemas.openxmlformats.org/markup-compatibility/2006">
              <mc:Choice xmlns:v="urn:schemas-microsoft-com:vml" Requires="v">
                <p:oleObj spid="_x0000_s3156" name="" r:id="rId1" imgW="24164925" imgH="11401425" progId="">
                  <p:embed/>
                </p:oleObj>
              </mc:Choice>
              <mc:Fallback>
                <p:oleObj name="" r:id="rId1" imgW="24164925" imgH="11401425" progId="">
                  <p:embed/>
                  <p:pic>
                    <p:nvPicPr>
                      <p:cNvPr id="0" name="图片 3155"/>
                      <p:cNvPicPr/>
                      <p:nvPr/>
                    </p:nvPicPr>
                    <p:blipFill>
                      <a:blip r:embed="rId2"/>
                      <a:stretch>
                        <a:fillRect/>
                      </a:stretch>
                    </p:blipFill>
                    <p:spPr>
                      <a:xfrm>
                        <a:off x="914400" y="914400"/>
                        <a:ext cx="5638800" cy="2660650"/>
                      </a:xfrm>
                      <a:prstGeom prst="rect">
                        <a:avLst/>
                      </a:prstGeom>
                      <a:noFill/>
                      <a:ln w="38100">
                        <a:noFill/>
                        <a:miter/>
                      </a:ln>
                    </p:spPr>
                  </p:pic>
                </p:oleObj>
              </mc:Fallback>
            </mc:AlternateContent>
          </a:graphicData>
        </a:graphic>
      </p:graphicFrame>
      <p:sp>
        <p:nvSpPr>
          <p:cNvPr id="52227" name="Line 4"/>
          <p:cNvSpPr/>
          <p:nvPr/>
        </p:nvSpPr>
        <p:spPr>
          <a:xfrm>
            <a:off x="2824163" y="914400"/>
            <a:ext cx="0" cy="2819400"/>
          </a:xfrm>
          <a:prstGeom prst="line">
            <a:avLst/>
          </a:prstGeom>
          <a:ln w="19050" cap="flat" cmpd="sng">
            <a:solidFill>
              <a:srgbClr val="FF3300"/>
            </a:solidFill>
            <a:prstDash val="lgDash"/>
            <a:round/>
            <a:headEnd type="none" w="med" len="med"/>
            <a:tailEnd type="none" w="med" len="med"/>
          </a:ln>
        </p:spPr>
      </p:sp>
      <p:sp>
        <p:nvSpPr>
          <p:cNvPr id="52228" name="Line 5"/>
          <p:cNvSpPr/>
          <p:nvPr/>
        </p:nvSpPr>
        <p:spPr>
          <a:xfrm>
            <a:off x="4648200" y="914400"/>
            <a:ext cx="0" cy="2819400"/>
          </a:xfrm>
          <a:prstGeom prst="line">
            <a:avLst/>
          </a:prstGeom>
          <a:ln w="19050" cap="flat" cmpd="sng">
            <a:solidFill>
              <a:srgbClr val="FF3300"/>
            </a:solidFill>
            <a:prstDash val="lgDash"/>
            <a:round/>
            <a:headEnd type="none" w="med" len="med"/>
            <a:tailEnd type="none" w="med" len="med"/>
          </a:ln>
        </p:spPr>
      </p:sp>
      <p:graphicFrame>
        <p:nvGraphicFramePr>
          <p:cNvPr id="52230" name="Object 6"/>
          <p:cNvGraphicFramePr>
            <a:graphicFrameLocks noChangeAspect="1"/>
          </p:cNvGraphicFramePr>
          <p:nvPr/>
        </p:nvGraphicFramePr>
        <p:xfrm>
          <a:off x="838200" y="3657600"/>
          <a:ext cx="2173288" cy="2565400"/>
        </p:xfrm>
        <a:graphic>
          <a:graphicData uri="http://schemas.openxmlformats.org/presentationml/2006/ole">
            <mc:AlternateContent xmlns:mc="http://schemas.openxmlformats.org/markup-compatibility/2006">
              <mc:Choice xmlns:v="urn:schemas-microsoft-com:vml" Requires="v">
                <p:oleObj spid="_x0000_s3154" name="" r:id="rId3" imgW="7591425" imgH="8963025" progId="">
                  <p:embed/>
                </p:oleObj>
              </mc:Choice>
              <mc:Fallback>
                <p:oleObj name="" r:id="rId3" imgW="7591425" imgH="8963025" progId="">
                  <p:embed/>
                  <p:pic>
                    <p:nvPicPr>
                      <p:cNvPr id="0" name="图片 3153"/>
                      <p:cNvPicPr/>
                      <p:nvPr/>
                    </p:nvPicPr>
                    <p:blipFill>
                      <a:blip r:embed="rId4"/>
                      <a:stretch>
                        <a:fillRect/>
                      </a:stretch>
                    </p:blipFill>
                    <p:spPr>
                      <a:xfrm>
                        <a:off x="838200" y="3657600"/>
                        <a:ext cx="2173288" cy="2565400"/>
                      </a:xfrm>
                      <a:prstGeom prst="rect">
                        <a:avLst/>
                      </a:prstGeom>
                      <a:noFill/>
                      <a:ln w="38100">
                        <a:noFill/>
                        <a:miter/>
                      </a:ln>
                    </p:spPr>
                  </p:pic>
                </p:oleObj>
              </mc:Fallback>
            </mc:AlternateContent>
          </a:graphicData>
        </a:graphic>
      </p:graphicFrame>
      <p:graphicFrame>
        <p:nvGraphicFramePr>
          <p:cNvPr id="52231" name="Object 7"/>
          <p:cNvGraphicFramePr>
            <a:graphicFrameLocks noChangeAspect="1"/>
          </p:cNvGraphicFramePr>
          <p:nvPr/>
        </p:nvGraphicFramePr>
        <p:xfrm>
          <a:off x="2971800" y="3657600"/>
          <a:ext cx="2219325" cy="2590800"/>
        </p:xfrm>
        <a:graphic>
          <a:graphicData uri="http://schemas.openxmlformats.org/presentationml/2006/ole">
            <mc:AlternateContent xmlns:mc="http://schemas.openxmlformats.org/markup-compatibility/2006">
              <mc:Choice xmlns:v="urn:schemas-microsoft-com:vml" Requires="v">
                <p:oleObj spid="_x0000_s3157" name="" r:id="rId5" imgW="7743825" imgH="9039225" progId="">
                  <p:embed/>
                </p:oleObj>
              </mc:Choice>
              <mc:Fallback>
                <p:oleObj name="" r:id="rId5" imgW="7743825" imgH="9039225" progId="">
                  <p:embed/>
                  <p:pic>
                    <p:nvPicPr>
                      <p:cNvPr id="0" name="图片 3156"/>
                      <p:cNvPicPr/>
                      <p:nvPr/>
                    </p:nvPicPr>
                    <p:blipFill>
                      <a:blip r:embed="rId6"/>
                      <a:stretch>
                        <a:fillRect/>
                      </a:stretch>
                    </p:blipFill>
                    <p:spPr>
                      <a:xfrm>
                        <a:off x="2971800" y="3657600"/>
                        <a:ext cx="2219325" cy="2590800"/>
                      </a:xfrm>
                      <a:prstGeom prst="rect">
                        <a:avLst/>
                      </a:prstGeom>
                      <a:noFill/>
                      <a:ln w="38100">
                        <a:noFill/>
                        <a:miter/>
                      </a:ln>
                    </p:spPr>
                  </p:pic>
                </p:oleObj>
              </mc:Fallback>
            </mc:AlternateContent>
          </a:graphicData>
        </a:graphic>
      </p:graphicFrame>
      <p:graphicFrame>
        <p:nvGraphicFramePr>
          <p:cNvPr id="52232" name="Object 8"/>
          <p:cNvGraphicFramePr>
            <a:graphicFrameLocks noChangeAspect="1"/>
          </p:cNvGraphicFramePr>
          <p:nvPr/>
        </p:nvGraphicFramePr>
        <p:xfrm>
          <a:off x="5181600" y="3581400"/>
          <a:ext cx="2732088" cy="2708275"/>
        </p:xfrm>
        <a:graphic>
          <a:graphicData uri="http://schemas.openxmlformats.org/presentationml/2006/ole">
            <mc:AlternateContent xmlns:mc="http://schemas.openxmlformats.org/markup-compatibility/2006">
              <mc:Choice xmlns:v="urn:schemas-microsoft-com:vml" Requires="v">
                <p:oleObj spid="_x0000_s3155" name="" r:id="rId7" imgW="9496425" imgH="9420225" progId="">
                  <p:embed/>
                </p:oleObj>
              </mc:Choice>
              <mc:Fallback>
                <p:oleObj name="" r:id="rId7" imgW="9496425" imgH="9420225" progId="">
                  <p:embed/>
                  <p:pic>
                    <p:nvPicPr>
                      <p:cNvPr id="0" name="图片 3154"/>
                      <p:cNvPicPr/>
                      <p:nvPr/>
                    </p:nvPicPr>
                    <p:blipFill>
                      <a:blip r:embed="rId8"/>
                      <a:stretch>
                        <a:fillRect/>
                      </a:stretch>
                    </p:blipFill>
                    <p:spPr>
                      <a:xfrm>
                        <a:off x="5181600" y="3581400"/>
                        <a:ext cx="2732088" cy="2708275"/>
                      </a:xfrm>
                      <a:prstGeom prst="rect">
                        <a:avLst/>
                      </a:prstGeom>
                      <a:noFill/>
                      <a:ln w="38100">
                        <a:noFill/>
                        <a:miter/>
                      </a:ln>
                    </p:spPr>
                  </p:pic>
                </p:oleObj>
              </mc:Fallback>
            </mc:AlternateContent>
          </a:graphicData>
        </a:graphic>
      </p:graphicFrame>
      <p:sp>
        <p:nvSpPr>
          <p:cNvPr id="52233" name="Text Box 9"/>
          <p:cNvSpPr txBox="1"/>
          <p:nvPr/>
        </p:nvSpPr>
        <p:spPr>
          <a:xfrm>
            <a:off x="6858000" y="1219200"/>
            <a:ext cx="1752600" cy="2282825"/>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可估算低频小信号下的电压放大倍数、输入电阻、输出电阻等。</a:t>
            </a:r>
            <a:endParaRPr lang="zh-CN" altLang="en-US" sz="2400" b="1" dirty="0">
              <a:solidFill>
                <a:srgbClr val="A50021"/>
              </a:solidFill>
              <a:latin typeface="Times New Roman" panose="02020603050405020304" pitchFamily="2" charset="0"/>
              <a:ea typeface="宋体" panose="02010600030101010101" pitchFamily="2" charset="-122"/>
            </a:endParaRPr>
          </a:p>
        </p:txBody>
      </p:sp>
      <p:sp>
        <p:nvSpPr>
          <p:cNvPr id="52234" name="Freeform 10"/>
          <p:cNvSpPr/>
          <p:nvPr/>
        </p:nvSpPr>
        <p:spPr>
          <a:xfrm>
            <a:off x="3348038" y="1557338"/>
            <a:ext cx="381000" cy="1150937"/>
          </a:xfrm>
          <a:custGeom>
            <a:avLst/>
            <a:gdLst/>
            <a:ahLst/>
            <a:cxnLst>
              <a:cxn ang="0">
                <a:pos x="2147483647" y="0"/>
              </a:cxn>
              <a:cxn ang="0">
                <a:pos x="2147483647" y="2147483647"/>
              </a:cxn>
              <a:cxn ang="0">
                <a:pos x="2147483647" y="2147483647"/>
              </a:cxn>
              <a:cxn ang="0">
                <a:pos x="2147483647" y="2147483647"/>
              </a:cxn>
            </a:cxnLst>
            <a:pathLst>
              <a:path w="336" h="816">
                <a:moveTo>
                  <a:pt x="336" y="0"/>
                </a:moveTo>
                <a:cubicBezTo>
                  <a:pt x="216" y="24"/>
                  <a:pt x="96" y="48"/>
                  <a:pt x="48" y="144"/>
                </a:cubicBezTo>
                <a:cubicBezTo>
                  <a:pt x="0" y="240"/>
                  <a:pt x="0" y="464"/>
                  <a:pt x="48" y="576"/>
                </a:cubicBezTo>
                <a:cubicBezTo>
                  <a:pt x="96" y="688"/>
                  <a:pt x="288" y="776"/>
                  <a:pt x="336" y="816"/>
                </a:cubicBezTo>
              </a:path>
            </a:pathLst>
          </a:custGeom>
          <a:noFill/>
          <a:ln w="19050" cap="flat" cmpd="sng">
            <a:solidFill>
              <a:srgbClr val="FF3300"/>
            </a:solidFill>
            <a:prstDash val="lgDash"/>
            <a:miter/>
            <a:headEnd type="none" w="med" len="med"/>
            <a:tailEnd type="none" w="med" len="med"/>
          </a:ln>
        </p:spPr>
        <p:txBody>
          <a:bodyPr/>
          <a:p>
            <a:endParaRPr lang="zh-CN" altLang="en-US"/>
          </a:p>
        </p:txBody>
      </p:sp>
      <p:grpSp>
        <p:nvGrpSpPr>
          <p:cNvPr id="52235" name="Group 11"/>
          <p:cNvGrpSpPr/>
          <p:nvPr/>
        </p:nvGrpSpPr>
        <p:grpSpPr>
          <a:xfrm>
            <a:off x="900113" y="1196975"/>
            <a:ext cx="5132387" cy="1836738"/>
            <a:chOff x="0" y="0"/>
            <a:chExt cx="3233" cy="1157"/>
          </a:xfrm>
        </p:grpSpPr>
        <p:sp>
          <p:nvSpPr>
            <p:cNvPr id="2" name="Text Box 12"/>
            <p:cNvSpPr txBox="1"/>
            <p:nvPr/>
          </p:nvSpPr>
          <p:spPr>
            <a:xfrm>
              <a:off x="0" y="363"/>
              <a:ext cx="240" cy="250"/>
            </a:xfrm>
            <a:prstGeom prst="rect">
              <a:avLst/>
            </a:prstGeom>
            <a:noFill/>
            <a:ln w="9525">
              <a:noFill/>
            </a:ln>
          </p:spPr>
          <p:txBody>
            <a:bodyPr anchor="t">
              <a:spAutoFit/>
            </a:bodyPr>
            <a:p>
              <a:pPr>
                <a:spcBef>
                  <a:spcPct val="50000"/>
                </a:spcBef>
              </a:pPr>
              <a:r>
                <a:rPr lang="zh-CN" altLang="en-US" sz="2000" b="1" dirty="0">
                  <a:solidFill>
                    <a:srgbClr val="FF3300"/>
                  </a:solidFill>
                  <a:latin typeface="Times New Roman" panose="02020603050405020304" pitchFamily="2" charset="0"/>
                  <a:ea typeface="黑体" panose="02010609060101010101" pitchFamily="2" charset="-122"/>
                </a:rPr>
                <a:t>＋</a:t>
              </a:r>
              <a:endParaRPr lang="zh-CN" altLang="en-US" sz="2000" b="1" dirty="0">
                <a:solidFill>
                  <a:srgbClr val="FF3300"/>
                </a:solidFill>
                <a:latin typeface="Times New Roman" panose="02020603050405020304" pitchFamily="2" charset="0"/>
                <a:ea typeface="黑体" panose="02010609060101010101" pitchFamily="2" charset="-122"/>
              </a:endParaRPr>
            </a:p>
          </p:txBody>
        </p:sp>
        <p:sp>
          <p:nvSpPr>
            <p:cNvPr id="52236" name="Text Box 13"/>
            <p:cNvSpPr txBox="1"/>
            <p:nvPr/>
          </p:nvSpPr>
          <p:spPr>
            <a:xfrm>
              <a:off x="408" y="862"/>
              <a:ext cx="240" cy="250"/>
            </a:xfrm>
            <a:prstGeom prst="rect">
              <a:avLst/>
            </a:prstGeom>
            <a:noFill/>
            <a:ln w="9525">
              <a:noFill/>
            </a:ln>
          </p:spPr>
          <p:txBody>
            <a:bodyPr anchor="t">
              <a:spAutoFit/>
            </a:bodyPr>
            <a:p>
              <a:pPr>
                <a:spcBef>
                  <a:spcPct val="50000"/>
                </a:spcBef>
              </a:pPr>
              <a:r>
                <a:rPr lang="zh-CN" altLang="en-US" sz="2000" dirty="0">
                  <a:solidFill>
                    <a:srgbClr val="FF3300"/>
                  </a:solidFill>
                  <a:latin typeface="Times New Roman" panose="02020603050405020304" pitchFamily="2" charset="0"/>
                  <a:ea typeface="宋体" panose="02010600030101010101" pitchFamily="2" charset="-122"/>
                </a:rPr>
                <a:t>－</a:t>
              </a:r>
              <a:endParaRPr lang="zh-CN" altLang="en-US" sz="2000" dirty="0">
                <a:solidFill>
                  <a:srgbClr val="FF3300"/>
                </a:solidFill>
                <a:latin typeface="Times New Roman" panose="02020603050405020304" pitchFamily="2" charset="0"/>
                <a:ea typeface="宋体" panose="02010600030101010101" pitchFamily="2" charset="-122"/>
              </a:endParaRPr>
            </a:p>
          </p:txBody>
        </p:sp>
        <p:sp>
          <p:nvSpPr>
            <p:cNvPr id="52237" name="Text Box 14"/>
            <p:cNvSpPr txBox="1"/>
            <p:nvPr/>
          </p:nvSpPr>
          <p:spPr>
            <a:xfrm>
              <a:off x="952" y="408"/>
              <a:ext cx="240" cy="250"/>
            </a:xfrm>
            <a:prstGeom prst="rect">
              <a:avLst/>
            </a:prstGeom>
            <a:noFill/>
            <a:ln w="9525">
              <a:noFill/>
            </a:ln>
          </p:spPr>
          <p:txBody>
            <a:bodyPr anchor="t">
              <a:spAutoFit/>
            </a:bodyPr>
            <a:p>
              <a:pPr>
                <a:spcBef>
                  <a:spcPct val="50000"/>
                </a:spcBef>
              </a:pPr>
              <a:r>
                <a:rPr lang="zh-CN" altLang="en-US" sz="2000" dirty="0">
                  <a:solidFill>
                    <a:srgbClr val="FF3300"/>
                  </a:solidFill>
                  <a:latin typeface="Times New Roman" panose="02020603050405020304" pitchFamily="2" charset="0"/>
                  <a:ea typeface="黑体" panose="02010609060101010101" pitchFamily="2" charset="-122"/>
                </a:rPr>
                <a:t>－</a:t>
              </a:r>
              <a:endParaRPr lang="zh-CN" altLang="en-US" sz="2000" dirty="0">
                <a:solidFill>
                  <a:srgbClr val="FF3300"/>
                </a:solidFill>
                <a:latin typeface="Times New Roman" panose="02020603050405020304" pitchFamily="2" charset="0"/>
                <a:ea typeface="黑体" panose="02010609060101010101" pitchFamily="2" charset="-122"/>
              </a:endParaRPr>
            </a:p>
          </p:txBody>
        </p:sp>
        <p:sp>
          <p:nvSpPr>
            <p:cNvPr id="52238" name="Text Box 15"/>
            <p:cNvSpPr txBox="1"/>
            <p:nvPr/>
          </p:nvSpPr>
          <p:spPr>
            <a:xfrm>
              <a:off x="1769" y="907"/>
              <a:ext cx="240" cy="250"/>
            </a:xfrm>
            <a:prstGeom prst="rect">
              <a:avLst/>
            </a:prstGeom>
            <a:noFill/>
            <a:ln w="9525">
              <a:noFill/>
            </a:ln>
          </p:spPr>
          <p:txBody>
            <a:bodyPr anchor="t">
              <a:spAutoFit/>
            </a:bodyPr>
            <a:p>
              <a:pPr>
                <a:spcBef>
                  <a:spcPct val="50000"/>
                </a:spcBef>
              </a:pPr>
              <a:r>
                <a:rPr lang="zh-CN" altLang="en-US" sz="2000" b="1" dirty="0">
                  <a:solidFill>
                    <a:srgbClr val="FF3300"/>
                  </a:solidFill>
                  <a:latin typeface="Times New Roman" panose="02020603050405020304" pitchFamily="2" charset="0"/>
                  <a:ea typeface="宋体" panose="02010600030101010101" pitchFamily="2" charset="-122"/>
                </a:rPr>
                <a:t>＋</a:t>
              </a:r>
              <a:endParaRPr lang="zh-CN" altLang="en-US" sz="2000" b="1" dirty="0">
                <a:solidFill>
                  <a:srgbClr val="FF3300"/>
                </a:solidFill>
                <a:latin typeface="Times New Roman" panose="02020603050405020304" pitchFamily="2" charset="0"/>
                <a:ea typeface="宋体" panose="02010600030101010101" pitchFamily="2" charset="-122"/>
              </a:endParaRPr>
            </a:p>
          </p:txBody>
        </p:sp>
        <p:sp>
          <p:nvSpPr>
            <p:cNvPr id="52239" name="Text Box 16"/>
            <p:cNvSpPr txBox="1"/>
            <p:nvPr/>
          </p:nvSpPr>
          <p:spPr>
            <a:xfrm>
              <a:off x="2993" y="363"/>
              <a:ext cx="240" cy="250"/>
            </a:xfrm>
            <a:prstGeom prst="rect">
              <a:avLst/>
            </a:prstGeom>
            <a:noFill/>
            <a:ln w="9525">
              <a:noFill/>
            </a:ln>
          </p:spPr>
          <p:txBody>
            <a:bodyPr anchor="t">
              <a:spAutoFit/>
            </a:bodyPr>
            <a:p>
              <a:pPr>
                <a:spcBef>
                  <a:spcPct val="50000"/>
                </a:spcBef>
              </a:pPr>
              <a:r>
                <a:rPr lang="zh-CN" altLang="en-US" sz="2000" b="1" dirty="0">
                  <a:solidFill>
                    <a:srgbClr val="FF3300"/>
                  </a:solidFill>
                  <a:latin typeface="Times New Roman" panose="02020603050405020304" pitchFamily="2" charset="0"/>
                  <a:ea typeface="宋体" panose="02010600030101010101" pitchFamily="2" charset="-122"/>
                </a:rPr>
                <a:t>＋</a:t>
              </a:r>
              <a:endParaRPr lang="zh-CN" altLang="en-US" sz="2000" b="1" dirty="0">
                <a:solidFill>
                  <a:srgbClr val="FF3300"/>
                </a:solidFill>
                <a:latin typeface="Times New Roman" panose="02020603050405020304" pitchFamily="2" charset="0"/>
                <a:ea typeface="宋体" panose="02010600030101010101" pitchFamily="2" charset="-122"/>
              </a:endParaRPr>
            </a:p>
          </p:txBody>
        </p:sp>
        <p:sp>
          <p:nvSpPr>
            <p:cNvPr id="52240" name="Text Box 17"/>
            <p:cNvSpPr txBox="1"/>
            <p:nvPr/>
          </p:nvSpPr>
          <p:spPr>
            <a:xfrm>
              <a:off x="1769" y="0"/>
              <a:ext cx="240" cy="250"/>
            </a:xfrm>
            <a:prstGeom prst="rect">
              <a:avLst/>
            </a:prstGeom>
            <a:noFill/>
            <a:ln w="9525">
              <a:noFill/>
            </a:ln>
          </p:spPr>
          <p:txBody>
            <a:bodyPr anchor="t">
              <a:spAutoFit/>
            </a:bodyPr>
            <a:p>
              <a:pPr>
                <a:spcBef>
                  <a:spcPct val="50000"/>
                </a:spcBef>
              </a:pPr>
              <a:r>
                <a:rPr lang="zh-CN" altLang="en-US" sz="2000" b="1" dirty="0">
                  <a:solidFill>
                    <a:srgbClr val="FF3300"/>
                  </a:solidFill>
                  <a:latin typeface="Times New Roman" panose="02020603050405020304" pitchFamily="2" charset="0"/>
                  <a:ea typeface="宋体" panose="02010600030101010101" pitchFamily="2" charset="-122"/>
                </a:rPr>
                <a:t>＋</a:t>
              </a:r>
              <a:endParaRPr lang="zh-CN" altLang="en-US" sz="2000" b="1" dirty="0">
                <a:solidFill>
                  <a:srgbClr val="FF3300"/>
                </a:solidFill>
                <a:latin typeface="Times New Roman" panose="02020603050405020304" pitchFamily="2"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wipe(left)">
                                      <p:cBhvr>
                                        <p:cTn id="7" dur="500"/>
                                        <p:tgtEl>
                                          <p:spTgt spid="5223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52230"/>
                                        </p:tgtEl>
                                        <p:attrNameLst>
                                          <p:attrName>style.visibility</p:attrName>
                                        </p:attrNameLst>
                                      </p:cBhvr>
                                      <p:to>
                                        <p:strVal val="visible"/>
                                      </p:to>
                                    </p:set>
                                    <p:anim calcmode="lin" valueType="num">
                                      <p:cBhvr>
                                        <p:cTn id="12" dur="500" fill="hold"/>
                                        <p:tgtEl>
                                          <p:spTgt spid="52230"/>
                                        </p:tgtEl>
                                        <p:attrNameLst>
                                          <p:attrName>ppt_x</p:attrName>
                                        </p:attrNameLst>
                                      </p:cBhvr>
                                      <p:tavLst>
                                        <p:tav tm="0">
                                          <p:val>
                                            <p:strVal val="#ppt_x-#ppt_w/2"/>
                                          </p:val>
                                        </p:tav>
                                        <p:tav tm="100000">
                                          <p:val>
                                            <p:strVal val="#ppt_x"/>
                                          </p:val>
                                        </p:tav>
                                      </p:tavLst>
                                    </p:anim>
                                    <p:anim calcmode="lin" valueType="num">
                                      <p:cBhvr>
                                        <p:cTn id="13" dur="500" fill="hold"/>
                                        <p:tgtEl>
                                          <p:spTgt spid="52230"/>
                                        </p:tgtEl>
                                        <p:attrNameLst>
                                          <p:attrName>ppt_y</p:attrName>
                                        </p:attrNameLst>
                                      </p:cBhvr>
                                      <p:tavLst>
                                        <p:tav tm="0">
                                          <p:val>
                                            <p:strVal val="#ppt_y"/>
                                          </p:val>
                                        </p:tav>
                                        <p:tav tm="100000">
                                          <p:val>
                                            <p:strVal val="#ppt_y"/>
                                          </p:val>
                                        </p:tav>
                                      </p:tavLst>
                                    </p:anim>
                                    <p:anim calcmode="lin" valueType="num">
                                      <p:cBhvr>
                                        <p:cTn id="14" dur="500" fill="hold"/>
                                        <p:tgtEl>
                                          <p:spTgt spid="52230"/>
                                        </p:tgtEl>
                                        <p:attrNameLst>
                                          <p:attrName>ppt_w</p:attrName>
                                        </p:attrNameLst>
                                      </p:cBhvr>
                                      <p:tavLst>
                                        <p:tav tm="0">
                                          <p:val>
                                            <p:fltVal val="0.000000"/>
                                          </p:val>
                                        </p:tav>
                                        <p:tav tm="100000">
                                          <p:val>
                                            <p:strVal val="#ppt_w"/>
                                          </p:val>
                                        </p:tav>
                                      </p:tavLst>
                                    </p:anim>
                                    <p:anim calcmode="lin" valueType="num">
                                      <p:cBhvr>
                                        <p:cTn id="15" dur="500" fill="hold"/>
                                        <p:tgtEl>
                                          <p:spTgt spid="52230"/>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2234"/>
                                        </p:tgtEl>
                                        <p:attrNameLst>
                                          <p:attrName>style.visibility</p:attrName>
                                        </p:attrNameLst>
                                      </p:cBhvr>
                                      <p:to>
                                        <p:strVal val="visible"/>
                                      </p:to>
                                    </p:set>
                                    <p:animEffect transition="in" filter="wipe(up)">
                                      <p:cBhvr>
                                        <p:cTn id="20" dur="500"/>
                                        <p:tgtEl>
                                          <p:spTgt spid="52234"/>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52231"/>
                                        </p:tgtEl>
                                        <p:attrNameLst>
                                          <p:attrName>style.visibility</p:attrName>
                                        </p:attrNameLst>
                                      </p:cBhvr>
                                      <p:to>
                                        <p:strVal val="visible"/>
                                      </p:to>
                                    </p:set>
                                    <p:anim calcmode="lin" valueType="num">
                                      <p:cBhvr>
                                        <p:cTn id="25" dur="500" fill="hold"/>
                                        <p:tgtEl>
                                          <p:spTgt spid="52231"/>
                                        </p:tgtEl>
                                        <p:attrNameLst>
                                          <p:attrName>ppt_x</p:attrName>
                                        </p:attrNameLst>
                                      </p:cBhvr>
                                      <p:tavLst>
                                        <p:tav tm="0">
                                          <p:val>
                                            <p:strVal val="#ppt_x-#ppt_w/2"/>
                                          </p:val>
                                        </p:tav>
                                        <p:tav tm="100000">
                                          <p:val>
                                            <p:strVal val="#ppt_x"/>
                                          </p:val>
                                        </p:tav>
                                      </p:tavLst>
                                    </p:anim>
                                    <p:anim calcmode="lin" valueType="num">
                                      <p:cBhvr>
                                        <p:cTn id="26" dur="500" fill="hold"/>
                                        <p:tgtEl>
                                          <p:spTgt spid="52231"/>
                                        </p:tgtEl>
                                        <p:attrNameLst>
                                          <p:attrName>ppt_y</p:attrName>
                                        </p:attrNameLst>
                                      </p:cBhvr>
                                      <p:tavLst>
                                        <p:tav tm="0">
                                          <p:val>
                                            <p:strVal val="#ppt_y"/>
                                          </p:val>
                                        </p:tav>
                                        <p:tav tm="100000">
                                          <p:val>
                                            <p:strVal val="#ppt_y"/>
                                          </p:val>
                                        </p:tav>
                                      </p:tavLst>
                                    </p:anim>
                                    <p:anim calcmode="lin" valueType="num">
                                      <p:cBhvr>
                                        <p:cTn id="27" dur="500" fill="hold"/>
                                        <p:tgtEl>
                                          <p:spTgt spid="52231"/>
                                        </p:tgtEl>
                                        <p:attrNameLst>
                                          <p:attrName>ppt_w</p:attrName>
                                        </p:attrNameLst>
                                      </p:cBhvr>
                                      <p:tavLst>
                                        <p:tav tm="0">
                                          <p:val>
                                            <p:fltVal val="0.000000"/>
                                          </p:val>
                                        </p:tav>
                                        <p:tav tm="100000">
                                          <p:val>
                                            <p:strVal val="#ppt_w"/>
                                          </p:val>
                                        </p:tav>
                                      </p:tavLst>
                                    </p:anim>
                                    <p:anim calcmode="lin" valueType="num">
                                      <p:cBhvr>
                                        <p:cTn id="28" dur="500" fill="hold"/>
                                        <p:tgtEl>
                                          <p:spTgt spid="5223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52232"/>
                                        </p:tgtEl>
                                        <p:attrNameLst>
                                          <p:attrName>style.visibility</p:attrName>
                                        </p:attrNameLst>
                                      </p:cBhvr>
                                      <p:to>
                                        <p:strVal val="visible"/>
                                      </p:to>
                                    </p:set>
                                    <p:anim calcmode="lin" valueType="num">
                                      <p:cBhvr>
                                        <p:cTn id="33" dur="500" fill="hold"/>
                                        <p:tgtEl>
                                          <p:spTgt spid="52232"/>
                                        </p:tgtEl>
                                        <p:attrNameLst>
                                          <p:attrName>ppt_x</p:attrName>
                                        </p:attrNameLst>
                                      </p:cBhvr>
                                      <p:tavLst>
                                        <p:tav tm="0">
                                          <p:val>
                                            <p:strVal val="#ppt_x-#ppt_w/2"/>
                                          </p:val>
                                        </p:tav>
                                        <p:tav tm="100000">
                                          <p:val>
                                            <p:strVal val="#ppt_x"/>
                                          </p:val>
                                        </p:tav>
                                      </p:tavLst>
                                    </p:anim>
                                    <p:anim calcmode="lin" valueType="num">
                                      <p:cBhvr>
                                        <p:cTn id="34" dur="500" fill="hold"/>
                                        <p:tgtEl>
                                          <p:spTgt spid="52232"/>
                                        </p:tgtEl>
                                        <p:attrNameLst>
                                          <p:attrName>ppt_y</p:attrName>
                                        </p:attrNameLst>
                                      </p:cBhvr>
                                      <p:tavLst>
                                        <p:tav tm="0">
                                          <p:val>
                                            <p:strVal val="#ppt_y"/>
                                          </p:val>
                                        </p:tav>
                                        <p:tav tm="100000">
                                          <p:val>
                                            <p:strVal val="#ppt_y"/>
                                          </p:val>
                                        </p:tav>
                                      </p:tavLst>
                                    </p:anim>
                                    <p:anim calcmode="lin" valueType="num">
                                      <p:cBhvr>
                                        <p:cTn id="35" dur="500" fill="hold"/>
                                        <p:tgtEl>
                                          <p:spTgt spid="52232"/>
                                        </p:tgtEl>
                                        <p:attrNameLst>
                                          <p:attrName>ppt_w</p:attrName>
                                        </p:attrNameLst>
                                      </p:cBhvr>
                                      <p:tavLst>
                                        <p:tav tm="0">
                                          <p:val>
                                            <p:fltVal val="0.000000"/>
                                          </p:val>
                                        </p:tav>
                                        <p:tav tm="100000">
                                          <p:val>
                                            <p:strVal val="#ppt_w"/>
                                          </p:val>
                                        </p:tav>
                                      </p:tavLst>
                                    </p:anim>
                                    <p:anim calcmode="lin" valueType="num">
                                      <p:cBhvr>
                                        <p:cTn id="36" dur="500" fill="hold"/>
                                        <p:tgtEl>
                                          <p:spTgt spid="52232"/>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2233"/>
                                        </p:tgtEl>
                                        <p:attrNameLst>
                                          <p:attrName>style.visibility</p:attrName>
                                        </p:attrNameLst>
                                      </p:cBhvr>
                                      <p:to>
                                        <p:strVal val="visible"/>
                                      </p:to>
                                    </p:set>
                                    <p:animEffect transition="in" filter="wipe(left)">
                                      <p:cBhvr>
                                        <p:cTn id="41"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1207" name="对象 51206"/>
          <p:cNvGraphicFramePr/>
          <p:nvPr/>
        </p:nvGraphicFramePr>
        <p:xfrm>
          <a:off x="1066800" y="1752600"/>
          <a:ext cx="7162800" cy="4486275"/>
        </p:xfrm>
        <a:graphic>
          <a:graphicData uri="http://schemas.openxmlformats.org/presentationml/2006/ole">
            <mc:AlternateContent xmlns:mc="http://schemas.openxmlformats.org/markup-compatibility/2006">
              <mc:Choice xmlns:v="urn:schemas-microsoft-com:vml" Requires="v">
                <p:oleObj spid="_x0000_s3082" name="" r:id="rId1" imgW="24460200" imgH="16744950" progId="MSPhotoEd.3">
                  <p:embed/>
                </p:oleObj>
              </mc:Choice>
              <mc:Fallback>
                <p:oleObj name="" r:id="rId1" imgW="24460200" imgH="16744950" progId="MSPhotoEd.3">
                  <p:embed/>
                  <p:pic>
                    <p:nvPicPr>
                      <p:cNvPr id="0" name="图片 3081"/>
                      <p:cNvPicPr/>
                      <p:nvPr/>
                    </p:nvPicPr>
                    <p:blipFill>
                      <a:blip r:embed="rId2"/>
                      <a:srcRect b="8495"/>
                      <a:stretch>
                        <a:fillRect/>
                      </a:stretch>
                    </p:blipFill>
                    <p:spPr>
                      <a:xfrm>
                        <a:off x="1066800" y="1752600"/>
                        <a:ext cx="7162800" cy="4486275"/>
                      </a:xfrm>
                      <a:prstGeom prst="rect">
                        <a:avLst/>
                      </a:prstGeom>
                      <a:noFill/>
                      <a:ln w="38100">
                        <a:noFill/>
                        <a:miter/>
                      </a:ln>
                    </p:spPr>
                  </p:pic>
                </p:oleObj>
              </mc:Fallback>
            </mc:AlternateContent>
          </a:graphicData>
        </a:graphic>
      </p:graphicFrame>
      <p:sp>
        <p:nvSpPr>
          <p:cNvPr id="51208" name="标题 51207"/>
          <p:cNvSpPr>
            <a:spLocks noGrp="1"/>
          </p:cNvSpPr>
          <p:nvPr>
            <p:ph type="title"/>
          </p:nvPr>
        </p:nvSpPr>
        <p:spPr>
          <a:xfrm>
            <a:off x="457200" y="381000"/>
            <a:ext cx="8305800" cy="685800"/>
          </a:xfrm>
        </p:spPr>
        <p:txBody>
          <a:bodyPr anchor="ctr"/>
          <a:p>
            <a:pPr algn="l"/>
            <a:r>
              <a:rPr lang="en-US" altLang="zh-CN" sz="3200" b="1">
                <a:solidFill>
                  <a:schemeClr val="tx1"/>
                </a:solidFill>
              </a:rPr>
              <a:t>2.</a:t>
            </a:r>
            <a:r>
              <a:rPr lang="en-US" altLang="zh-CN" sz="3200" b="1" dirty="0">
                <a:solidFill>
                  <a:schemeClr val="tx1"/>
                </a:solidFill>
                <a:latin typeface="宋体" panose="02010600030101010101" pitchFamily="2" charset="-122"/>
              </a:rPr>
              <a:t> </a:t>
            </a:r>
            <a:r>
              <a:rPr lang="zh-CN" altLang="en-US" sz="2800" b="1" dirty="0">
                <a:solidFill>
                  <a:schemeClr val="tx1"/>
                </a:solidFill>
                <a:latin typeface="宋体" panose="02010600030101010101" pitchFamily="2" charset="-122"/>
              </a:rPr>
              <a:t>举例：型号为F007的通用型集成运放</a:t>
            </a:r>
            <a:endParaRPr lang="zh-CN" altLang="en-US" sz="2400" b="1" dirty="0">
              <a:solidFill>
                <a:schemeClr val="tx1"/>
              </a:solidFill>
            </a:endParaRPr>
          </a:p>
        </p:txBody>
      </p:sp>
      <p:sp>
        <p:nvSpPr>
          <p:cNvPr id="51209" name="文本框 51208"/>
          <p:cNvSpPr txBox="1"/>
          <p:nvPr/>
        </p:nvSpPr>
        <p:spPr>
          <a:xfrm>
            <a:off x="609600" y="990600"/>
            <a:ext cx="8077200" cy="822325"/>
          </a:xfrm>
          <a:prstGeom prst="rect">
            <a:avLst/>
          </a:prstGeom>
          <a:noFill/>
          <a:ln w="9525">
            <a:noFill/>
          </a:ln>
        </p:spPr>
        <p:txBody>
          <a:bodyPr>
            <a:spAutoFit/>
          </a:bodyPr>
          <a:p>
            <a:pPr>
              <a:spcBef>
                <a:spcPct val="50000"/>
              </a:spcBef>
            </a:pPr>
            <a:r>
              <a:rPr lang="en-US" altLang="zh-CN" b="1" dirty="0">
                <a:latin typeface="Times New Roman" panose="02020603050405020304" pitchFamily="2" charset="0"/>
              </a:rPr>
              <a:t>    </a:t>
            </a:r>
            <a:r>
              <a:rPr lang="zh-CN" altLang="en-US" b="1" dirty="0">
                <a:latin typeface="Times New Roman" panose="02020603050405020304" pitchFamily="2" charset="0"/>
              </a:rPr>
              <a:t>对于集成运放电路，应首先找出偏置电路，然后根据信号流通顺序，将其分为输入级、中间级和输出级电路。</a:t>
            </a:r>
            <a:endParaRPr lang="zh-CN" altLang="en-US" b="1">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9">
                                            <p:txEl>
                                              <p:charRg st="0" end="53"/>
                                            </p:txEl>
                                          </p:spTgt>
                                        </p:tgtEl>
                                        <p:attrNameLst>
                                          <p:attrName>style.visibility</p:attrName>
                                        </p:attrNameLst>
                                      </p:cBhvr>
                                      <p:to>
                                        <p:strVal val="visible"/>
                                      </p:to>
                                    </p:set>
                                    <p:animEffect transition="in" filter="wipe(left)">
                                      <p:cBhvr>
                                        <p:cTn id="7" dur="500"/>
                                        <p:tgtEl>
                                          <p:spTgt spid="51209">
                                            <p:txEl>
                                              <p:charRg st="0" end="5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51207"/>
                                        </p:tgtEl>
                                        <p:attrNameLst>
                                          <p:attrName>style.visibility</p:attrName>
                                        </p:attrNameLst>
                                      </p:cBhvr>
                                      <p:to>
                                        <p:strVal val="visible"/>
                                      </p:to>
                                    </p:set>
                                    <p:anim calcmode="lin" valueType="num">
                                      <p:cBhvr>
                                        <p:cTn id="12" dur="500" fill="hold"/>
                                        <p:tgtEl>
                                          <p:spTgt spid="51207"/>
                                        </p:tgtEl>
                                        <p:attrNameLst>
                                          <p:attrName>ppt_w</p:attrName>
                                        </p:attrNameLst>
                                      </p:cBhvr>
                                      <p:tavLst>
                                        <p:tav tm="0">
                                          <p:val>
                                            <p:fltVal val="0.000000"/>
                                          </p:val>
                                        </p:tav>
                                        <p:tav tm="100000">
                                          <p:val>
                                            <p:strVal val="#ppt_w"/>
                                          </p:val>
                                        </p:tav>
                                      </p:tavLst>
                                    </p:anim>
                                    <p:anim calcmode="lin" valueType="num">
                                      <p:cBhvr>
                                        <p:cTn id="13" dur="500" fill="hold"/>
                                        <p:tgtEl>
                                          <p:spTgt spid="5120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2231" name="对象 52230"/>
          <p:cNvGraphicFramePr/>
          <p:nvPr/>
        </p:nvGraphicFramePr>
        <p:xfrm>
          <a:off x="838200" y="762000"/>
          <a:ext cx="7467600" cy="4676775"/>
        </p:xfrm>
        <a:graphic>
          <a:graphicData uri="http://schemas.openxmlformats.org/presentationml/2006/ole">
            <mc:AlternateContent xmlns:mc="http://schemas.openxmlformats.org/markup-compatibility/2006">
              <mc:Choice xmlns:v="urn:schemas-microsoft-com:vml" Requires="v">
                <p:oleObj spid="_x0000_s3083" name="" r:id="rId1" imgW="24460200" imgH="16744950" progId="MSPhotoEd.3">
                  <p:embed/>
                </p:oleObj>
              </mc:Choice>
              <mc:Fallback>
                <p:oleObj name="" r:id="rId1" imgW="24460200" imgH="16744950" progId="MSPhotoEd.3">
                  <p:embed/>
                  <p:pic>
                    <p:nvPicPr>
                      <p:cNvPr id="0" name="图片 3082"/>
                      <p:cNvPicPr/>
                      <p:nvPr/>
                    </p:nvPicPr>
                    <p:blipFill>
                      <a:blip r:embed="rId2"/>
                      <a:srcRect b="8495"/>
                      <a:stretch>
                        <a:fillRect/>
                      </a:stretch>
                    </p:blipFill>
                    <p:spPr>
                      <a:xfrm>
                        <a:off x="838200" y="762000"/>
                        <a:ext cx="7467600" cy="4676775"/>
                      </a:xfrm>
                      <a:prstGeom prst="rect">
                        <a:avLst/>
                      </a:prstGeom>
                      <a:noFill/>
                      <a:ln w="38100">
                        <a:noFill/>
                        <a:miter/>
                      </a:ln>
                    </p:spPr>
                  </p:pic>
                </p:oleObj>
              </mc:Fallback>
            </mc:AlternateContent>
          </a:graphicData>
        </a:graphic>
      </p:graphicFrame>
      <p:sp>
        <p:nvSpPr>
          <p:cNvPr id="52232" name="矩形 52231"/>
          <p:cNvSpPr/>
          <p:nvPr/>
        </p:nvSpPr>
        <p:spPr>
          <a:xfrm>
            <a:off x="1905000" y="762000"/>
            <a:ext cx="4267200" cy="990600"/>
          </a:xfrm>
          <a:prstGeom prst="rect">
            <a:avLst/>
          </a:prstGeom>
          <a:solidFill>
            <a:srgbClr val="FF9999">
              <a:alpha val="50000"/>
            </a:srgbClr>
          </a:solidFill>
          <a:ln w="9525" cap="flat" cmpd="sng">
            <a:solidFill>
              <a:srgbClr val="FF9999"/>
            </a:solidFill>
            <a:prstDash val="solid"/>
            <a:miter/>
            <a:headEnd type="none" w="med" len="med"/>
            <a:tailEnd type="none" w="med" len="med"/>
          </a:ln>
        </p:spPr>
        <p:txBody>
          <a:bodyPr/>
          <a:p>
            <a:endParaRPr lang="zh-CN" altLang="en-US"/>
          </a:p>
        </p:txBody>
      </p:sp>
      <p:sp>
        <p:nvSpPr>
          <p:cNvPr id="52233" name="矩形 52232"/>
          <p:cNvSpPr/>
          <p:nvPr/>
        </p:nvSpPr>
        <p:spPr>
          <a:xfrm>
            <a:off x="3505200" y="1752600"/>
            <a:ext cx="1219200" cy="3429000"/>
          </a:xfrm>
          <a:prstGeom prst="rect">
            <a:avLst/>
          </a:prstGeom>
          <a:solidFill>
            <a:srgbClr val="FF9999">
              <a:alpha val="50000"/>
            </a:srgbClr>
          </a:solidFill>
          <a:ln w="9525" cap="flat" cmpd="sng">
            <a:solidFill>
              <a:srgbClr val="FF9999"/>
            </a:solidFill>
            <a:prstDash val="solid"/>
            <a:miter/>
            <a:headEnd type="none" w="med" len="med"/>
            <a:tailEnd type="none" w="med" len="med"/>
          </a:ln>
        </p:spPr>
        <p:txBody>
          <a:bodyPr/>
          <a:p>
            <a:endParaRPr lang="zh-CN" altLang="en-US"/>
          </a:p>
        </p:txBody>
      </p:sp>
      <p:sp>
        <p:nvSpPr>
          <p:cNvPr id="52234" name="矩形 52233"/>
          <p:cNvSpPr/>
          <p:nvPr/>
        </p:nvSpPr>
        <p:spPr>
          <a:xfrm>
            <a:off x="609600" y="5334000"/>
            <a:ext cx="8077200" cy="906463"/>
          </a:xfrm>
          <a:prstGeom prst="rect">
            <a:avLst/>
          </a:prstGeom>
          <a:noFill/>
          <a:ln w="9525">
            <a:noFill/>
          </a:ln>
        </p:spPr>
        <p:txBody>
          <a:bodyPr anchor="b"/>
          <a:p>
            <a:r>
              <a:rPr lang="en-US" altLang="zh-CN" dirty="0">
                <a:solidFill>
                  <a:schemeClr val="tx2"/>
                </a:solidFill>
                <a:latin typeface="Times New Roman" panose="02020603050405020304" pitchFamily="2" charset="0"/>
              </a:rPr>
              <a:t>        </a:t>
            </a:r>
            <a:r>
              <a:rPr lang="zh-CN" altLang="en-US" b="1" dirty="0">
                <a:latin typeface="Times New Roman" panose="02020603050405020304" pitchFamily="2" charset="0"/>
              </a:rPr>
              <a:t>若在集成运放电路中能够估算出某一支路的电流，则这个电流往往是偏置电路中的基准电流。</a:t>
            </a:r>
            <a:endParaRPr lang="zh-CN" altLang="en-US" b="1" dirty="0">
              <a:latin typeface="Times New Roman" panose="02020603050405020304" pitchFamily="2" charset="0"/>
            </a:endParaRPr>
          </a:p>
        </p:txBody>
      </p:sp>
      <p:sp>
        <p:nvSpPr>
          <p:cNvPr id="52235" name="标题 52234"/>
          <p:cNvSpPr>
            <a:spLocks noGrp="1"/>
          </p:cNvSpPr>
          <p:nvPr>
            <p:ph type="title"/>
          </p:nvPr>
        </p:nvSpPr>
        <p:spPr>
          <a:xfrm>
            <a:off x="228600" y="228600"/>
            <a:ext cx="3200400" cy="457200"/>
          </a:xfrm>
        </p:spPr>
        <p:txBody>
          <a:bodyPr anchor="ctr"/>
          <a:p>
            <a:pPr algn="l"/>
            <a:r>
              <a:rPr lang="zh-CN" altLang="en-US" sz="3600" dirty="0">
                <a:ea typeface="隶书" panose="02010509060101010101" pitchFamily="1" charset="-122"/>
              </a:rPr>
              <a:t>找出偏置电路</a:t>
            </a:r>
            <a:endParaRPr lang="zh-CN" altLang="en-US" sz="3600">
              <a:ea typeface="隶书" panose="020105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4">
                                            <p:txEl>
                                              <p:charRg st="0" end="50"/>
                                            </p:txEl>
                                          </p:spTgt>
                                        </p:tgtEl>
                                        <p:attrNameLst>
                                          <p:attrName>style.visibility</p:attrName>
                                        </p:attrNameLst>
                                      </p:cBhvr>
                                      <p:to>
                                        <p:strVal val="visible"/>
                                      </p:to>
                                    </p:set>
                                    <p:animEffect transition="in" filter="wipe(left)">
                                      <p:cBhvr>
                                        <p:cTn id="7" dur="500"/>
                                        <p:tgtEl>
                                          <p:spTgt spid="52234">
                                            <p:txEl>
                                              <p:charRg st="0" end="5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52233"/>
                                        </p:tgtEl>
                                        <p:attrNameLst>
                                          <p:attrName>style.visibility</p:attrName>
                                        </p:attrNameLst>
                                      </p:cBhvr>
                                      <p:to>
                                        <p:strVal val="visible"/>
                                      </p:to>
                                    </p:set>
                                    <p:animEffect transition="in" filter="barn(outHorizontal)">
                                      <p:cBhvr>
                                        <p:cTn id="12" dur="500"/>
                                        <p:tgtEl>
                                          <p:spTgt spid="5223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2232"/>
                                        </p:tgtEl>
                                        <p:attrNameLst>
                                          <p:attrName>style.visibility</p:attrName>
                                        </p:attrNameLst>
                                      </p:cBhvr>
                                      <p:to>
                                        <p:strVal val="visible"/>
                                      </p:to>
                                    </p:set>
                                    <p:animEffect transition="in" filter="slide(fromBottom)">
                                      <p:cBhvr>
                                        <p:cTn id="17" dur="500"/>
                                        <p:tgtEl>
                                          <p:spTgt spid="52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3255" name="对象 53254"/>
          <p:cNvGraphicFramePr/>
          <p:nvPr/>
        </p:nvGraphicFramePr>
        <p:xfrm>
          <a:off x="990600" y="533400"/>
          <a:ext cx="7315200" cy="4719638"/>
        </p:xfrm>
        <a:graphic>
          <a:graphicData uri="http://schemas.openxmlformats.org/presentationml/2006/ole">
            <mc:AlternateContent xmlns:mc="http://schemas.openxmlformats.org/markup-compatibility/2006">
              <mc:Choice xmlns:v="urn:schemas-microsoft-com:vml" Requires="v">
                <p:oleObj spid="_x0000_s3084" name="" r:id="rId1" imgW="21193125" imgH="16297275" progId="MSPhotoEd.3">
                  <p:embed/>
                </p:oleObj>
              </mc:Choice>
              <mc:Fallback>
                <p:oleObj name="" r:id="rId1" imgW="21193125" imgH="16297275" progId="MSPhotoEd.3">
                  <p:embed/>
                  <p:pic>
                    <p:nvPicPr>
                      <p:cNvPr id="0" name="图片 3083"/>
                      <p:cNvPicPr/>
                      <p:nvPr/>
                    </p:nvPicPr>
                    <p:blipFill>
                      <a:blip r:embed="rId2"/>
                      <a:srcRect b="7802"/>
                      <a:stretch>
                        <a:fillRect/>
                      </a:stretch>
                    </p:blipFill>
                    <p:spPr>
                      <a:xfrm>
                        <a:off x="990600" y="533400"/>
                        <a:ext cx="7315200" cy="4719638"/>
                      </a:xfrm>
                      <a:prstGeom prst="rect">
                        <a:avLst/>
                      </a:prstGeom>
                      <a:noFill/>
                      <a:ln w="38100">
                        <a:noFill/>
                        <a:miter/>
                      </a:ln>
                    </p:spPr>
                  </p:pic>
                </p:oleObj>
              </mc:Fallback>
            </mc:AlternateContent>
          </a:graphicData>
        </a:graphic>
      </p:graphicFrame>
      <p:sp>
        <p:nvSpPr>
          <p:cNvPr id="53256" name="文本框 53255"/>
          <p:cNvSpPr txBox="1"/>
          <p:nvPr/>
        </p:nvSpPr>
        <p:spPr>
          <a:xfrm>
            <a:off x="1583690" y="5334000"/>
            <a:ext cx="2245995" cy="706755"/>
          </a:xfrm>
          <a:prstGeom prst="rect">
            <a:avLst/>
          </a:prstGeom>
          <a:solidFill>
            <a:srgbClr val="CCFFFF"/>
          </a:solidFill>
          <a:ln w="9525">
            <a:noFill/>
          </a:ln>
        </p:spPr>
        <p:txBody>
          <a:bodyPr wrap="square">
            <a:spAutoFit/>
          </a:bodyPr>
          <a:p>
            <a:pPr>
              <a:spcBef>
                <a:spcPct val="50000"/>
              </a:spcBef>
            </a:pPr>
            <a:r>
              <a:rPr lang="zh-CN" altLang="en-US" sz="2000" b="1" dirty="0">
                <a:latin typeface="Times New Roman" panose="02020603050405020304" pitchFamily="2" charset="0"/>
              </a:rPr>
              <a:t>双端输入、单端输出差分放大电路</a:t>
            </a:r>
            <a:endParaRPr lang="zh-CN" altLang="en-US" sz="2000" b="1" dirty="0">
              <a:latin typeface="Times New Roman" panose="02020603050405020304" pitchFamily="2" charset="0"/>
            </a:endParaRPr>
          </a:p>
        </p:txBody>
      </p:sp>
      <p:sp>
        <p:nvSpPr>
          <p:cNvPr id="53257" name="文本框 53256"/>
          <p:cNvSpPr txBox="1"/>
          <p:nvPr/>
        </p:nvSpPr>
        <p:spPr>
          <a:xfrm>
            <a:off x="3886200" y="5334000"/>
            <a:ext cx="2362200" cy="1006475"/>
          </a:xfrm>
          <a:prstGeom prst="rect">
            <a:avLst/>
          </a:prstGeom>
          <a:solidFill>
            <a:srgbClr val="CCFFFF"/>
          </a:solidFill>
          <a:ln w="9525">
            <a:noFill/>
          </a:ln>
        </p:spPr>
        <p:txBody>
          <a:bodyPr>
            <a:spAutoFit/>
          </a:bodyPr>
          <a:p>
            <a:pPr>
              <a:spcBef>
                <a:spcPct val="50000"/>
              </a:spcBef>
            </a:pPr>
            <a:r>
              <a:rPr lang="zh-CN" altLang="en-US" sz="2000" b="1" dirty="0">
                <a:latin typeface="Times New Roman" panose="02020603050405020304" pitchFamily="2" charset="0"/>
              </a:rPr>
              <a:t>以复合管为放大管、恒流源作负载的共射放大电路</a:t>
            </a:r>
            <a:endParaRPr lang="zh-CN" altLang="en-US" sz="2000" b="1" dirty="0">
              <a:latin typeface="Times New Roman" panose="02020603050405020304" pitchFamily="2" charset="0"/>
            </a:endParaRPr>
          </a:p>
        </p:txBody>
      </p:sp>
      <p:sp>
        <p:nvSpPr>
          <p:cNvPr id="53258" name="文本框 53257"/>
          <p:cNvSpPr txBox="1"/>
          <p:nvPr/>
        </p:nvSpPr>
        <p:spPr>
          <a:xfrm>
            <a:off x="6400800" y="5334000"/>
            <a:ext cx="2209800" cy="1006475"/>
          </a:xfrm>
          <a:prstGeom prst="rect">
            <a:avLst/>
          </a:prstGeom>
          <a:solidFill>
            <a:srgbClr val="CCFFFF"/>
          </a:solidFill>
          <a:ln w="9525">
            <a:noFill/>
          </a:ln>
        </p:spPr>
        <p:txBody>
          <a:bodyPr>
            <a:spAutoFit/>
          </a:bodyPr>
          <a:p>
            <a:pPr>
              <a:spcBef>
                <a:spcPct val="50000"/>
              </a:spcBef>
            </a:pPr>
            <a:r>
              <a:rPr lang="zh-CN" altLang="en-US" sz="2000" b="1">
                <a:latin typeface="Times New Roman" panose="02020603050405020304" pitchFamily="2" charset="0"/>
              </a:rPr>
              <a:t>用</a:t>
            </a:r>
            <a:r>
              <a:rPr lang="en-US" altLang="zh-CN" sz="2000" b="1" i="1">
                <a:latin typeface="Times New Roman" panose="02020603050405020304" pitchFamily="2" charset="0"/>
              </a:rPr>
              <a:t>U</a:t>
            </a:r>
            <a:r>
              <a:rPr lang="en-US" altLang="zh-CN" sz="2000" b="1" baseline="-25000">
                <a:latin typeface="Times New Roman" panose="02020603050405020304" pitchFamily="2" charset="0"/>
              </a:rPr>
              <a:t>BE</a:t>
            </a:r>
            <a:r>
              <a:rPr lang="zh-CN" altLang="zh-CN" sz="2000" b="1" dirty="0">
                <a:latin typeface="Times New Roman" panose="02020603050405020304" pitchFamily="2" charset="0"/>
              </a:rPr>
              <a:t>倍增电路消除交越失真的</a:t>
            </a:r>
            <a:r>
              <a:rPr lang="zh-CN" altLang="en-US" sz="2000" b="1" dirty="0">
                <a:latin typeface="Times New Roman" panose="02020603050405020304" pitchFamily="2" charset="0"/>
              </a:rPr>
              <a:t>准互补输出级</a:t>
            </a:r>
            <a:endParaRPr lang="zh-CN" altLang="en-US" sz="2000" b="1" dirty="0">
              <a:latin typeface="Times New Roman" panose="02020603050405020304" pitchFamily="2" charset="0"/>
            </a:endParaRPr>
          </a:p>
        </p:txBody>
      </p:sp>
      <p:sp>
        <p:nvSpPr>
          <p:cNvPr id="53259" name="文本框 53258"/>
          <p:cNvSpPr txBox="1"/>
          <p:nvPr/>
        </p:nvSpPr>
        <p:spPr>
          <a:xfrm>
            <a:off x="5334000" y="533400"/>
            <a:ext cx="2209800" cy="457200"/>
          </a:xfrm>
          <a:prstGeom prst="rect">
            <a:avLst/>
          </a:prstGeom>
          <a:noFill/>
          <a:ln w="9525">
            <a:noFill/>
          </a:ln>
        </p:spPr>
        <p:txBody>
          <a:bodyPr>
            <a:spAutoFit/>
          </a:bodyPr>
          <a:p>
            <a:pPr eaLnBrk="0" hangingPunct="0">
              <a:spcBef>
                <a:spcPct val="50000"/>
              </a:spcBef>
            </a:pPr>
            <a:r>
              <a:rPr lang="zh-CN" altLang="en-US" b="1" dirty="0">
                <a:solidFill>
                  <a:srgbClr val="CC3300"/>
                </a:solidFill>
                <a:latin typeface="Times New Roman" panose="02020603050405020304" pitchFamily="2" charset="0"/>
              </a:rPr>
              <a:t>三级放大电路</a:t>
            </a:r>
            <a:endParaRPr lang="zh-CN" altLang="en-US" b="1" dirty="0">
              <a:solidFill>
                <a:srgbClr val="CC3300"/>
              </a:solidFill>
              <a:latin typeface="Times New Roman" panose="02020603050405020304" pitchFamily="2" charset="0"/>
            </a:endParaRPr>
          </a:p>
        </p:txBody>
      </p:sp>
      <p:sp>
        <p:nvSpPr>
          <p:cNvPr id="53260" name="直接连接符 53259"/>
          <p:cNvSpPr/>
          <p:nvPr/>
        </p:nvSpPr>
        <p:spPr>
          <a:xfrm>
            <a:off x="3460750" y="3760788"/>
            <a:ext cx="877888" cy="0"/>
          </a:xfrm>
          <a:prstGeom prst="line">
            <a:avLst/>
          </a:prstGeom>
          <a:ln w="28575" cap="flat" cmpd="sng">
            <a:solidFill>
              <a:srgbClr val="FF6600"/>
            </a:solidFill>
            <a:prstDash val="solid"/>
            <a:headEnd type="none" w="med" len="med"/>
            <a:tailEnd type="none" w="med" len="med"/>
          </a:ln>
        </p:spPr>
      </p:sp>
      <p:sp>
        <p:nvSpPr>
          <p:cNvPr id="53261" name="直接连接符 53260"/>
          <p:cNvSpPr/>
          <p:nvPr/>
        </p:nvSpPr>
        <p:spPr>
          <a:xfrm>
            <a:off x="1295400" y="1855788"/>
            <a:ext cx="304800" cy="0"/>
          </a:xfrm>
          <a:prstGeom prst="line">
            <a:avLst/>
          </a:prstGeom>
          <a:ln w="28575" cap="flat" cmpd="sng">
            <a:solidFill>
              <a:srgbClr val="FF0000"/>
            </a:solidFill>
            <a:prstDash val="solid"/>
            <a:headEnd type="none" w="med" len="med"/>
            <a:tailEnd type="none" w="med" len="med"/>
          </a:ln>
        </p:spPr>
      </p:sp>
      <p:grpSp>
        <p:nvGrpSpPr>
          <p:cNvPr id="53262" name="组合 53261"/>
          <p:cNvGrpSpPr/>
          <p:nvPr/>
        </p:nvGrpSpPr>
        <p:grpSpPr>
          <a:xfrm>
            <a:off x="1295400" y="1866900"/>
            <a:ext cx="2667000" cy="485775"/>
            <a:chOff x="528" y="1008"/>
            <a:chExt cx="1801" cy="336"/>
          </a:xfrm>
        </p:grpSpPr>
        <p:sp>
          <p:nvSpPr>
            <p:cNvPr id="53263" name="直接连接符 53262"/>
            <p:cNvSpPr/>
            <p:nvPr/>
          </p:nvSpPr>
          <p:spPr>
            <a:xfrm>
              <a:off x="528" y="1337"/>
              <a:ext cx="1776" cy="0"/>
            </a:xfrm>
            <a:prstGeom prst="line">
              <a:avLst/>
            </a:prstGeom>
            <a:ln w="28575" cap="flat" cmpd="sng">
              <a:solidFill>
                <a:srgbClr val="FF0000"/>
              </a:solidFill>
              <a:prstDash val="solid"/>
              <a:headEnd type="none" w="med" len="med"/>
              <a:tailEnd type="none" w="med" len="med"/>
            </a:ln>
          </p:spPr>
        </p:sp>
        <p:sp>
          <p:nvSpPr>
            <p:cNvPr id="53264" name="直接连接符 53263"/>
            <p:cNvSpPr/>
            <p:nvPr/>
          </p:nvSpPr>
          <p:spPr>
            <a:xfrm flipV="1">
              <a:off x="2325" y="1008"/>
              <a:ext cx="0" cy="336"/>
            </a:xfrm>
            <a:prstGeom prst="line">
              <a:avLst/>
            </a:prstGeom>
            <a:ln w="28575" cap="flat" cmpd="sng">
              <a:solidFill>
                <a:srgbClr val="FF0000"/>
              </a:solidFill>
              <a:prstDash val="solid"/>
              <a:headEnd type="none" w="med" len="med"/>
              <a:tailEnd type="none" w="med" len="med"/>
            </a:ln>
          </p:spPr>
        </p:sp>
        <p:sp>
          <p:nvSpPr>
            <p:cNvPr id="53265" name="直接连接符 53264"/>
            <p:cNvSpPr/>
            <p:nvPr/>
          </p:nvSpPr>
          <p:spPr>
            <a:xfrm flipH="1">
              <a:off x="2185" y="1008"/>
              <a:ext cx="144" cy="0"/>
            </a:xfrm>
            <a:prstGeom prst="line">
              <a:avLst/>
            </a:prstGeom>
            <a:ln w="28575" cap="flat" cmpd="sng">
              <a:solidFill>
                <a:srgbClr val="FF0000"/>
              </a:solidFill>
              <a:prstDash val="solid"/>
              <a:headEnd type="none" w="med" len="med"/>
              <a:tailEnd type="none" w="med" len="med"/>
            </a:ln>
          </p:spPr>
        </p:sp>
      </p:grpSp>
      <p:grpSp>
        <p:nvGrpSpPr>
          <p:cNvPr id="53266" name="组合 53265"/>
          <p:cNvGrpSpPr/>
          <p:nvPr/>
        </p:nvGrpSpPr>
        <p:grpSpPr>
          <a:xfrm>
            <a:off x="4572000" y="1752600"/>
            <a:ext cx="2362200" cy="1752600"/>
            <a:chOff x="2880" y="1104"/>
            <a:chExt cx="1488" cy="1104"/>
          </a:xfrm>
        </p:grpSpPr>
        <p:sp>
          <p:nvSpPr>
            <p:cNvPr id="53267" name="直接连接符 53266"/>
            <p:cNvSpPr/>
            <p:nvPr/>
          </p:nvSpPr>
          <p:spPr>
            <a:xfrm>
              <a:off x="3216" y="2208"/>
              <a:ext cx="912" cy="0"/>
            </a:xfrm>
            <a:prstGeom prst="line">
              <a:avLst/>
            </a:prstGeom>
            <a:ln w="28575" cap="flat" cmpd="sng">
              <a:solidFill>
                <a:srgbClr val="FF0000"/>
              </a:solidFill>
              <a:prstDash val="solid"/>
              <a:headEnd type="none" w="med" len="med"/>
              <a:tailEnd type="none" w="med" len="med"/>
            </a:ln>
          </p:spPr>
        </p:sp>
        <p:sp>
          <p:nvSpPr>
            <p:cNvPr id="53268" name="任意多边形 53267"/>
            <p:cNvSpPr/>
            <p:nvPr/>
          </p:nvSpPr>
          <p:spPr>
            <a:xfrm>
              <a:off x="2880" y="1104"/>
              <a:ext cx="336" cy="1104"/>
            </a:xfrm>
            <a:custGeom>
              <a:avLst/>
              <a:gdLst/>
              <a:ahLst/>
              <a:cxnLst/>
              <a:pathLst>
                <a:path w="440" h="1200">
                  <a:moveTo>
                    <a:pt x="440" y="0"/>
                  </a:moveTo>
                  <a:cubicBezTo>
                    <a:pt x="304" y="20"/>
                    <a:pt x="168" y="40"/>
                    <a:pt x="104" y="192"/>
                  </a:cubicBezTo>
                  <a:cubicBezTo>
                    <a:pt x="40" y="344"/>
                    <a:pt x="0" y="744"/>
                    <a:pt x="56" y="912"/>
                  </a:cubicBezTo>
                  <a:cubicBezTo>
                    <a:pt x="112" y="1080"/>
                    <a:pt x="376" y="1152"/>
                    <a:pt x="440" y="1200"/>
                  </a:cubicBezTo>
                </a:path>
              </a:pathLst>
            </a:custGeom>
            <a:noFill/>
            <a:ln w="19050" cap="flat" cmpd="sng">
              <a:solidFill>
                <a:srgbClr val="FF0000">
                  <a:alpha val="100000"/>
                </a:srgbClr>
              </a:solidFill>
              <a:prstDash val="lgDash"/>
              <a:headEnd type="none" w="med" len="med"/>
              <a:tailEnd type="none" w="med" len="med"/>
            </a:ln>
          </p:spPr>
          <p:txBody>
            <a:bodyPr/>
            <a:p>
              <a:endParaRPr lang="zh-CN" altLang="en-US"/>
            </a:p>
          </p:txBody>
        </p:sp>
        <p:sp>
          <p:nvSpPr>
            <p:cNvPr id="53269" name="直接连接符 53268"/>
            <p:cNvSpPr/>
            <p:nvPr/>
          </p:nvSpPr>
          <p:spPr>
            <a:xfrm>
              <a:off x="3216" y="1104"/>
              <a:ext cx="1152" cy="0"/>
            </a:xfrm>
            <a:prstGeom prst="line">
              <a:avLst/>
            </a:prstGeom>
            <a:ln w="28575" cap="flat" cmpd="sng">
              <a:solidFill>
                <a:srgbClr val="FF0000"/>
              </a:solidFill>
              <a:prstDash val="solid"/>
              <a:headEnd type="none" w="med" len="med"/>
              <a:tailEnd type="none" w="med" len="med"/>
            </a:ln>
          </p:spPr>
        </p:sp>
      </p:grpSp>
      <p:sp>
        <p:nvSpPr>
          <p:cNvPr id="53270" name="标题 53269"/>
          <p:cNvSpPr>
            <a:spLocks noGrp="1"/>
          </p:cNvSpPr>
          <p:nvPr>
            <p:ph type="title"/>
          </p:nvPr>
        </p:nvSpPr>
        <p:spPr>
          <a:xfrm>
            <a:off x="228600" y="457200"/>
            <a:ext cx="2667000" cy="381000"/>
          </a:xfrm>
        </p:spPr>
        <p:txBody>
          <a:bodyPr anchor="ctr"/>
          <a:p>
            <a:pPr algn="l">
              <a:lnSpc>
                <a:spcPct val="70000"/>
              </a:lnSpc>
            </a:pPr>
            <a:r>
              <a:rPr lang="zh-CN" altLang="en-US" sz="3200" b="1" dirty="0">
                <a:ea typeface="隶书" panose="02010509060101010101" pitchFamily="1" charset="-122"/>
              </a:rPr>
              <a:t>简化电路</a:t>
            </a:r>
            <a:br>
              <a:rPr lang="zh-CN" altLang="en-US" sz="3200" b="1" dirty="0">
                <a:ea typeface="隶书" panose="02010509060101010101" pitchFamily="1" charset="-122"/>
              </a:rPr>
            </a:br>
            <a:r>
              <a:rPr lang="zh-CN" altLang="en-US" sz="3200" b="1" dirty="0">
                <a:ea typeface="隶书" panose="02010509060101010101" pitchFamily="1" charset="-122"/>
              </a:rPr>
              <a:t>分解电路</a:t>
            </a:r>
            <a:endParaRPr lang="zh-CN" altLang="en-US" sz="3200" b="1">
              <a:ea typeface="隶书" panose="020105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61"/>
                                        </p:tgtEl>
                                        <p:attrNameLst>
                                          <p:attrName>style.visibility</p:attrName>
                                        </p:attrNameLst>
                                      </p:cBhvr>
                                      <p:to>
                                        <p:strVal val="visible"/>
                                      </p:to>
                                    </p:set>
                                    <p:animEffect transition="in" filter="wipe(left)">
                                      <p:cBhvr>
                                        <p:cTn id="7" dur="500"/>
                                        <p:tgtEl>
                                          <p:spTgt spid="532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62"/>
                                        </p:tgtEl>
                                        <p:attrNameLst>
                                          <p:attrName>style.visibility</p:attrName>
                                        </p:attrNameLst>
                                      </p:cBhvr>
                                      <p:to>
                                        <p:strVal val="visible"/>
                                      </p:to>
                                    </p:set>
                                    <p:animEffect transition="in" filter="wipe(left)">
                                      <p:cBhvr>
                                        <p:cTn id="12" dur="500"/>
                                        <p:tgtEl>
                                          <p:spTgt spid="53262"/>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53260"/>
                                        </p:tgtEl>
                                        <p:attrNameLst>
                                          <p:attrName>style.visibility</p:attrName>
                                        </p:attrNameLst>
                                      </p:cBhvr>
                                      <p:to>
                                        <p:strVal val="visible"/>
                                      </p:to>
                                    </p:set>
                                    <p:anim calcmode="lin" valueType="num">
                                      <p:cBhvr>
                                        <p:cTn id="17" dur="500" fill="hold"/>
                                        <p:tgtEl>
                                          <p:spTgt spid="53260"/>
                                        </p:tgtEl>
                                        <p:attrNameLst>
                                          <p:attrName>ppt_w</p:attrName>
                                        </p:attrNameLst>
                                      </p:cBhvr>
                                      <p:tavLst>
                                        <p:tav tm="0">
                                          <p:val>
                                            <p:fltVal val="0.000000"/>
                                          </p:val>
                                        </p:tav>
                                        <p:tav tm="100000">
                                          <p:val>
                                            <p:strVal val="#ppt_w"/>
                                          </p:val>
                                        </p:tav>
                                      </p:tavLst>
                                    </p:anim>
                                    <p:anim calcmode="lin" valueType="num">
                                      <p:cBhvr>
                                        <p:cTn id="18" dur="500" fill="hold"/>
                                        <p:tgtEl>
                                          <p:spTgt spid="5326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3256"/>
                                        </p:tgtEl>
                                        <p:attrNameLst>
                                          <p:attrName>style.visibility</p:attrName>
                                        </p:attrNameLst>
                                      </p:cBhvr>
                                      <p:to>
                                        <p:strVal val="visible"/>
                                      </p:to>
                                    </p:set>
                                    <p:animEffect transition="in" filter="wipe(left)">
                                      <p:cBhvr>
                                        <p:cTn id="23" dur="500"/>
                                        <p:tgtEl>
                                          <p:spTgt spid="5325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3257"/>
                                        </p:tgtEl>
                                        <p:attrNameLst>
                                          <p:attrName>style.visibility</p:attrName>
                                        </p:attrNameLst>
                                      </p:cBhvr>
                                      <p:to>
                                        <p:strVal val="visible"/>
                                      </p:to>
                                    </p:set>
                                    <p:animEffect transition="in" filter="wipe(left)">
                                      <p:cBhvr>
                                        <p:cTn id="28" dur="500"/>
                                        <p:tgtEl>
                                          <p:spTgt spid="532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3266"/>
                                        </p:tgtEl>
                                        <p:attrNameLst>
                                          <p:attrName>style.visibility</p:attrName>
                                        </p:attrNameLst>
                                      </p:cBhvr>
                                      <p:to>
                                        <p:strVal val="visible"/>
                                      </p:to>
                                    </p:set>
                                    <p:animEffect transition="in" filter="wipe(left)">
                                      <p:cBhvr>
                                        <p:cTn id="33" dur="500"/>
                                        <p:tgtEl>
                                          <p:spTgt spid="5326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3258"/>
                                        </p:tgtEl>
                                        <p:attrNameLst>
                                          <p:attrName>style.visibility</p:attrName>
                                        </p:attrNameLst>
                                      </p:cBhvr>
                                      <p:to>
                                        <p:strVal val="visible"/>
                                      </p:to>
                                    </p:set>
                                    <p:animEffect transition="in" filter="wipe(left)">
                                      <p:cBhvr>
                                        <p:cTn id="38" dur="500"/>
                                        <p:tgtEl>
                                          <p:spTgt spid="5325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3259">
                                            <p:txEl>
                                              <p:charRg st="0"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bldLvl="0" animBg="1"/>
      <p:bldP spid="53257" grpId="0" bldLvl="0" animBg="1"/>
      <p:bldP spid="53258" grpId="0" bldLvl="0" animBg="1"/>
      <p:bldP spid="5325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4282" name="对象 54281"/>
          <p:cNvGraphicFramePr/>
          <p:nvPr/>
        </p:nvGraphicFramePr>
        <p:xfrm>
          <a:off x="609600" y="1219200"/>
          <a:ext cx="3216275" cy="4572000"/>
        </p:xfrm>
        <a:graphic>
          <a:graphicData uri="http://schemas.openxmlformats.org/presentationml/2006/ole">
            <mc:AlternateContent xmlns:mc="http://schemas.openxmlformats.org/markup-compatibility/2006">
              <mc:Choice xmlns:v="urn:schemas-microsoft-com:vml" Requires="v">
                <p:oleObj spid="_x0000_s3085" name="" r:id="rId1" imgW="10487025" imgH="14906625" progId="MSPhotoEd.3">
                  <p:embed/>
                </p:oleObj>
              </mc:Choice>
              <mc:Fallback>
                <p:oleObj name="" r:id="rId1" imgW="10487025" imgH="14906625" progId="MSPhotoEd.3">
                  <p:embed/>
                  <p:pic>
                    <p:nvPicPr>
                      <p:cNvPr id="0" name="图片 3084"/>
                      <p:cNvPicPr/>
                      <p:nvPr/>
                    </p:nvPicPr>
                    <p:blipFill>
                      <a:blip r:embed="rId2"/>
                      <a:stretch>
                        <a:fillRect/>
                      </a:stretch>
                    </p:blipFill>
                    <p:spPr>
                      <a:xfrm>
                        <a:off x="609600" y="1219200"/>
                        <a:ext cx="3216275" cy="4572000"/>
                      </a:xfrm>
                      <a:prstGeom prst="rect">
                        <a:avLst/>
                      </a:prstGeom>
                      <a:noFill/>
                      <a:ln w="38100">
                        <a:noFill/>
                        <a:miter/>
                      </a:ln>
                    </p:spPr>
                  </p:pic>
                </p:oleObj>
              </mc:Fallback>
            </mc:AlternateContent>
          </a:graphicData>
        </a:graphic>
      </p:graphicFrame>
      <p:sp>
        <p:nvSpPr>
          <p:cNvPr id="54283" name="标题 54282"/>
          <p:cNvSpPr>
            <a:spLocks noGrp="1"/>
          </p:cNvSpPr>
          <p:nvPr>
            <p:ph type="title"/>
          </p:nvPr>
        </p:nvSpPr>
        <p:spPr>
          <a:xfrm>
            <a:off x="457200" y="457200"/>
            <a:ext cx="3124200" cy="533400"/>
          </a:xfrm>
        </p:spPr>
        <p:txBody>
          <a:bodyPr anchor="ctr"/>
          <a:p>
            <a:pPr algn="l"/>
            <a:r>
              <a:rPr lang="zh-CN" altLang="en-US" sz="3200" b="1" dirty="0">
                <a:solidFill>
                  <a:schemeClr val="tx1"/>
                </a:solidFill>
                <a:ea typeface="隶书" panose="02010509060101010101" pitchFamily="1" charset="-122"/>
              </a:rPr>
              <a:t>输入级的分析</a:t>
            </a:r>
            <a:endParaRPr lang="zh-CN" altLang="en-US" sz="2400" b="1" dirty="0">
              <a:solidFill>
                <a:schemeClr val="tx1"/>
              </a:solidFill>
            </a:endParaRPr>
          </a:p>
        </p:txBody>
      </p:sp>
      <p:sp>
        <p:nvSpPr>
          <p:cNvPr id="54284" name="文本框 54283"/>
          <p:cNvSpPr txBox="1"/>
          <p:nvPr/>
        </p:nvSpPr>
        <p:spPr>
          <a:xfrm>
            <a:off x="4114800" y="2133600"/>
            <a:ext cx="4191000" cy="1552575"/>
          </a:xfrm>
          <a:prstGeom prst="rect">
            <a:avLst/>
          </a:prstGeom>
          <a:noFill/>
          <a:ln w="9525">
            <a:noFill/>
          </a:ln>
        </p:spPr>
        <p:txBody>
          <a:bodyPr>
            <a:spAutoFit/>
          </a:bodyPr>
          <a:p>
            <a:pPr>
              <a:spcBef>
                <a:spcPct val="50000"/>
              </a:spcBef>
            </a:pPr>
            <a:r>
              <a:rPr lang="en-US" altLang="zh-CN" sz="2000" dirty="0">
                <a:latin typeface="Times New Roman" panose="02020603050405020304" pitchFamily="2" charset="0"/>
              </a:rPr>
              <a:t>     </a:t>
            </a:r>
            <a:r>
              <a:rPr lang="en-US" altLang="zh-CN" b="1">
                <a:latin typeface="Times New Roman" panose="02020603050405020304" pitchFamily="2" charset="0"/>
              </a:rPr>
              <a:t>T</a:t>
            </a:r>
            <a:r>
              <a:rPr lang="en-US" altLang="zh-CN" b="1" baseline="-25000">
                <a:latin typeface="Times New Roman" panose="02020603050405020304" pitchFamily="2" charset="0"/>
              </a:rPr>
              <a:t>3</a:t>
            </a:r>
            <a:r>
              <a:rPr lang="zh-CN" altLang="en-US" b="1">
                <a:latin typeface="Times New Roman" panose="02020603050405020304" pitchFamily="2" charset="0"/>
              </a:rPr>
              <a:t>、</a:t>
            </a:r>
            <a:r>
              <a:rPr lang="en-US" altLang="zh-CN" b="1">
                <a:latin typeface="Times New Roman" panose="02020603050405020304" pitchFamily="2" charset="0"/>
              </a:rPr>
              <a:t>T</a:t>
            </a:r>
            <a:r>
              <a:rPr lang="en-US" altLang="zh-CN" b="1" baseline="-25000">
                <a:latin typeface="Times New Roman" panose="02020603050405020304" pitchFamily="2" charset="0"/>
              </a:rPr>
              <a:t>4</a:t>
            </a:r>
            <a:r>
              <a:rPr lang="zh-CN" altLang="zh-CN" b="1" dirty="0">
                <a:latin typeface="Times New Roman" panose="02020603050405020304" pitchFamily="2" charset="0"/>
              </a:rPr>
              <a:t>为横向PNP型管，输入端耐压高。共集形式，输入电阻大，允许的共模输入电压幅值大。共基形式频带宽。</a:t>
            </a:r>
            <a:endParaRPr lang="en-US" altLang="zh-CN" b="1" baseline="-25000">
              <a:latin typeface="Times New Roman" panose="02020603050405020304" pitchFamily="2" charset="0"/>
            </a:endParaRPr>
          </a:p>
        </p:txBody>
      </p:sp>
      <p:sp>
        <p:nvSpPr>
          <p:cNvPr id="54285" name="文本框 54284"/>
          <p:cNvSpPr txBox="1"/>
          <p:nvPr/>
        </p:nvSpPr>
        <p:spPr>
          <a:xfrm>
            <a:off x="4038600" y="533400"/>
            <a:ext cx="2209800" cy="466725"/>
          </a:xfrm>
          <a:prstGeom prst="rect">
            <a:avLst/>
          </a:prstGeom>
          <a:solidFill>
            <a:srgbClr val="66FFFF"/>
          </a:solidFill>
          <a:ln w="9525" cap="flat" cmpd="sng">
            <a:solidFill>
              <a:srgbClr val="FF0000"/>
            </a:solidFill>
            <a:prstDash val="solid"/>
            <a:miter/>
            <a:headEnd type="none" w="med" len="med"/>
            <a:tailEnd type="none" w="med" len="med"/>
          </a:ln>
        </p:spPr>
        <p:txBody>
          <a:bodyPr>
            <a:spAutoFit/>
          </a:bodyPr>
          <a:p>
            <a:pPr eaLnBrk="0" hangingPunct="0">
              <a:spcBef>
                <a:spcPct val="50000"/>
              </a:spcBef>
            </a:pPr>
            <a:r>
              <a:rPr lang="zh-CN" altLang="en-US" b="1" dirty="0">
                <a:latin typeface="Times New Roman" panose="02020603050405020304" pitchFamily="2" charset="0"/>
              </a:rPr>
              <a:t>共集</a:t>
            </a:r>
            <a:r>
              <a:rPr lang="en-US" altLang="zh-CN" b="1" dirty="0">
                <a:latin typeface="Times New Roman" panose="02020603050405020304" pitchFamily="2" charset="0"/>
              </a:rPr>
              <a:t>-</a:t>
            </a:r>
            <a:r>
              <a:rPr lang="zh-CN" altLang="en-US" b="1" dirty="0">
                <a:latin typeface="Times New Roman" panose="02020603050405020304" pitchFamily="2" charset="0"/>
              </a:rPr>
              <a:t>共基形式</a:t>
            </a:r>
            <a:endParaRPr lang="zh-CN" altLang="en-US" b="1" dirty="0">
              <a:latin typeface="Times New Roman" panose="02020603050405020304" pitchFamily="2" charset="0"/>
            </a:endParaRPr>
          </a:p>
        </p:txBody>
      </p:sp>
      <p:sp>
        <p:nvSpPr>
          <p:cNvPr id="54286" name="文本框 54285"/>
          <p:cNvSpPr txBox="1"/>
          <p:nvPr/>
        </p:nvSpPr>
        <p:spPr>
          <a:xfrm>
            <a:off x="4191000" y="3657600"/>
            <a:ext cx="4419600" cy="968375"/>
          </a:xfrm>
          <a:prstGeom prst="rect">
            <a:avLst/>
          </a:prstGeom>
          <a:noFill/>
          <a:ln w="9525">
            <a:noFill/>
          </a:ln>
        </p:spPr>
        <p:txBody>
          <a:bodyPr>
            <a:spAutoFit/>
          </a:bodyPr>
          <a:p>
            <a:pPr>
              <a:lnSpc>
                <a:spcPct val="120000"/>
              </a:lnSpc>
            </a:pPr>
            <a:r>
              <a:rPr lang="en-US" altLang="zh-CN" b="1" i="1">
                <a:latin typeface="Times New Roman" panose="02020603050405020304" pitchFamily="2" charset="0"/>
              </a:rPr>
              <a:t>Q</a:t>
            </a:r>
            <a:r>
              <a:rPr lang="zh-CN" altLang="en-US" b="1" dirty="0">
                <a:latin typeface="Times New Roman" panose="02020603050405020304" pitchFamily="2" charset="0"/>
              </a:rPr>
              <a:t>点的稳定：</a:t>
            </a:r>
            <a:endParaRPr lang="zh-CN" altLang="en-US" b="1" dirty="0">
              <a:latin typeface="Times New Roman" panose="02020603050405020304" pitchFamily="2" charset="0"/>
            </a:endParaRPr>
          </a:p>
          <a:p>
            <a:pPr>
              <a:lnSpc>
                <a:spcPct val="120000"/>
              </a:lnSpc>
            </a:pPr>
            <a:r>
              <a:rPr lang="en-US" altLang="zh-CN" b="1" i="1">
                <a:latin typeface="Times New Roman" panose="02020603050405020304" pitchFamily="2" charset="0"/>
              </a:rPr>
              <a:t>T</a:t>
            </a:r>
            <a:r>
              <a:rPr lang="zh-CN" altLang="en-US" b="1">
                <a:latin typeface="Times New Roman" panose="02020603050405020304" pitchFamily="2" charset="0"/>
              </a:rPr>
              <a:t>（</a:t>
            </a:r>
            <a:r>
              <a:rPr lang="en-US" altLang="zh-CN" b="1">
                <a:latin typeface="Times New Roman" panose="02020603050405020304" pitchFamily="2" charset="0"/>
              </a:rPr>
              <a:t>℃</a:t>
            </a:r>
            <a:r>
              <a:rPr lang="zh-CN" altLang="en-US" b="1">
                <a:latin typeface="Times New Roman" panose="02020603050405020304" pitchFamily="2" charset="0"/>
              </a:rPr>
              <a:t>）</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C1</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C2</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C8</a:t>
            </a:r>
            <a:r>
              <a:rPr lang="en-US" altLang="zh-CN" b="1">
                <a:latin typeface="Times New Roman" panose="02020603050405020304" pitchFamily="2" charset="0"/>
              </a:rPr>
              <a:t>↑ </a:t>
            </a:r>
            <a:endParaRPr lang="en-US" altLang="zh-CN" b="1">
              <a:latin typeface="Times New Roman" panose="02020603050405020304" pitchFamily="2" charset="0"/>
            </a:endParaRPr>
          </a:p>
        </p:txBody>
      </p:sp>
      <p:sp>
        <p:nvSpPr>
          <p:cNvPr id="54287" name="文本框 54286"/>
          <p:cNvSpPr txBox="1"/>
          <p:nvPr/>
        </p:nvSpPr>
        <p:spPr>
          <a:xfrm>
            <a:off x="4191000" y="4572000"/>
            <a:ext cx="4343400" cy="457200"/>
          </a:xfrm>
          <a:prstGeom prst="rect">
            <a:avLst/>
          </a:prstGeom>
          <a:noFill/>
          <a:ln w="9525">
            <a:noFill/>
          </a:ln>
        </p:spPr>
        <p:txBody>
          <a:bodyPr>
            <a:spAutoFit/>
          </a:bodyPr>
          <a:p>
            <a:pPr>
              <a:spcBef>
                <a:spcPct val="50000"/>
              </a:spcBef>
            </a:pPr>
            <a:r>
              <a:rPr lang="en-US" altLang="zh-CN" b="1" i="1">
                <a:latin typeface="Times New Roman" panose="02020603050405020304" pitchFamily="2" charset="0"/>
              </a:rPr>
              <a:t>I</a:t>
            </a:r>
            <a:r>
              <a:rPr lang="en-US" altLang="zh-CN" b="1" baseline="-25000">
                <a:latin typeface="Times New Roman" panose="02020603050405020304" pitchFamily="2" charset="0"/>
              </a:rPr>
              <a:t>C9</a:t>
            </a:r>
            <a:r>
              <a:rPr lang="zh-CN" altLang="en-US" b="1">
                <a:latin typeface="Times New Roman" panose="02020603050405020304" pitchFamily="2" charset="0"/>
              </a:rPr>
              <a:t>与</a:t>
            </a:r>
            <a:r>
              <a:rPr lang="en-US" altLang="zh-CN" b="1" i="1">
                <a:latin typeface="Times New Roman" panose="02020603050405020304" pitchFamily="2" charset="0"/>
              </a:rPr>
              <a:t>I</a:t>
            </a:r>
            <a:r>
              <a:rPr lang="en-US" altLang="zh-CN" b="1" baseline="-25000">
                <a:latin typeface="Times New Roman" panose="02020603050405020304" pitchFamily="2" charset="0"/>
              </a:rPr>
              <a:t>C8</a:t>
            </a:r>
            <a:r>
              <a:rPr lang="zh-CN" altLang="en-US" b="1" dirty="0">
                <a:latin typeface="Times New Roman" panose="02020603050405020304" pitchFamily="2" charset="0"/>
              </a:rPr>
              <a:t>为镜像关系</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C9</a:t>
            </a:r>
            <a:r>
              <a:rPr lang="en-US" altLang="zh-CN" b="1">
                <a:latin typeface="Times New Roman" panose="02020603050405020304" pitchFamily="2" charset="0"/>
              </a:rPr>
              <a:t>↑</a:t>
            </a:r>
            <a:endParaRPr lang="en-US" altLang="zh-CN" b="1">
              <a:latin typeface="Times New Roman" panose="02020603050405020304" pitchFamily="2" charset="0"/>
            </a:endParaRPr>
          </a:p>
        </p:txBody>
      </p:sp>
      <p:sp>
        <p:nvSpPr>
          <p:cNvPr id="54288" name="文本框 54287"/>
          <p:cNvSpPr txBox="1"/>
          <p:nvPr/>
        </p:nvSpPr>
        <p:spPr>
          <a:xfrm>
            <a:off x="4191000" y="5105400"/>
            <a:ext cx="4038600" cy="822325"/>
          </a:xfrm>
          <a:prstGeom prst="rect">
            <a:avLst/>
          </a:prstGeom>
          <a:noFill/>
          <a:ln w="9525">
            <a:noFill/>
          </a:ln>
        </p:spPr>
        <p:txBody>
          <a:bodyPr>
            <a:spAutoFit/>
          </a:bodyPr>
          <a:p>
            <a:pPr>
              <a:spcBef>
                <a:spcPct val="50000"/>
              </a:spcBef>
            </a:pPr>
            <a:r>
              <a:rPr lang="zh-CN" altLang="en-US" b="1" dirty="0">
                <a:latin typeface="Times New Roman" panose="02020603050405020304" pitchFamily="2" charset="0"/>
              </a:rPr>
              <a:t>因为</a:t>
            </a:r>
            <a:r>
              <a:rPr lang="en-US" altLang="zh-CN" b="1" i="1">
                <a:latin typeface="Times New Roman" panose="02020603050405020304" pitchFamily="2" charset="0"/>
              </a:rPr>
              <a:t>I</a:t>
            </a:r>
            <a:r>
              <a:rPr lang="en-US" altLang="zh-CN" b="1" baseline="-25000">
                <a:latin typeface="Times New Roman" panose="02020603050405020304" pitchFamily="2" charset="0"/>
              </a:rPr>
              <a:t>C10</a:t>
            </a:r>
            <a:r>
              <a:rPr lang="zh-CN" altLang="en-US" b="1" dirty="0">
                <a:latin typeface="Times New Roman" panose="02020603050405020304" pitchFamily="2" charset="0"/>
              </a:rPr>
              <a:t>不变</a:t>
            </a:r>
            <a:r>
              <a:rPr lang="en-US" altLang="zh-CN" b="1">
                <a:latin typeface="Times New Roman" panose="02020603050405020304" pitchFamily="2" charset="0"/>
              </a:rPr>
              <a:t>→</a:t>
            </a:r>
            <a:r>
              <a:rPr lang="en-US" altLang="zh-CN" b="1" i="1">
                <a:latin typeface="Times New Roman" panose="02020603050405020304" pitchFamily="2" charset="0"/>
              </a:rPr>
              <a:t>I</a:t>
            </a:r>
            <a:r>
              <a:rPr lang="en-US" altLang="zh-CN" b="1" baseline="-25000">
                <a:latin typeface="Times New Roman" panose="02020603050405020304" pitchFamily="2" charset="0"/>
              </a:rPr>
              <a:t>B3</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B4</a:t>
            </a:r>
            <a:r>
              <a:rPr lang="en-US" altLang="zh-CN" b="1">
                <a:latin typeface="Times New Roman" panose="02020603050405020304" pitchFamily="2" charset="0"/>
              </a:rPr>
              <a:t>↓ → </a:t>
            </a:r>
            <a:r>
              <a:rPr lang="en-US" altLang="zh-CN" b="1" i="1">
                <a:latin typeface="Times New Roman" panose="02020603050405020304" pitchFamily="2" charset="0"/>
              </a:rPr>
              <a:t>I</a:t>
            </a:r>
            <a:r>
              <a:rPr lang="en-US" altLang="zh-CN" b="1" baseline="-25000">
                <a:latin typeface="Times New Roman" panose="02020603050405020304" pitchFamily="2" charset="0"/>
              </a:rPr>
              <a:t>C3 </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C4</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C1</a:t>
            </a:r>
            <a:r>
              <a:rPr lang="en-US" altLang="zh-CN" b="1">
                <a:latin typeface="Times New Roman" panose="02020603050405020304" pitchFamily="2" charset="0"/>
              </a:rPr>
              <a:t>↓ </a:t>
            </a:r>
            <a:r>
              <a:rPr lang="en-US" altLang="zh-CN" b="1" i="1">
                <a:latin typeface="Times New Roman" panose="02020603050405020304" pitchFamily="2" charset="0"/>
              </a:rPr>
              <a:t>I</a:t>
            </a:r>
            <a:r>
              <a:rPr lang="en-US" altLang="zh-CN" b="1" baseline="-25000">
                <a:latin typeface="Times New Roman" panose="02020603050405020304" pitchFamily="2" charset="0"/>
              </a:rPr>
              <a:t>C2</a:t>
            </a:r>
            <a:r>
              <a:rPr lang="en-US" altLang="zh-CN" b="1">
                <a:latin typeface="Times New Roman" panose="02020603050405020304" pitchFamily="2" charset="0"/>
              </a:rPr>
              <a:t>↓ </a:t>
            </a:r>
            <a:endParaRPr lang="en-US" altLang="zh-CN" b="1">
              <a:latin typeface="Times New Roman" panose="02020603050405020304" pitchFamily="2" charset="0"/>
            </a:endParaRPr>
          </a:p>
        </p:txBody>
      </p:sp>
      <p:grpSp>
        <p:nvGrpSpPr>
          <p:cNvPr id="54289" name="组合 54288"/>
          <p:cNvGrpSpPr/>
          <p:nvPr/>
        </p:nvGrpSpPr>
        <p:grpSpPr>
          <a:xfrm>
            <a:off x="1389063" y="2819400"/>
            <a:ext cx="1277937" cy="381000"/>
            <a:chOff x="875" y="1776"/>
            <a:chExt cx="805" cy="240"/>
          </a:xfrm>
        </p:grpSpPr>
        <p:sp>
          <p:nvSpPr>
            <p:cNvPr id="54290" name="直接连接符 54289"/>
            <p:cNvSpPr/>
            <p:nvPr/>
          </p:nvSpPr>
          <p:spPr>
            <a:xfrm>
              <a:off x="875" y="1776"/>
              <a:ext cx="0" cy="240"/>
            </a:xfrm>
            <a:prstGeom prst="line">
              <a:avLst/>
            </a:prstGeom>
            <a:ln w="28575" cap="flat" cmpd="sng">
              <a:solidFill>
                <a:srgbClr val="FF0000"/>
              </a:solidFill>
              <a:prstDash val="solid"/>
              <a:headEnd type="none" w="med" len="med"/>
              <a:tailEnd type="none" w="med" len="med"/>
            </a:ln>
          </p:spPr>
        </p:sp>
        <p:sp>
          <p:nvSpPr>
            <p:cNvPr id="54291" name="直接连接符 54290"/>
            <p:cNvSpPr/>
            <p:nvPr/>
          </p:nvSpPr>
          <p:spPr>
            <a:xfrm>
              <a:off x="1680" y="1776"/>
              <a:ext cx="0" cy="240"/>
            </a:xfrm>
            <a:prstGeom prst="line">
              <a:avLst/>
            </a:prstGeom>
            <a:ln w="28575" cap="flat" cmpd="sng">
              <a:solidFill>
                <a:srgbClr val="FF0000"/>
              </a:solidFill>
              <a:prstDash val="solid"/>
              <a:headEnd type="none" w="med" len="med"/>
              <a:tailEnd type="none" w="med" len="med"/>
            </a:ln>
          </p:spPr>
        </p:sp>
      </p:grpSp>
      <p:grpSp>
        <p:nvGrpSpPr>
          <p:cNvPr id="54292" name="组合 54291"/>
          <p:cNvGrpSpPr/>
          <p:nvPr/>
        </p:nvGrpSpPr>
        <p:grpSpPr>
          <a:xfrm>
            <a:off x="2667000" y="3659188"/>
            <a:ext cx="1066800" cy="982662"/>
            <a:chOff x="1680" y="2305"/>
            <a:chExt cx="672" cy="619"/>
          </a:xfrm>
        </p:grpSpPr>
        <p:sp>
          <p:nvSpPr>
            <p:cNvPr id="54293" name="直接连接符 54292"/>
            <p:cNvSpPr/>
            <p:nvPr/>
          </p:nvSpPr>
          <p:spPr>
            <a:xfrm>
              <a:off x="1680" y="2305"/>
              <a:ext cx="0" cy="619"/>
            </a:xfrm>
            <a:prstGeom prst="line">
              <a:avLst/>
            </a:prstGeom>
            <a:ln w="28575" cap="flat" cmpd="sng">
              <a:solidFill>
                <a:srgbClr val="FF0000"/>
              </a:solidFill>
              <a:prstDash val="solid"/>
              <a:headEnd type="none" w="med" len="med"/>
              <a:tailEnd type="none" w="med" len="med"/>
            </a:ln>
          </p:spPr>
        </p:sp>
        <p:sp>
          <p:nvSpPr>
            <p:cNvPr id="54294" name="直接连接符 54293"/>
            <p:cNvSpPr/>
            <p:nvPr/>
          </p:nvSpPr>
          <p:spPr>
            <a:xfrm>
              <a:off x="1680" y="2756"/>
              <a:ext cx="672" cy="0"/>
            </a:xfrm>
            <a:prstGeom prst="line">
              <a:avLst/>
            </a:prstGeom>
            <a:ln w="28575" cap="flat" cmpd="sng">
              <a:solidFill>
                <a:srgbClr val="FF0000"/>
              </a:solidFill>
              <a:prstDash val="solid"/>
              <a:headEnd type="none" w="med" len="med"/>
              <a:tailEnd type="none" w="med" len="med"/>
            </a:ln>
          </p:spPr>
        </p:sp>
      </p:grpSp>
      <p:grpSp>
        <p:nvGrpSpPr>
          <p:cNvPr id="54295" name="组合 54294"/>
          <p:cNvGrpSpPr/>
          <p:nvPr/>
        </p:nvGrpSpPr>
        <p:grpSpPr>
          <a:xfrm>
            <a:off x="801688" y="2514600"/>
            <a:ext cx="2398712" cy="457200"/>
            <a:chOff x="505" y="1584"/>
            <a:chExt cx="1511" cy="288"/>
          </a:xfrm>
        </p:grpSpPr>
        <p:sp>
          <p:nvSpPr>
            <p:cNvPr id="54296" name="直接连接符 54295"/>
            <p:cNvSpPr/>
            <p:nvPr/>
          </p:nvSpPr>
          <p:spPr>
            <a:xfrm>
              <a:off x="528" y="1584"/>
              <a:ext cx="144" cy="0"/>
            </a:xfrm>
            <a:prstGeom prst="line">
              <a:avLst/>
            </a:prstGeom>
            <a:ln w="28575" cap="flat" cmpd="sng">
              <a:solidFill>
                <a:srgbClr val="FF0000"/>
              </a:solidFill>
              <a:prstDash val="solid"/>
              <a:headEnd type="none" w="med" len="med"/>
              <a:tailEnd type="none" w="med" len="med"/>
            </a:ln>
          </p:spPr>
        </p:sp>
        <p:sp>
          <p:nvSpPr>
            <p:cNvPr id="54297" name="直接连接符 54296"/>
            <p:cNvSpPr/>
            <p:nvPr/>
          </p:nvSpPr>
          <p:spPr>
            <a:xfrm>
              <a:off x="505" y="1872"/>
              <a:ext cx="1488" cy="0"/>
            </a:xfrm>
            <a:prstGeom prst="line">
              <a:avLst/>
            </a:prstGeom>
            <a:ln w="28575" cap="flat" cmpd="sng">
              <a:solidFill>
                <a:srgbClr val="FF0000"/>
              </a:solidFill>
              <a:prstDash val="solid"/>
              <a:headEnd type="none" w="med" len="med"/>
              <a:tailEnd type="none" w="med" len="med"/>
            </a:ln>
          </p:spPr>
        </p:sp>
        <p:sp>
          <p:nvSpPr>
            <p:cNvPr id="54298" name="直接连接符 54297"/>
            <p:cNvSpPr/>
            <p:nvPr/>
          </p:nvSpPr>
          <p:spPr>
            <a:xfrm flipV="1">
              <a:off x="1990" y="1584"/>
              <a:ext cx="0" cy="288"/>
            </a:xfrm>
            <a:prstGeom prst="line">
              <a:avLst/>
            </a:prstGeom>
            <a:ln w="28575" cap="flat" cmpd="sng">
              <a:solidFill>
                <a:srgbClr val="FF0000"/>
              </a:solidFill>
              <a:prstDash val="solid"/>
              <a:headEnd type="none" w="med" len="med"/>
              <a:tailEnd type="none" w="med" len="med"/>
            </a:ln>
          </p:spPr>
        </p:sp>
        <p:sp>
          <p:nvSpPr>
            <p:cNvPr id="54299" name="直接连接符 54298"/>
            <p:cNvSpPr/>
            <p:nvPr/>
          </p:nvSpPr>
          <p:spPr>
            <a:xfrm flipH="1">
              <a:off x="1872" y="1584"/>
              <a:ext cx="144" cy="0"/>
            </a:xfrm>
            <a:prstGeom prst="line">
              <a:avLst/>
            </a:prstGeom>
            <a:ln w="28575" cap="flat" cmpd="sng">
              <a:solidFill>
                <a:srgbClr val="FF0000"/>
              </a:solidFill>
              <a:prstDash val="solid"/>
              <a:headEnd type="none" w="med" len="med"/>
              <a:tailEnd type="none" w="med" len="med"/>
            </a:ln>
          </p:spPr>
        </p:sp>
      </p:grpSp>
      <p:sp>
        <p:nvSpPr>
          <p:cNvPr id="54300" name="线形标注 1 54299"/>
          <p:cNvSpPr/>
          <p:nvPr/>
        </p:nvSpPr>
        <p:spPr>
          <a:xfrm>
            <a:off x="4038600" y="1076325"/>
            <a:ext cx="4572000" cy="523875"/>
          </a:xfrm>
          <a:prstGeom prst="borderCallout1">
            <a:avLst>
              <a:gd name="adj1" fmla="val 21819"/>
              <a:gd name="adj2" fmla="val -1667"/>
              <a:gd name="adj3" fmla="val 226667"/>
              <a:gd name="adj4" fmla="val -25486"/>
            </a:avLst>
          </a:prstGeom>
          <a:solidFill>
            <a:srgbClr val="CCFFFF"/>
          </a:solidFill>
          <a:ln w="19050" cap="flat" cmpd="sng">
            <a:solidFill>
              <a:schemeClr val="tx1"/>
            </a:solidFill>
            <a:prstDash val="solid"/>
            <a:miter/>
            <a:headEnd type="none" w="med" len="med"/>
            <a:tailEnd type="none" w="med" len="med"/>
          </a:ln>
        </p:spPr>
        <p:txBody>
          <a:bodyPr/>
          <a:p>
            <a:pPr>
              <a:spcBef>
                <a:spcPct val="50000"/>
              </a:spcBef>
            </a:pPr>
            <a:r>
              <a:rPr lang="en-US" altLang="zh-CN" b="1">
                <a:latin typeface="Times New Roman" panose="02020603050405020304" pitchFamily="2" charset="0"/>
              </a:rPr>
              <a:t>T</a:t>
            </a:r>
            <a:r>
              <a:rPr lang="en-US" altLang="zh-CN" b="1" baseline="-25000">
                <a:latin typeface="Times New Roman" panose="02020603050405020304" pitchFamily="2" charset="0"/>
              </a:rPr>
              <a:t>1</a:t>
            </a:r>
            <a:r>
              <a:rPr lang="zh-CN" altLang="en-US" b="1">
                <a:latin typeface="Times New Roman" panose="02020603050405020304" pitchFamily="2" charset="0"/>
              </a:rPr>
              <a:t>和</a:t>
            </a:r>
            <a:r>
              <a:rPr lang="en-US" altLang="zh-CN" b="1">
                <a:latin typeface="Times New Roman" panose="02020603050405020304" pitchFamily="2" charset="0"/>
              </a:rPr>
              <a:t>T</a:t>
            </a:r>
            <a:r>
              <a:rPr lang="en-US" altLang="zh-CN" b="1" baseline="-25000">
                <a:latin typeface="Times New Roman" panose="02020603050405020304" pitchFamily="2" charset="0"/>
              </a:rPr>
              <a:t>2</a:t>
            </a:r>
            <a:r>
              <a:rPr lang="zh-CN" altLang="en-US" b="1" dirty="0">
                <a:latin typeface="Times New Roman" panose="02020603050405020304" pitchFamily="2" charset="0"/>
              </a:rPr>
              <a:t>从基极输入、射极输出</a:t>
            </a:r>
            <a:endParaRPr lang="zh-CN" altLang="en-US">
              <a:latin typeface="Times New Roman" panose="02020603050405020304" pitchFamily="2" charset="0"/>
            </a:endParaRPr>
          </a:p>
        </p:txBody>
      </p:sp>
      <p:sp>
        <p:nvSpPr>
          <p:cNvPr id="54301" name="线形标注 1 54300"/>
          <p:cNvSpPr/>
          <p:nvPr/>
        </p:nvSpPr>
        <p:spPr>
          <a:xfrm>
            <a:off x="4052888" y="1655763"/>
            <a:ext cx="4557712" cy="477837"/>
          </a:xfrm>
          <a:prstGeom prst="borderCallout1">
            <a:avLst>
              <a:gd name="adj1" fmla="val 23921"/>
              <a:gd name="adj2" fmla="val -1671"/>
              <a:gd name="adj3" fmla="val 373421"/>
              <a:gd name="adj4" fmla="val -30653"/>
            </a:avLst>
          </a:prstGeom>
          <a:solidFill>
            <a:srgbClr val="CCFFFF"/>
          </a:solidFill>
          <a:ln w="19050" cap="flat" cmpd="sng">
            <a:solidFill>
              <a:schemeClr val="tx1"/>
            </a:solidFill>
            <a:prstDash val="solid"/>
            <a:miter/>
            <a:headEnd type="none" w="med" len="med"/>
            <a:tailEnd type="none" w="med" len="med"/>
          </a:ln>
        </p:spPr>
        <p:txBody>
          <a:bodyPr/>
          <a:p>
            <a:r>
              <a:rPr lang="en-US" altLang="zh-CN" b="1">
                <a:latin typeface="Times New Roman" panose="02020603050405020304" pitchFamily="2" charset="0"/>
              </a:rPr>
              <a:t>T</a:t>
            </a:r>
            <a:r>
              <a:rPr lang="en-US" altLang="zh-CN" b="1" baseline="-25000">
                <a:latin typeface="Times New Roman" panose="02020603050405020304" pitchFamily="2" charset="0"/>
              </a:rPr>
              <a:t>3</a:t>
            </a:r>
            <a:r>
              <a:rPr lang="zh-CN" altLang="en-US" b="1">
                <a:latin typeface="Times New Roman" panose="02020603050405020304" pitchFamily="2" charset="0"/>
              </a:rPr>
              <a:t>和</a:t>
            </a:r>
            <a:r>
              <a:rPr lang="en-US" altLang="zh-CN" b="1">
                <a:latin typeface="Times New Roman" panose="02020603050405020304" pitchFamily="2" charset="0"/>
              </a:rPr>
              <a:t>T</a:t>
            </a:r>
            <a:r>
              <a:rPr lang="en-US" altLang="zh-CN" b="1" baseline="-25000">
                <a:latin typeface="Times New Roman" panose="02020603050405020304" pitchFamily="2" charset="0"/>
              </a:rPr>
              <a:t>4</a:t>
            </a:r>
            <a:r>
              <a:rPr lang="zh-CN" altLang="en-US" b="1" dirty="0">
                <a:latin typeface="Times New Roman" panose="02020603050405020304" pitchFamily="2" charset="0"/>
              </a:rPr>
              <a:t>从射极输入、集电极输出</a:t>
            </a:r>
            <a:endParaRPr lang="zh-CN" altLang="en-US" b="1">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295"/>
                                        </p:tgtEl>
                                        <p:attrNameLst>
                                          <p:attrName>style.visibility</p:attrName>
                                        </p:attrNameLst>
                                      </p:cBhvr>
                                      <p:to>
                                        <p:strVal val="visible"/>
                                      </p:to>
                                    </p:set>
                                    <p:animEffect transition="in" filter="wipe(left)">
                                      <p:cBhvr>
                                        <p:cTn id="7" dur="500"/>
                                        <p:tgtEl>
                                          <p:spTgt spid="542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4289"/>
                                        </p:tgtEl>
                                        <p:attrNameLst>
                                          <p:attrName>style.visibility</p:attrName>
                                        </p:attrNameLst>
                                      </p:cBhvr>
                                      <p:to>
                                        <p:strVal val="visible"/>
                                      </p:to>
                                    </p:set>
                                    <p:animEffect transition="in" filter="wipe(up)">
                                      <p:cBhvr>
                                        <p:cTn id="12" dur="500"/>
                                        <p:tgtEl>
                                          <p:spTgt spid="542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300"/>
                                        </p:tgtEl>
                                        <p:attrNameLst>
                                          <p:attrName>style.visibility</p:attrName>
                                        </p:attrNameLst>
                                      </p:cBhvr>
                                      <p:to>
                                        <p:strVal val="visible"/>
                                      </p:to>
                                    </p:set>
                                    <p:animEffect transition="in" filter="wipe(left)">
                                      <p:cBhvr>
                                        <p:cTn id="17" dur="500"/>
                                        <p:tgtEl>
                                          <p:spTgt spid="543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4292"/>
                                        </p:tgtEl>
                                        <p:attrNameLst>
                                          <p:attrName>style.visibility</p:attrName>
                                        </p:attrNameLst>
                                      </p:cBhvr>
                                      <p:to>
                                        <p:strVal val="visible"/>
                                      </p:to>
                                    </p:set>
                                    <p:animEffect transition="in" filter="wipe(left)">
                                      <p:cBhvr>
                                        <p:cTn id="22" dur="500"/>
                                        <p:tgtEl>
                                          <p:spTgt spid="542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301"/>
                                        </p:tgtEl>
                                        <p:attrNameLst>
                                          <p:attrName>style.visibility</p:attrName>
                                        </p:attrNameLst>
                                      </p:cBhvr>
                                      <p:to>
                                        <p:strVal val="visible"/>
                                      </p:to>
                                    </p:set>
                                    <p:animEffect transition="in" filter="wipe(left)">
                                      <p:cBhvr>
                                        <p:cTn id="27" dur="500"/>
                                        <p:tgtEl>
                                          <p:spTgt spid="543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285"/>
                                        </p:tgtEl>
                                        <p:attrNameLst>
                                          <p:attrName>style.visibility</p:attrName>
                                        </p:attrNameLst>
                                      </p:cBhvr>
                                      <p:to>
                                        <p:strVal val="visible"/>
                                      </p:to>
                                    </p:set>
                                    <p:animEffect transition="in" filter="wipe(left)">
                                      <p:cBhvr>
                                        <p:cTn id="32" dur="500"/>
                                        <p:tgtEl>
                                          <p:spTgt spid="542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284">
                                            <p:txEl>
                                              <p:charRg st="0" end="59"/>
                                            </p:txEl>
                                          </p:spTgt>
                                        </p:tgtEl>
                                        <p:attrNameLst>
                                          <p:attrName>style.visibility</p:attrName>
                                        </p:attrNameLst>
                                      </p:cBhvr>
                                      <p:to>
                                        <p:strVal val="visible"/>
                                      </p:to>
                                    </p:set>
                                    <p:animEffect transition="in" filter="wipe(left)">
                                      <p:cBhvr>
                                        <p:cTn id="37" dur="500"/>
                                        <p:tgtEl>
                                          <p:spTgt spid="54284">
                                            <p:txEl>
                                              <p:charRg st="0" end="5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286">
                                            <p:txEl>
                                              <p:charRg st="0" end="7"/>
                                            </p:txEl>
                                          </p:spTgt>
                                        </p:tgtEl>
                                        <p:attrNameLst>
                                          <p:attrName>style.visibility</p:attrName>
                                        </p:attrNameLst>
                                      </p:cBhvr>
                                      <p:to>
                                        <p:strVal val="visible"/>
                                      </p:to>
                                    </p:set>
                                    <p:animEffect transition="in" filter="wipe(left)">
                                      <p:cBhvr>
                                        <p:cTn id="42" dur="500"/>
                                        <p:tgtEl>
                                          <p:spTgt spid="54286">
                                            <p:txEl>
                                              <p:charRg st="0"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286">
                                            <p:txEl>
                                              <p:charRg st="7" end="30"/>
                                            </p:txEl>
                                          </p:spTgt>
                                        </p:tgtEl>
                                        <p:attrNameLst>
                                          <p:attrName>style.visibility</p:attrName>
                                        </p:attrNameLst>
                                      </p:cBhvr>
                                      <p:to>
                                        <p:strVal val="visible"/>
                                      </p:to>
                                    </p:set>
                                    <p:animEffect transition="in" filter="wipe(left)">
                                      <p:cBhvr>
                                        <p:cTn id="47" dur="500"/>
                                        <p:tgtEl>
                                          <p:spTgt spid="54286">
                                            <p:txEl>
                                              <p:charRg st="7" end="3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287">
                                            <p:txEl>
                                              <p:charRg st="0" end="18"/>
                                            </p:txEl>
                                          </p:spTgt>
                                        </p:tgtEl>
                                        <p:attrNameLst>
                                          <p:attrName>style.visibility</p:attrName>
                                        </p:attrNameLst>
                                      </p:cBhvr>
                                      <p:to>
                                        <p:strVal val="visible"/>
                                      </p:to>
                                    </p:set>
                                    <p:animEffect transition="in" filter="wipe(left)">
                                      <p:cBhvr>
                                        <p:cTn id="52" dur="500"/>
                                        <p:tgtEl>
                                          <p:spTgt spid="54287">
                                            <p:txEl>
                                              <p:charRg st="0" end="1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4288">
                                            <p:txEl>
                                              <p:charRg st="0" end="44"/>
                                            </p:txEl>
                                          </p:spTgt>
                                        </p:tgtEl>
                                        <p:attrNameLst>
                                          <p:attrName>style.visibility</p:attrName>
                                        </p:attrNameLst>
                                      </p:cBhvr>
                                      <p:to>
                                        <p:strVal val="visible"/>
                                      </p:to>
                                    </p:set>
                                    <p:animEffect transition="in" filter="wipe(left)">
                                      <p:cBhvr>
                                        <p:cTn id="57" dur="500"/>
                                        <p:tgtEl>
                                          <p:spTgt spid="54288">
                                            <p:txEl>
                                              <p:charRg st="0" end="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4" grpId="0" build="p"/>
      <p:bldP spid="54285" grpId="0" bldLvl="0" animBg="1"/>
      <p:bldP spid="54286" grpId="0" build="p"/>
      <p:bldP spid="54287" grpId="0" build="p"/>
      <p:bldP spid="54288" grpId="0" build="p"/>
      <p:bldP spid="54300" grpId="0" bldLvl="0" animBg="1"/>
      <p:bldP spid="5430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a:xfrm>
            <a:off x="323850" y="836613"/>
            <a:ext cx="5545138" cy="620712"/>
          </a:xfrm>
        </p:spPr>
        <p:txBody>
          <a:bodyPr wrap="square" anchor="ctr"/>
          <a:lstStyle/>
          <a:p>
            <a:pPr algn="l" eaLnBrk="1" hangingPunct="1"/>
            <a:r>
              <a:rPr lang="en-US" altLang="x-none" sz="2800" b="1" dirty="0">
                <a:solidFill>
                  <a:schemeClr val="tx1"/>
                </a:solidFill>
              </a:rPr>
              <a:t>NPN</a:t>
            </a:r>
            <a:r>
              <a:rPr lang="zh-CN" altLang="en-US" sz="2800" dirty="0">
                <a:solidFill>
                  <a:schemeClr val="tx1"/>
                </a:solidFill>
                <a:ea typeface="华文行楷" panose="02010800040101010101" pitchFamily="2" charset="-122"/>
              </a:rPr>
              <a:t>型管和</a:t>
            </a:r>
            <a:r>
              <a:rPr lang="zh-CN" altLang="en-US" sz="2800" b="1" dirty="0">
                <a:solidFill>
                  <a:schemeClr val="tx1"/>
                </a:solidFill>
              </a:rPr>
              <a:t>PNP</a:t>
            </a:r>
            <a:r>
              <a:rPr lang="zh-CN" altLang="en-US" sz="2800" dirty="0">
                <a:solidFill>
                  <a:schemeClr val="tx1"/>
                </a:solidFill>
                <a:ea typeface="华文行楷" panose="02010800040101010101" pitchFamily="2" charset="-122"/>
              </a:rPr>
              <a:t>型管混合使用</a:t>
            </a:r>
            <a:endParaRPr lang="zh-CN" altLang="en-US" sz="2800" dirty="0">
              <a:solidFill>
                <a:schemeClr val="tx1"/>
              </a:solidFill>
              <a:ea typeface="华文行楷" panose="02010800040101010101" pitchFamily="2" charset="-122"/>
            </a:endParaRPr>
          </a:p>
        </p:txBody>
      </p:sp>
      <p:sp>
        <p:nvSpPr>
          <p:cNvPr id="8195" name="Text Box 3"/>
          <p:cNvSpPr txBox="1"/>
          <p:nvPr/>
        </p:nvSpPr>
        <p:spPr>
          <a:xfrm>
            <a:off x="539750" y="5157788"/>
            <a:ext cx="8197850" cy="1406525"/>
          </a:xfrm>
          <a:prstGeom prst="rect">
            <a:avLst/>
          </a:prstGeom>
          <a:noFill/>
          <a:ln w="9525">
            <a:noFill/>
          </a:ln>
        </p:spPr>
        <p:txBody>
          <a:bodyPr anchor="t">
            <a:spAutoFit/>
          </a:bodyPr>
          <a:lstStyle/>
          <a:p>
            <a:pPr>
              <a:lnSpc>
                <a:spcPct val="120000"/>
              </a:lnSpc>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在用</a:t>
            </a:r>
            <a:r>
              <a:rPr lang="en-US" altLang="x-none" sz="2400" b="1" dirty="0">
                <a:latin typeface="Times New Roman" panose="02020603050405020304" pitchFamily="2" charset="0"/>
                <a:ea typeface="宋体" panose="02010600030101010101" pitchFamily="2" charset="-122"/>
              </a:rPr>
              <a:t>NPN</a:t>
            </a:r>
            <a:r>
              <a:rPr lang="zh-CN" altLang="en-US" sz="2400" b="1" dirty="0">
                <a:latin typeface="Times New Roman" panose="02020603050405020304" pitchFamily="2" charset="0"/>
                <a:ea typeface="宋体" panose="02010600030101010101" pitchFamily="2" charset="-122"/>
              </a:rPr>
              <a:t>型管组成</a:t>
            </a:r>
            <a:r>
              <a:rPr lang="zh-CN" altLang="en-US" sz="2400" b="1" i="1" dirty="0">
                <a:latin typeface="Times New Roman" panose="02020603050405020304" pitchFamily="2" charset="0"/>
                <a:ea typeface="宋体" panose="02010600030101010101" pitchFamily="2" charset="-122"/>
              </a:rPr>
              <a:t>N</a:t>
            </a:r>
            <a:r>
              <a:rPr lang="zh-CN" altLang="en-US" sz="2400" b="1" dirty="0">
                <a:latin typeface="Times New Roman" panose="02020603050405020304" pitchFamily="2" charset="0"/>
                <a:ea typeface="宋体" panose="02010600030101010101" pitchFamily="2" charset="-122"/>
              </a:rPr>
              <a:t>级共射放大电路，由于</a:t>
            </a:r>
            <a:r>
              <a:rPr lang="zh-CN" altLang="en-US" sz="2400" b="1" i="1" dirty="0">
                <a:latin typeface="Times New Roman" panose="02020603050405020304" pitchFamily="2" charset="0"/>
                <a:ea typeface="宋体" panose="02010600030101010101" pitchFamily="2" charset="-122"/>
              </a:rPr>
              <a:t>U</a:t>
            </a:r>
            <a:r>
              <a:rPr lang="zh-CN" altLang="en-US" sz="2400" b="1" baseline="-25000" dirty="0">
                <a:latin typeface="Times New Roman" panose="02020603050405020304" pitchFamily="2" charset="0"/>
                <a:ea typeface="宋体" panose="02010600030101010101" pitchFamily="2" charset="-122"/>
              </a:rPr>
              <a:t>CQ</a:t>
            </a:r>
            <a:r>
              <a:rPr lang="zh-CN" altLang="en-US" sz="2400" b="1" i="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 </a:t>
            </a:r>
            <a:r>
              <a:rPr lang="zh-CN" altLang="en-US" sz="2400" b="1" i="1" dirty="0">
                <a:latin typeface="Times New Roman" panose="02020603050405020304" pitchFamily="2" charset="0"/>
                <a:ea typeface="宋体" panose="02010600030101010101" pitchFamily="2" charset="-122"/>
              </a:rPr>
              <a:t>U</a:t>
            </a:r>
            <a:r>
              <a:rPr lang="zh-CN" altLang="en-US" sz="2400" b="1" baseline="-25000" dirty="0">
                <a:latin typeface="Times New Roman" panose="02020603050405020304" pitchFamily="2" charset="0"/>
                <a:ea typeface="宋体" panose="02010600030101010101" pitchFamily="2" charset="-122"/>
              </a:rPr>
              <a:t>BQ</a:t>
            </a:r>
            <a:r>
              <a:rPr lang="zh-CN" altLang="en-US" sz="2400" b="1" i="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，所以 </a:t>
            </a:r>
            <a:r>
              <a:rPr lang="zh-CN" altLang="en-US" sz="2400" b="1" i="1" dirty="0">
                <a:latin typeface="Times New Roman" panose="02020603050405020304" pitchFamily="2" charset="0"/>
                <a:ea typeface="宋体" panose="02010600030101010101" pitchFamily="2" charset="-122"/>
              </a:rPr>
              <a:t>U</a:t>
            </a:r>
            <a:r>
              <a:rPr lang="zh-CN" altLang="en-US" sz="2400" b="1" baseline="-25000" dirty="0">
                <a:latin typeface="Times New Roman" panose="02020603050405020304" pitchFamily="2" charset="0"/>
                <a:ea typeface="宋体" panose="02010600030101010101" pitchFamily="2" charset="-122"/>
              </a:rPr>
              <a:t>CQ</a:t>
            </a:r>
            <a:r>
              <a:rPr lang="zh-CN" altLang="en-US" sz="2400" b="1" i="1" baseline="-25000"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 </a:t>
            </a:r>
            <a:r>
              <a:rPr lang="zh-CN" altLang="en-US" sz="2400" b="1" i="1" dirty="0">
                <a:latin typeface="Times New Roman" panose="02020603050405020304" pitchFamily="2" charset="0"/>
                <a:ea typeface="宋体" panose="02010600030101010101" pitchFamily="2" charset="-122"/>
              </a:rPr>
              <a:t>U</a:t>
            </a:r>
            <a:r>
              <a:rPr lang="zh-CN" altLang="en-US" sz="2400" b="1" baseline="-25000" dirty="0">
                <a:latin typeface="Times New Roman" panose="02020603050405020304" pitchFamily="2" charset="0"/>
                <a:ea typeface="宋体" panose="02010600030101010101" pitchFamily="2" charset="-122"/>
              </a:rPr>
              <a:t>CQ(</a:t>
            </a:r>
            <a:r>
              <a:rPr lang="zh-CN" altLang="en-US" sz="2400" b="1" i="1" baseline="-25000" dirty="0">
                <a:latin typeface="Times New Roman" panose="02020603050405020304" pitchFamily="2" charset="0"/>
                <a:ea typeface="宋体" panose="02010600030101010101" pitchFamily="2" charset="-122"/>
              </a:rPr>
              <a:t>i</a:t>
            </a:r>
            <a:r>
              <a:rPr lang="zh-CN" altLang="en-US" sz="2400" b="1" baseline="-25000" dirty="0">
                <a:latin typeface="Times New Roman" panose="02020603050405020304" pitchFamily="2" charset="0"/>
                <a:ea typeface="宋体" panose="02010600030101010101" pitchFamily="2" charset="-122"/>
              </a:rPr>
              <a:t>-1）</a:t>
            </a:r>
            <a:r>
              <a:rPr lang="zh-CN" altLang="en-US" sz="2400" b="1" dirty="0">
                <a:latin typeface="Times New Roman" panose="02020603050405020304" pitchFamily="2" charset="0"/>
                <a:ea typeface="宋体" panose="02010600030101010101" pitchFamily="2" charset="-122"/>
              </a:rPr>
              <a:t>（</a:t>
            </a:r>
            <a:r>
              <a:rPr lang="zh-CN" altLang="en-US" sz="2400" b="1" i="1" dirty="0">
                <a:latin typeface="Times New Roman" panose="02020603050405020304" pitchFamily="2" charset="0"/>
                <a:ea typeface="宋体" panose="02010600030101010101" pitchFamily="2" charset="-122"/>
              </a:rPr>
              <a:t>i</a:t>
            </a:r>
            <a:r>
              <a:rPr lang="zh-CN" altLang="en-US" sz="2400" b="1" dirty="0">
                <a:latin typeface="Times New Roman" panose="02020603050405020304" pitchFamily="2" charset="0"/>
                <a:ea typeface="宋体" panose="02010600030101010101" pitchFamily="2" charset="-122"/>
              </a:rPr>
              <a:t>=1～</a:t>
            </a:r>
            <a:r>
              <a:rPr lang="zh-CN" altLang="en-US" sz="2400" b="1" i="1" dirty="0">
                <a:latin typeface="Times New Roman" panose="02020603050405020304" pitchFamily="2" charset="0"/>
                <a:ea typeface="宋体" panose="02010600030101010101" pitchFamily="2" charset="-122"/>
              </a:rPr>
              <a:t>N</a:t>
            </a:r>
            <a:r>
              <a:rPr lang="zh-CN" altLang="en-US" sz="2400" b="1" dirty="0">
                <a:latin typeface="Times New Roman" panose="02020603050405020304" pitchFamily="2" charset="0"/>
                <a:ea typeface="宋体" panose="02010600030101010101" pitchFamily="2" charset="-122"/>
              </a:rPr>
              <a:t>），以致于后级集电极电位接近电源电压，</a:t>
            </a:r>
            <a:r>
              <a:rPr lang="zh-CN" altLang="en-US" sz="2400" b="1" i="1" dirty="0">
                <a:latin typeface="Times New Roman" panose="02020603050405020304" pitchFamily="2" charset="0"/>
                <a:ea typeface="宋体" panose="02010600030101010101" pitchFamily="2" charset="-122"/>
              </a:rPr>
              <a:t>Q</a:t>
            </a:r>
            <a:r>
              <a:rPr lang="zh-CN" altLang="en-US" sz="2400" b="1" dirty="0">
                <a:latin typeface="Times New Roman" panose="02020603050405020304" pitchFamily="2" charset="0"/>
                <a:ea typeface="宋体" panose="02010600030101010101" pitchFamily="2" charset="-122"/>
              </a:rPr>
              <a:t>点不合适。</a:t>
            </a:r>
            <a:endParaRPr lang="zh-CN" altLang="en-US" sz="2400" b="1" dirty="0">
              <a:latin typeface="Times New Roman" panose="02020603050405020304" pitchFamily="2" charset="0"/>
              <a:ea typeface="宋体" panose="02010600030101010101" pitchFamily="2" charset="-122"/>
            </a:endParaRPr>
          </a:p>
        </p:txBody>
      </p:sp>
      <p:pic>
        <p:nvPicPr>
          <p:cNvPr id="8196" name="Picture 4" descr="Dz030101"/>
          <p:cNvPicPr>
            <a:picLocks noChangeAspect="1"/>
          </p:cNvPicPr>
          <p:nvPr/>
        </p:nvPicPr>
        <p:blipFill>
          <a:blip r:embed="rId1" cstate="print"/>
          <a:srcRect l="54546" t="51328" b="5594"/>
          <a:stretch>
            <a:fillRect/>
          </a:stretch>
        </p:blipFill>
        <p:spPr>
          <a:xfrm>
            <a:off x="4714875" y="1320800"/>
            <a:ext cx="3810000" cy="2755900"/>
          </a:xfrm>
          <a:prstGeom prst="rect">
            <a:avLst/>
          </a:prstGeom>
          <a:noFill/>
          <a:ln w="9525">
            <a:noFill/>
          </a:ln>
        </p:spPr>
      </p:pic>
      <p:sp>
        <p:nvSpPr>
          <p:cNvPr id="8197" name="Text Box 5"/>
          <p:cNvSpPr txBox="1"/>
          <p:nvPr/>
        </p:nvSpPr>
        <p:spPr>
          <a:xfrm>
            <a:off x="5002213" y="3911600"/>
            <a:ext cx="3581400" cy="1114425"/>
          </a:xfrm>
          <a:prstGeom prst="rect">
            <a:avLst/>
          </a:prstGeom>
          <a:noFill/>
          <a:ln w="9525">
            <a:noFill/>
          </a:ln>
        </p:spPr>
        <p:txBody>
          <a:bodyPr anchor="t">
            <a:spAutoFit/>
          </a:bodyPr>
          <a:lstStyle/>
          <a:p>
            <a:pPr>
              <a:lnSpc>
                <a:spcPct val="140000"/>
              </a:lnSpc>
            </a:pP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CQ1</a:t>
            </a:r>
            <a:r>
              <a:rPr lang="zh-CN" altLang="en-US" sz="2400" b="1" i="1" dirty="0">
                <a:solidFill>
                  <a:srgbClr val="A50021"/>
                </a:solidFill>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 </a:t>
            </a: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BQ2</a:t>
            </a:r>
            <a:r>
              <a:rPr lang="zh-CN" altLang="en-US" sz="2400" b="1" dirty="0">
                <a:solidFill>
                  <a:srgbClr val="A50021"/>
                </a:solidFill>
                <a:latin typeface="Times New Roman" panose="02020603050405020304" pitchFamily="2" charset="0"/>
                <a:ea typeface="宋体" panose="02010600030101010101" pitchFamily="2" charset="-122"/>
              </a:rPr>
              <a:t> ）</a:t>
            </a:r>
            <a:r>
              <a:rPr lang="zh-CN" altLang="en-US" sz="2400" b="1" i="1" dirty="0">
                <a:solidFill>
                  <a:srgbClr val="A50021"/>
                </a:solidFill>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a:t>
            </a:r>
            <a:r>
              <a:rPr lang="zh-CN" altLang="en-US" sz="2400" b="1" i="1" dirty="0">
                <a:solidFill>
                  <a:srgbClr val="A50021"/>
                </a:solidFill>
                <a:latin typeface="Times New Roman" panose="02020603050405020304" pitchFamily="2" charset="0"/>
                <a:ea typeface="宋体" panose="02010600030101010101" pitchFamily="2" charset="-122"/>
              </a:rPr>
              <a:t> U</a:t>
            </a:r>
            <a:r>
              <a:rPr lang="zh-CN" altLang="en-US" sz="2400" b="1" baseline="-25000" dirty="0">
                <a:solidFill>
                  <a:srgbClr val="A50021"/>
                </a:solidFill>
                <a:latin typeface="Times New Roman" panose="02020603050405020304" pitchFamily="2" charset="0"/>
                <a:ea typeface="宋体" panose="02010600030101010101" pitchFamily="2" charset="-122"/>
              </a:rPr>
              <a:t>BQ1</a:t>
            </a:r>
            <a:endParaRPr lang="zh-CN" altLang="en-US" sz="2400" b="1" dirty="0">
              <a:solidFill>
                <a:srgbClr val="A50021"/>
              </a:solidFill>
              <a:latin typeface="Times New Roman" panose="02020603050405020304" pitchFamily="2" charset="0"/>
              <a:ea typeface="宋体" panose="02010600030101010101" pitchFamily="2" charset="-122"/>
            </a:endParaRPr>
          </a:p>
          <a:p>
            <a:pPr>
              <a:lnSpc>
                <a:spcPct val="140000"/>
              </a:lnSpc>
            </a:pP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CQ2 </a:t>
            </a:r>
            <a:r>
              <a:rPr lang="zh-CN" altLang="en-US" sz="2400" b="1" dirty="0">
                <a:solidFill>
                  <a:srgbClr val="A50021"/>
                </a:solidFill>
                <a:latin typeface="Times New Roman" panose="02020603050405020304" pitchFamily="2" charset="0"/>
                <a:ea typeface="宋体" panose="02010600030101010101" pitchFamily="2" charset="-122"/>
              </a:rPr>
              <a:t>＜</a:t>
            </a:r>
            <a:r>
              <a:rPr lang="zh-CN" altLang="en-US" sz="2400" b="1" baseline="-25000" dirty="0">
                <a:solidFill>
                  <a:srgbClr val="A50021"/>
                </a:solidFill>
                <a:latin typeface="Times New Roman" panose="02020603050405020304" pitchFamily="2" charset="0"/>
                <a:ea typeface="宋体" panose="02010600030101010101" pitchFamily="2" charset="-122"/>
              </a:rPr>
              <a:t> </a:t>
            </a: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CQ1</a:t>
            </a:r>
            <a:r>
              <a:rPr lang="zh-CN" altLang="en-US" sz="2400" b="1" dirty="0">
                <a:solidFill>
                  <a:srgbClr val="A50021"/>
                </a:solidFill>
                <a:latin typeface="Times New Roman" panose="02020603050405020304" pitchFamily="2" charset="0"/>
                <a:ea typeface="宋体" panose="02010600030101010101" pitchFamily="2" charset="-122"/>
              </a:rPr>
              <a:t> </a:t>
            </a:r>
            <a:endParaRPr lang="en-US" altLang="x-none" sz="2400" b="1" dirty="0">
              <a:solidFill>
                <a:srgbClr val="A50021"/>
              </a:solidFill>
              <a:latin typeface="Times New Roman" panose="02020603050405020304" pitchFamily="2" charset="0"/>
              <a:ea typeface="宋体" panose="02010600030101010101" pitchFamily="2" charset="-122"/>
            </a:endParaRPr>
          </a:p>
        </p:txBody>
      </p:sp>
      <p:graphicFrame>
        <p:nvGraphicFramePr>
          <p:cNvPr id="2" name="Object 6"/>
          <p:cNvGraphicFramePr/>
          <p:nvPr>
            <p:ph idx="4294967295"/>
          </p:nvPr>
        </p:nvGraphicFramePr>
        <p:xfrm>
          <a:off x="611188" y="1412875"/>
          <a:ext cx="3743325" cy="2633663"/>
        </p:xfrm>
        <a:graphic>
          <a:graphicData uri="http://schemas.openxmlformats.org/presentationml/2006/ole">
            <mc:AlternateContent xmlns:mc="http://schemas.openxmlformats.org/markup-compatibility/2006">
              <mc:Choice xmlns:v="urn:schemas-microsoft-com:vml" Requires="v">
                <p:oleObj spid="_x0000_s3073" name="" r:id="rId2" imgW="12525375" imgH="8810625" progId="">
                  <p:embed/>
                </p:oleObj>
              </mc:Choice>
              <mc:Fallback>
                <p:oleObj name="" r:id="rId2" imgW="12525375" imgH="8810625" progId="">
                  <p:embed/>
                  <p:pic>
                    <p:nvPicPr>
                      <p:cNvPr id="0" name="图片 3072"/>
                      <p:cNvPicPr/>
                      <p:nvPr/>
                    </p:nvPicPr>
                    <p:blipFill>
                      <a:blip r:embed="rId3"/>
                      <a:stretch>
                        <a:fillRect/>
                      </a:stretch>
                    </p:blipFill>
                    <p:spPr>
                      <a:xfrm>
                        <a:off x="611188" y="1412875"/>
                        <a:ext cx="3743325" cy="2633663"/>
                      </a:xfrm>
                      <a:prstGeom prst="rect">
                        <a:avLst/>
                      </a:prstGeom>
                      <a:noFill/>
                      <a:ln w="38100">
                        <a:noFill/>
                      </a:ln>
                    </p:spPr>
                  </p:pic>
                </p:oleObj>
              </mc:Fallback>
            </mc:AlternateContent>
          </a:graphicData>
        </a:graphic>
      </p:graphicFrame>
      <p:sp>
        <p:nvSpPr>
          <p:cNvPr id="8199" name="Text Box 7"/>
          <p:cNvSpPr txBox="1"/>
          <p:nvPr/>
        </p:nvSpPr>
        <p:spPr>
          <a:xfrm>
            <a:off x="827088" y="3984625"/>
            <a:ext cx="3581400" cy="1114425"/>
          </a:xfrm>
          <a:prstGeom prst="rect">
            <a:avLst/>
          </a:prstGeom>
          <a:noFill/>
          <a:ln w="9525">
            <a:noFill/>
          </a:ln>
        </p:spPr>
        <p:txBody>
          <a:bodyPr anchor="t">
            <a:spAutoFit/>
          </a:bodyPr>
          <a:lstStyle/>
          <a:p>
            <a:pPr>
              <a:lnSpc>
                <a:spcPct val="140000"/>
              </a:lnSpc>
            </a:pP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CQ1</a:t>
            </a:r>
            <a:r>
              <a:rPr lang="zh-CN" altLang="en-US" sz="2400" b="1" i="1" dirty="0">
                <a:solidFill>
                  <a:srgbClr val="A50021"/>
                </a:solidFill>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 </a:t>
            </a: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BQ2</a:t>
            </a:r>
            <a:r>
              <a:rPr lang="zh-CN" altLang="en-US" sz="2400" b="1" dirty="0">
                <a:solidFill>
                  <a:srgbClr val="A50021"/>
                </a:solidFill>
                <a:latin typeface="Times New Roman" panose="02020603050405020304" pitchFamily="2" charset="0"/>
                <a:ea typeface="宋体" panose="02010600030101010101" pitchFamily="2" charset="-122"/>
              </a:rPr>
              <a:t> ）</a:t>
            </a:r>
            <a:r>
              <a:rPr lang="zh-CN" altLang="en-US" sz="2400" b="1" i="1" dirty="0">
                <a:solidFill>
                  <a:srgbClr val="A50021"/>
                </a:solidFill>
                <a:latin typeface="Times New Roman" panose="02020603050405020304" pitchFamily="2" charset="0"/>
                <a:ea typeface="宋体" panose="02010600030101010101" pitchFamily="2" charset="-122"/>
              </a:rPr>
              <a:t> </a:t>
            </a:r>
            <a:r>
              <a:rPr lang="zh-CN" altLang="en-US" sz="2400" b="1" dirty="0">
                <a:solidFill>
                  <a:srgbClr val="A50021"/>
                </a:solidFill>
                <a:latin typeface="Times New Roman" panose="02020603050405020304" pitchFamily="2" charset="0"/>
                <a:ea typeface="宋体" panose="02010600030101010101" pitchFamily="2" charset="-122"/>
              </a:rPr>
              <a:t>＞</a:t>
            </a:r>
            <a:r>
              <a:rPr lang="zh-CN" altLang="en-US" sz="2400" b="1" i="1" dirty="0">
                <a:solidFill>
                  <a:srgbClr val="A50021"/>
                </a:solidFill>
                <a:latin typeface="Times New Roman" panose="02020603050405020304" pitchFamily="2" charset="0"/>
                <a:ea typeface="宋体" panose="02010600030101010101" pitchFamily="2" charset="-122"/>
              </a:rPr>
              <a:t> U</a:t>
            </a:r>
            <a:r>
              <a:rPr lang="zh-CN" altLang="en-US" sz="2400" b="1" baseline="-25000" dirty="0">
                <a:solidFill>
                  <a:srgbClr val="A50021"/>
                </a:solidFill>
                <a:latin typeface="Times New Roman" panose="02020603050405020304" pitchFamily="2" charset="0"/>
                <a:ea typeface="宋体" panose="02010600030101010101" pitchFamily="2" charset="-122"/>
              </a:rPr>
              <a:t>BQ1</a:t>
            </a:r>
            <a:endParaRPr lang="zh-CN" altLang="en-US" sz="2400" b="1" dirty="0">
              <a:solidFill>
                <a:srgbClr val="A50021"/>
              </a:solidFill>
              <a:latin typeface="Times New Roman" panose="02020603050405020304" pitchFamily="2" charset="0"/>
              <a:ea typeface="宋体" panose="02010600030101010101" pitchFamily="2" charset="-122"/>
            </a:endParaRPr>
          </a:p>
          <a:p>
            <a:pPr>
              <a:lnSpc>
                <a:spcPct val="140000"/>
              </a:lnSpc>
            </a:pP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CQ2 </a:t>
            </a:r>
            <a:r>
              <a:rPr lang="zh-CN" altLang="en-US" sz="2400" b="1" dirty="0">
                <a:solidFill>
                  <a:srgbClr val="A50021"/>
                </a:solidFill>
                <a:latin typeface="Times New Roman" panose="02020603050405020304" pitchFamily="2" charset="0"/>
                <a:ea typeface="宋体" panose="02010600030101010101" pitchFamily="2" charset="-122"/>
              </a:rPr>
              <a:t>＞</a:t>
            </a:r>
            <a:r>
              <a:rPr lang="zh-CN" altLang="en-US" sz="2400" b="1" baseline="-25000" dirty="0">
                <a:solidFill>
                  <a:srgbClr val="A50021"/>
                </a:solidFill>
                <a:latin typeface="Times New Roman" panose="02020603050405020304" pitchFamily="2" charset="0"/>
                <a:ea typeface="宋体" panose="02010600030101010101" pitchFamily="2" charset="-122"/>
              </a:rPr>
              <a:t> </a:t>
            </a:r>
            <a:r>
              <a:rPr lang="zh-CN" altLang="en-US" sz="2400" b="1" i="1" dirty="0">
                <a:solidFill>
                  <a:srgbClr val="A50021"/>
                </a:solidFill>
                <a:latin typeface="Times New Roman" panose="02020603050405020304" pitchFamily="2" charset="0"/>
                <a:ea typeface="宋体" panose="02010600030101010101" pitchFamily="2" charset="-122"/>
              </a:rPr>
              <a:t>U</a:t>
            </a:r>
            <a:r>
              <a:rPr lang="zh-CN" altLang="en-US" sz="2400" b="1" baseline="-25000" dirty="0">
                <a:solidFill>
                  <a:srgbClr val="A50021"/>
                </a:solidFill>
                <a:latin typeface="Times New Roman" panose="02020603050405020304" pitchFamily="2" charset="0"/>
                <a:ea typeface="宋体" panose="02010600030101010101" pitchFamily="2" charset="-122"/>
              </a:rPr>
              <a:t>CQ1</a:t>
            </a:r>
            <a:r>
              <a:rPr lang="zh-CN" altLang="en-US" sz="2400" b="1" dirty="0">
                <a:solidFill>
                  <a:srgbClr val="A50021"/>
                </a:solidFill>
                <a:latin typeface="Times New Roman" panose="02020603050405020304" pitchFamily="2" charset="0"/>
                <a:ea typeface="宋体" panose="02010600030101010101" pitchFamily="2" charset="-122"/>
              </a:rPr>
              <a:t> </a:t>
            </a:r>
            <a:endParaRPr lang="en-US" altLang="x-none" sz="2400" b="1" dirty="0">
              <a:solidFill>
                <a:srgbClr val="A50021"/>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9">
                                            <p:txEl>
                                              <p:pRg st="0" end="0"/>
                                            </p:txEl>
                                          </p:spTgt>
                                        </p:tgtEl>
                                        <p:attrNameLst>
                                          <p:attrName>style.visibility</p:attrName>
                                        </p:attrNameLst>
                                      </p:cBhvr>
                                      <p:to>
                                        <p:strVal val="visible"/>
                                      </p:to>
                                    </p:set>
                                    <p:animEffect transition="in" filter="wipe(left)">
                                      <p:cBhvr>
                                        <p:cTn id="7" dur="500"/>
                                        <p:tgtEl>
                                          <p:spTgt spid="81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9">
                                            <p:txEl>
                                              <p:pRg st="1" end="1"/>
                                            </p:txEl>
                                          </p:spTgt>
                                        </p:tgtEl>
                                        <p:attrNameLst>
                                          <p:attrName>style.visibility</p:attrName>
                                        </p:attrNameLst>
                                      </p:cBhvr>
                                      <p:to>
                                        <p:strVal val="visible"/>
                                      </p:to>
                                    </p:set>
                                    <p:animEffect transition="in" filter="wipe(left)">
                                      <p:cBhvr>
                                        <p:cTn id="12" dur="500"/>
                                        <p:tgtEl>
                                          <p:spTgt spid="81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5">
                                            <p:txEl>
                                              <p:pRg st="0" end="0"/>
                                            </p:txEl>
                                          </p:spTgt>
                                        </p:tgtEl>
                                        <p:attrNameLst>
                                          <p:attrName>style.visibility</p:attrName>
                                        </p:attrNameLst>
                                      </p:cBhvr>
                                      <p:to>
                                        <p:strVal val="visible"/>
                                      </p:to>
                                    </p:set>
                                    <p:animEffect transition="in" filter="wipe(left)">
                                      <p:cBhvr>
                                        <p:cTn id="17" dur="500"/>
                                        <p:tgtEl>
                                          <p:spTgt spid="81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Effect transition="in" filter="wipe(left)">
                                      <p:cBhvr>
                                        <p:cTn id="22" dur="500"/>
                                        <p:tgtEl>
                                          <p:spTgt spid="81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97">
                                            <p:txEl>
                                              <p:pRg st="0" end="0"/>
                                            </p:txEl>
                                          </p:spTgt>
                                        </p:tgtEl>
                                        <p:attrNameLst>
                                          <p:attrName>style.visibility</p:attrName>
                                        </p:attrNameLst>
                                      </p:cBhvr>
                                      <p:to>
                                        <p:strVal val="visible"/>
                                      </p:to>
                                    </p:set>
                                    <p:animEffect transition="in" filter="wipe(left)">
                                      <p:cBhvr>
                                        <p:cTn id="27" dur="500"/>
                                        <p:tgtEl>
                                          <p:spTgt spid="819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97">
                                            <p:txEl>
                                              <p:pRg st="1" end="1"/>
                                            </p:txEl>
                                          </p:spTgt>
                                        </p:tgtEl>
                                        <p:attrNameLst>
                                          <p:attrName>style.visibility</p:attrName>
                                        </p:attrNameLst>
                                      </p:cBhvr>
                                      <p:to>
                                        <p:strVal val="visible"/>
                                      </p:to>
                                    </p:set>
                                    <p:animEffect transition="in" filter="wipe(left)">
                                      <p:cBhvr>
                                        <p:cTn id="32" dur="500"/>
                                        <p:tgtEl>
                                          <p:spTgt spid="81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8197" grpId="0" build="p"/>
      <p:bldP spid="819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5303" name="对象 55302"/>
          <p:cNvGraphicFramePr/>
          <p:nvPr/>
        </p:nvGraphicFramePr>
        <p:xfrm>
          <a:off x="762000" y="1089660"/>
          <a:ext cx="3324225" cy="4679315"/>
        </p:xfrm>
        <a:graphic>
          <a:graphicData uri="http://schemas.openxmlformats.org/presentationml/2006/ole">
            <mc:AlternateContent xmlns:mc="http://schemas.openxmlformats.org/markup-compatibility/2006">
              <mc:Choice xmlns:v="urn:schemas-microsoft-com:vml" Requires="v">
                <p:oleObj spid="_x0000_s3086" name="" r:id="rId1" imgW="10487025" imgH="8686165" progId="MSPhotoEd.3">
                  <p:embed/>
                </p:oleObj>
              </mc:Choice>
              <mc:Fallback>
                <p:oleObj name="" r:id="rId1" imgW="10487025" imgH="8686165" progId="MSPhotoEd.3">
                  <p:embed/>
                  <p:pic>
                    <p:nvPicPr>
                      <p:cNvPr id="0" name="图片 3085"/>
                      <p:cNvPicPr/>
                      <p:nvPr/>
                    </p:nvPicPr>
                    <p:blipFill>
                      <a:blip r:embed="rId2"/>
                      <a:stretch>
                        <a:fillRect/>
                      </a:stretch>
                    </p:blipFill>
                    <p:spPr>
                      <a:xfrm>
                        <a:off x="762000" y="1089660"/>
                        <a:ext cx="3324225" cy="4679315"/>
                      </a:xfrm>
                      <a:prstGeom prst="rect">
                        <a:avLst/>
                      </a:prstGeom>
                      <a:noFill/>
                      <a:ln w="38100">
                        <a:noFill/>
                        <a:miter/>
                      </a:ln>
                    </p:spPr>
                  </p:pic>
                </p:oleObj>
              </mc:Fallback>
            </mc:AlternateContent>
          </a:graphicData>
        </a:graphic>
      </p:graphicFrame>
      <p:sp>
        <p:nvSpPr>
          <p:cNvPr id="55304" name="标题 55303"/>
          <p:cNvSpPr>
            <a:spLocks noGrp="1"/>
          </p:cNvSpPr>
          <p:nvPr>
            <p:ph type="title"/>
          </p:nvPr>
        </p:nvSpPr>
        <p:spPr>
          <a:xfrm>
            <a:off x="381000" y="457200"/>
            <a:ext cx="3352800" cy="533400"/>
          </a:xfrm>
        </p:spPr>
        <p:txBody>
          <a:bodyPr anchor="ctr"/>
          <a:p>
            <a:pPr algn="l"/>
            <a:r>
              <a:rPr lang="zh-CN" altLang="en-US" sz="3200" b="1" dirty="0">
                <a:solidFill>
                  <a:schemeClr val="tx1"/>
                </a:solidFill>
                <a:ea typeface="隶书" panose="02010509060101010101" pitchFamily="1" charset="-122"/>
              </a:rPr>
              <a:t>输入级的分析</a:t>
            </a:r>
            <a:endParaRPr lang="zh-CN" altLang="en-US" sz="2400" b="1">
              <a:solidFill>
                <a:schemeClr val="tx1"/>
              </a:solidFill>
            </a:endParaRPr>
          </a:p>
        </p:txBody>
      </p:sp>
      <p:sp>
        <p:nvSpPr>
          <p:cNvPr id="55305" name="文本框 55304"/>
          <p:cNvSpPr txBox="1"/>
          <p:nvPr/>
        </p:nvSpPr>
        <p:spPr>
          <a:xfrm>
            <a:off x="4267200" y="1371600"/>
            <a:ext cx="3886200" cy="398780"/>
          </a:xfrm>
          <a:prstGeom prst="rect">
            <a:avLst/>
          </a:prstGeom>
          <a:noFill/>
          <a:ln w="9525">
            <a:noFill/>
          </a:ln>
        </p:spPr>
        <p:txBody>
          <a:bodyPr>
            <a:spAutoFit/>
          </a:bodyPr>
          <a:p>
            <a:pPr>
              <a:spcBef>
                <a:spcPct val="10000"/>
              </a:spcBef>
            </a:pPr>
            <a:r>
              <a:rPr lang="en-US" altLang="zh-CN" sz="2000" b="1">
                <a:latin typeface="Times New Roman" panose="02020603050405020304" pitchFamily="2" charset="0"/>
              </a:rPr>
              <a:t>T</a:t>
            </a:r>
            <a:r>
              <a:rPr lang="en-US" altLang="zh-CN" sz="2000" b="1" baseline="-25000">
                <a:latin typeface="Times New Roman" panose="02020603050405020304" pitchFamily="2" charset="0"/>
              </a:rPr>
              <a:t>7</a:t>
            </a:r>
            <a:r>
              <a:rPr lang="zh-CN" altLang="zh-CN" sz="2000" b="1" dirty="0">
                <a:latin typeface="Times New Roman" panose="02020603050405020304" pitchFamily="2" charset="0"/>
              </a:rPr>
              <a:t>的作用：</a:t>
            </a:r>
            <a:r>
              <a:rPr lang="zh-CN" altLang="en-US" sz="2000" b="1" dirty="0">
                <a:latin typeface="Times New Roman" panose="02020603050405020304" pitchFamily="2" charset="0"/>
              </a:rPr>
              <a:t>抑制共模信号</a:t>
            </a:r>
            <a:endParaRPr lang="zh-CN" altLang="en-US" sz="2000" b="1" dirty="0">
              <a:latin typeface="Times New Roman" panose="02020603050405020304" pitchFamily="2" charset="0"/>
            </a:endParaRPr>
          </a:p>
        </p:txBody>
      </p:sp>
      <p:sp>
        <p:nvSpPr>
          <p:cNvPr id="55306" name="文本框 55305"/>
          <p:cNvSpPr txBox="1"/>
          <p:nvPr/>
        </p:nvSpPr>
        <p:spPr>
          <a:xfrm>
            <a:off x="4267200" y="2286000"/>
            <a:ext cx="4114800" cy="706755"/>
          </a:xfrm>
          <a:prstGeom prst="rect">
            <a:avLst/>
          </a:prstGeom>
          <a:noFill/>
          <a:ln w="9525">
            <a:noFill/>
          </a:ln>
        </p:spPr>
        <p:txBody>
          <a:bodyPr wrap="square">
            <a:spAutoFit/>
          </a:bodyPr>
          <a:p>
            <a:pPr>
              <a:spcBef>
                <a:spcPct val="50000"/>
              </a:spcBef>
            </a:pPr>
            <a:r>
              <a:rPr lang="en-US" altLang="zh-CN" sz="2000" dirty="0">
                <a:latin typeface="Times New Roman" panose="02020603050405020304" pitchFamily="2" charset="0"/>
              </a:rPr>
              <a:t>     </a:t>
            </a:r>
            <a:r>
              <a:rPr lang="zh-CN" altLang="zh-CN" sz="2000" b="1" dirty="0">
                <a:latin typeface="Times New Roman" panose="02020603050405020304" pitchFamily="2" charset="0"/>
              </a:rPr>
              <a:t>T5、T6分别是T3、T4的有源负载，而T4又是T6的有源负载。</a:t>
            </a:r>
            <a:endParaRPr lang="zh-CN" altLang="zh-CN" sz="2000" b="1" dirty="0">
              <a:latin typeface="Times New Roman" panose="02020603050405020304" pitchFamily="2" charset="0"/>
            </a:endParaRPr>
          </a:p>
        </p:txBody>
      </p:sp>
      <p:sp>
        <p:nvSpPr>
          <p:cNvPr id="55307" name="线形标注 2 55306"/>
          <p:cNvSpPr/>
          <p:nvPr/>
        </p:nvSpPr>
        <p:spPr>
          <a:xfrm>
            <a:off x="2946400" y="5867400"/>
            <a:ext cx="965200" cy="411163"/>
          </a:xfrm>
          <a:prstGeom prst="borderCallout2">
            <a:avLst>
              <a:gd name="adj1" fmla="val 27801"/>
              <a:gd name="adj2" fmla="val -7894"/>
              <a:gd name="adj3" fmla="val 27801"/>
              <a:gd name="adj4" fmla="val -38815"/>
              <a:gd name="adj5" fmla="val -410426"/>
              <a:gd name="adj6" fmla="val -71218"/>
            </a:avLst>
          </a:prstGeom>
          <a:solidFill>
            <a:srgbClr val="CCFFFF"/>
          </a:solidFill>
          <a:ln w="9525" cap="flat" cmpd="sng">
            <a:solidFill>
              <a:srgbClr val="FF6600"/>
            </a:solidFill>
            <a:prstDash val="solid"/>
            <a:miter/>
            <a:headEnd type="none" w="med" len="med"/>
            <a:tailEnd type="none" w="med" len="med"/>
          </a:ln>
        </p:spPr>
        <p:txBody>
          <a:bodyPr/>
          <a:p>
            <a:pPr algn="ctr" eaLnBrk="0" hangingPunct="0"/>
            <a:r>
              <a:rPr lang="zh-CN" altLang="en-US" sz="2000" b="1" dirty="0">
                <a:latin typeface="Times New Roman" panose="02020603050405020304" pitchFamily="2" charset="0"/>
              </a:rPr>
              <a:t>作用？</a:t>
            </a:r>
            <a:endParaRPr lang="zh-CN" altLang="en-US" sz="2000" b="1" dirty="0">
              <a:latin typeface="Times New Roman" panose="02020603050405020304" pitchFamily="2" charset="0"/>
            </a:endParaRPr>
          </a:p>
        </p:txBody>
      </p:sp>
      <p:grpSp>
        <p:nvGrpSpPr>
          <p:cNvPr id="55308" name="组合 55307"/>
          <p:cNvGrpSpPr/>
          <p:nvPr/>
        </p:nvGrpSpPr>
        <p:grpSpPr>
          <a:xfrm>
            <a:off x="762000" y="1981200"/>
            <a:ext cx="457200" cy="1295400"/>
            <a:chOff x="480" y="1248"/>
            <a:chExt cx="288" cy="816"/>
          </a:xfrm>
        </p:grpSpPr>
        <p:sp>
          <p:nvSpPr>
            <p:cNvPr id="55309" name="文本框 55308"/>
            <p:cNvSpPr txBox="1"/>
            <p:nvPr/>
          </p:nvSpPr>
          <p:spPr>
            <a:xfrm>
              <a:off x="480" y="1248"/>
              <a:ext cx="288" cy="288"/>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55310" name="文本框 55309"/>
            <p:cNvSpPr txBox="1"/>
            <p:nvPr/>
          </p:nvSpPr>
          <p:spPr>
            <a:xfrm>
              <a:off x="480" y="1776"/>
              <a:ext cx="288" cy="288"/>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grpSp>
      <p:grpSp>
        <p:nvGrpSpPr>
          <p:cNvPr id="55311" name="组合 55310"/>
          <p:cNvGrpSpPr/>
          <p:nvPr/>
        </p:nvGrpSpPr>
        <p:grpSpPr>
          <a:xfrm>
            <a:off x="1524000" y="2514600"/>
            <a:ext cx="1447800" cy="457200"/>
            <a:chOff x="960" y="1584"/>
            <a:chExt cx="912" cy="288"/>
          </a:xfrm>
        </p:grpSpPr>
        <p:sp>
          <p:nvSpPr>
            <p:cNvPr id="55312" name="文本框 55311"/>
            <p:cNvSpPr txBox="1"/>
            <p:nvPr/>
          </p:nvSpPr>
          <p:spPr>
            <a:xfrm>
              <a:off x="960" y="1584"/>
              <a:ext cx="288" cy="288"/>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55313" name="文本框 55312"/>
            <p:cNvSpPr txBox="1"/>
            <p:nvPr/>
          </p:nvSpPr>
          <p:spPr>
            <a:xfrm>
              <a:off x="1584" y="1584"/>
              <a:ext cx="288" cy="288"/>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grpSp>
      <p:grpSp>
        <p:nvGrpSpPr>
          <p:cNvPr id="55314" name="组合 55313"/>
          <p:cNvGrpSpPr/>
          <p:nvPr/>
        </p:nvGrpSpPr>
        <p:grpSpPr>
          <a:xfrm>
            <a:off x="1219200" y="3810000"/>
            <a:ext cx="2057400" cy="533400"/>
            <a:chOff x="768" y="2400"/>
            <a:chExt cx="1296" cy="336"/>
          </a:xfrm>
        </p:grpSpPr>
        <p:sp>
          <p:nvSpPr>
            <p:cNvPr id="55315" name="文本框 55314"/>
            <p:cNvSpPr txBox="1"/>
            <p:nvPr/>
          </p:nvSpPr>
          <p:spPr>
            <a:xfrm>
              <a:off x="768" y="2400"/>
              <a:ext cx="288" cy="288"/>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55316" name="文本框 55315"/>
            <p:cNvSpPr txBox="1"/>
            <p:nvPr/>
          </p:nvSpPr>
          <p:spPr>
            <a:xfrm>
              <a:off x="1776" y="2448"/>
              <a:ext cx="288" cy="288"/>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grpSp>
      <p:sp>
        <p:nvSpPr>
          <p:cNvPr id="55317" name="文本框 55316"/>
          <p:cNvSpPr txBox="1"/>
          <p:nvPr/>
        </p:nvSpPr>
        <p:spPr>
          <a:xfrm>
            <a:off x="2133600" y="44958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55318" name="文本框 55317"/>
          <p:cNvSpPr txBox="1"/>
          <p:nvPr/>
        </p:nvSpPr>
        <p:spPr>
          <a:xfrm>
            <a:off x="2819400" y="418211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_</a:t>
            </a:r>
            <a:endParaRPr lang="en-US" altLang="zh-CN" b="1">
              <a:solidFill>
                <a:srgbClr val="FF0000"/>
              </a:solidFill>
              <a:latin typeface="Times New Roman" panose="02020603050405020304" pitchFamily="2" charset="0"/>
            </a:endParaRPr>
          </a:p>
        </p:txBody>
      </p:sp>
      <p:sp>
        <p:nvSpPr>
          <p:cNvPr id="55319" name="文本框 55318"/>
          <p:cNvSpPr txBox="1"/>
          <p:nvPr/>
        </p:nvSpPr>
        <p:spPr>
          <a:xfrm>
            <a:off x="5507990" y="1828800"/>
            <a:ext cx="2209800" cy="398780"/>
          </a:xfrm>
          <a:prstGeom prst="rect">
            <a:avLst/>
          </a:prstGeom>
          <a:noFill/>
          <a:ln w="9525">
            <a:noFill/>
          </a:ln>
        </p:spPr>
        <p:txBody>
          <a:bodyPr>
            <a:spAutoFit/>
          </a:bodyPr>
          <a:p>
            <a:pPr>
              <a:spcBef>
                <a:spcPct val="50000"/>
              </a:spcBef>
            </a:pPr>
            <a:r>
              <a:rPr lang="zh-CN" altLang="zh-CN" sz="2000" b="1" dirty="0">
                <a:latin typeface="Times New Roman" panose="02020603050405020304" pitchFamily="2" charset="0"/>
              </a:rPr>
              <a:t>放大差模信号</a:t>
            </a:r>
            <a:endParaRPr lang="zh-CN" altLang="en-US" b="1">
              <a:latin typeface="Times New Roman" panose="02020603050405020304" pitchFamily="2" charset="0"/>
            </a:endParaRPr>
          </a:p>
        </p:txBody>
      </p:sp>
      <p:grpSp>
        <p:nvGrpSpPr>
          <p:cNvPr id="55320" name="组合 55319"/>
          <p:cNvGrpSpPr/>
          <p:nvPr/>
        </p:nvGrpSpPr>
        <p:grpSpPr>
          <a:xfrm>
            <a:off x="457200" y="2133600"/>
            <a:ext cx="457200" cy="838200"/>
            <a:chOff x="288" y="1344"/>
            <a:chExt cx="288" cy="528"/>
          </a:xfrm>
        </p:grpSpPr>
        <p:sp>
          <p:nvSpPr>
            <p:cNvPr id="55321" name="文本框 55320"/>
            <p:cNvSpPr txBox="1"/>
            <p:nvPr/>
          </p:nvSpPr>
          <p:spPr>
            <a:xfrm>
              <a:off x="288" y="1344"/>
              <a:ext cx="288" cy="288"/>
            </a:xfrm>
            <a:prstGeom prst="rect">
              <a:avLst/>
            </a:prstGeom>
            <a:noFill/>
            <a:ln w="9525">
              <a:noFill/>
            </a:ln>
          </p:spPr>
          <p:txBody>
            <a:bodyPr>
              <a:spAutoFit/>
            </a:bodyPr>
            <a:p>
              <a:pPr>
                <a:spcBef>
                  <a:spcPct val="50000"/>
                </a:spcBef>
              </a:pPr>
              <a:r>
                <a:rPr lang="en-US" altLang="zh-CN" b="1">
                  <a:solidFill>
                    <a:srgbClr val="00B0F0"/>
                  </a:solidFill>
                  <a:latin typeface="Times New Roman" panose="02020603050405020304" pitchFamily="2" charset="0"/>
                </a:rPr>
                <a:t>+</a:t>
              </a:r>
              <a:endParaRPr lang="en-US" altLang="zh-CN" b="1">
                <a:solidFill>
                  <a:srgbClr val="00B0F0"/>
                </a:solidFill>
                <a:latin typeface="Times New Roman" panose="02020603050405020304" pitchFamily="2" charset="0"/>
              </a:endParaRPr>
            </a:p>
          </p:txBody>
        </p:sp>
        <p:sp>
          <p:nvSpPr>
            <p:cNvPr id="55322" name="文本框 55321"/>
            <p:cNvSpPr txBox="1"/>
            <p:nvPr/>
          </p:nvSpPr>
          <p:spPr>
            <a:xfrm>
              <a:off x="288" y="1584"/>
              <a:ext cx="288" cy="288"/>
            </a:xfrm>
            <a:prstGeom prst="rect">
              <a:avLst/>
            </a:prstGeom>
            <a:noFill/>
            <a:ln w="9525">
              <a:noFill/>
            </a:ln>
          </p:spPr>
          <p:txBody>
            <a:bodyPr>
              <a:spAutoFit/>
            </a:bodyPr>
            <a:p>
              <a:pPr>
                <a:spcBef>
                  <a:spcPct val="50000"/>
                </a:spcBef>
              </a:pPr>
              <a:r>
                <a:rPr lang="en-US" altLang="zh-CN" b="1">
                  <a:solidFill>
                    <a:srgbClr val="00B0F0"/>
                  </a:solidFill>
                  <a:latin typeface="Times New Roman" panose="02020603050405020304" pitchFamily="2" charset="0"/>
                </a:rPr>
                <a:t>_</a:t>
              </a:r>
              <a:endParaRPr lang="en-US" altLang="zh-CN" b="1">
                <a:solidFill>
                  <a:srgbClr val="00B0F0"/>
                </a:solidFill>
                <a:latin typeface="Times New Roman" panose="02020603050405020304" pitchFamily="2" charset="0"/>
              </a:endParaRPr>
            </a:p>
          </p:txBody>
        </p:sp>
      </p:grpSp>
      <p:grpSp>
        <p:nvGrpSpPr>
          <p:cNvPr id="55323" name="组合 55322"/>
          <p:cNvGrpSpPr/>
          <p:nvPr/>
        </p:nvGrpSpPr>
        <p:grpSpPr>
          <a:xfrm>
            <a:off x="3581400" y="3733800"/>
            <a:ext cx="457200" cy="838200"/>
            <a:chOff x="288" y="1344"/>
            <a:chExt cx="288" cy="528"/>
          </a:xfrm>
        </p:grpSpPr>
        <p:sp>
          <p:nvSpPr>
            <p:cNvPr id="55324" name="文本框 55323"/>
            <p:cNvSpPr txBox="1"/>
            <p:nvPr/>
          </p:nvSpPr>
          <p:spPr>
            <a:xfrm>
              <a:off x="288" y="1344"/>
              <a:ext cx="288" cy="288"/>
            </a:xfrm>
            <a:prstGeom prst="rect">
              <a:avLst/>
            </a:prstGeom>
            <a:noFill/>
            <a:ln w="9525">
              <a:noFill/>
            </a:ln>
          </p:spPr>
          <p:txBody>
            <a:bodyPr>
              <a:spAutoFit/>
            </a:bodyPr>
            <a:p>
              <a:pPr>
                <a:spcBef>
                  <a:spcPct val="50000"/>
                </a:spcBef>
              </a:pPr>
              <a:r>
                <a:rPr lang="en-US" altLang="zh-CN" b="1">
                  <a:solidFill>
                    <a:srgbClr val="00B0F0"/>
                  </a:solidFill>
                  <a:latin typeface="Times New Roman" panose="02020603050405020304" pitchFamily="2" charset="0"/>
                </a:rPr>
                <a:t>_</a:t>
              </a:r>
              <a:endParaRPr lang="en-US" altLang="zh-CN" b="1">
                <a:solidFill>
                  <a:srgbClr val="00B0F0"/>
                </a:solidFill>
                <a:latin typeface="Times New Roman" panose="02020603050405020304" pitchFamily="2" charset="0"/>
              </a:endParaRPr>
            </a:p>
          </p:txBody>
        </p:sp>
        <p:sp>
          <p:nvSpPr>
            <p:cNvPr id="55325" name="文本框 55324"/>
            <p:cNvSpPr txBox="1"/>
            <p:nvPr/>
          </p:nvSpPr>
          <p:spPr>
            <a:xfrm>
              <a:off x="288" y="1584"/>
              <a:ext cx="288" cy="288"/>
            </a:xfrm>
            <a:prstGeom prst="rect">
              <a:avLst/>
            </a:prstGeom>
            <a:noFill/>
            <a:ln w="9525">
              <a:noFill/>
            </a:ln>
          </p:spPr>
          <p:txBody>
            <a:bodyPr>
              <a:spAutoFit/>
            </a:bodyPr>
            <a:p>
              <a:pPr>
                <a:spcBef>
                  <a:spcPct val="50000"/>
                </a:spcBef>
              </a:pPr>
              <a:r>
                <a:rPr lang="en-US" altLang="zh-CN" b="1">
                  <a:solidFill>
                    <a:srgbClr val="00B0F0"/>
                  </a:solidFill>
                  <a:latin typeface="Times New Roman" panose="02020603050405020304" pitchFamily="2" charset="0"/>
                </a:rPr>
                <a:t>_</a:t>
              </a:r>
              <a:endParaRPr lang="en-US" altLang="zh-CN" b="1">
                <a:solidFill>
                  <a:srgbClr val="00B0F0"/>
                </a:solidFill>
                <a:latin typeface="Times New Roman" panose="02020603050405020304" pitchFamily="2" charset="0"/>
              </a:endParaRPr>
            </a:p>
          </p:txBody>
        </p:sp>
      </p:grpSp>
      <p:sp>
        <p:nvSpPr>
          <p:cNvPr id="55326" name="文本框 55325"/>
          <p:cNvSpPr txBox="1"/>
          <p:nvPr/>
        </p:nvSpPr>
        <p:spPr>
          <a:xfrm>
            <a:off x="4419600" y="3375025"/>
            <a:ext cx="3733800" cy="1938020"/>
          </a:xfrm>
          <a:prstGeom prst="rect">
            <a:avLst/>
          </a:prstGeom>
          <a:noFill/>
          <a:ln w="9525">
            <a:noFill/>
          </a:ln>
        </p:spPr>
        <p:txBody>
          <a:bodyPr>
            <a:spAutoFit/>
          </a:bodyPr>
          <a:p>
            <a:pPr>
              <a:lnSpc>
                <a:spcPct val="120000"/>
              </a:lnSpc>
            </a:pPr>
            <a:r>
              <a:rPr lang="zh-CN" altLang="en-US" sz="2000" b="1" dirty="0">
                <a:solidFill>
                  <a:srgbClr val="CC0066"/>
                </a:solidFill>
                <a:latin typeface="Times New Roman" panose="02020603050405020304" pitchFamily="2" charset="0"/>
              </a:rPr>
              <a:t>特点：</a:t>
            </a:r>
            <a:endParaRPr lang="zh-CN" altLang="en-US" sz="2000" b="1" dirty="0">
              <a:solidFill>
                <a:srgbClr val="CC0066"/>
              </a:solidFill>
              <a:latin typeface="Times New Roman" panose="02020603050405020304" pitchFamily="2" charset="0"/>
            </a:endParaRPr>
          </a:p>
          <a:p>
            <a:pPr>
              <a:lnSpc>
                <a:spcPct val="120000"/>
              </a:lnSpc>
            </a:pPr>
            <a:r>
              <a:rPr lang="zh-CN" altLang="en-US" sz="2000" b="1" dirty="0">
                <a:solidFill>
                  <a:srgbClr val="CC0066"/>
                </a:solidFill>
                <a:latin typeface="Times New Roman" panose="02020603050405020304" pitchFamily="2" charset="0"/>
              </a:rPr>
              <a:t>输入电阻大、差模放大倍数大、共模放大倍数小、输入端耐压高，并完成电平转换（即对“地”输出）。</a:t>
            </a:r>
            <a:endParaRPr lang="zh-CN" altLang="en-US" sz="2000" b="1">
              <a:solidFill>
                <a:srgbClr val="CC0066"/>
              </a:solidFill>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3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53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53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53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317">
                                            <p:txEl>
                                              <p:charRg st="0"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318">
                                            <p:txEl>
                                              <p:charRg st="0"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5305">
                                            <p:txEl>
                                              <p:charRg st="0" end="13"/>
                                            </p:txEl>
                                          </p:spTgt>
                                        </p:tgtEl>
                                        <p:attrNameLst>
                                          <p:attrName>style.visibility</p:attrName>
                                        </p:attrNameLst>
                                      </p:cBhvr>
                                      <p:to>
                                        <p:strVal val="visible"/>
                                      </p:to>
                                    </p:set>
                                    <p:animEffect transition="in" filter="wipe(left)">
                                      <p:cBhvr>
                                        <p:cTn id="31" dur="500"/>
                                        <p:tgtEl>
                                          <p:spTgt spid="55305">
                                            <p:txEl>
                                              <p:charRg st="0"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553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553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5319">
                                            <p:txEl>
                                              <p:charRg st="0" end="7"/>
                                            </p:txEl>
                                          </p:spTgt>
                                        </p:tgtEl>
                                        <p:attrNameLst>
                                          <p:attrName>style.visibility</p:attrName>
                                        </p:attrNameLst>
                                      </p:cBhvr>
                                      <p:to>
                                        <p:strVal val="visible"/>
                                      </p:to>
                                    </p:set>
                                    <p:animEffect transition="in" filter="wipe(left)">
                                      <p:cBhvr>
                                        <p:cTn id="44" dur="500"/>
                                        <p:tgtEl>
                                          <p:spTgt spid="55319">
                                            <p:txEl>
                                              <p:charRg st="0"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5306">
                                            <p:txEl>
                                              <p:charRg st="0" end="38"/>
                                            </p:txEl>
                                          </p:spTgt>
                                        </p:tgtEl>
                                        <p:attrNameLst>
                                          <p:attrName>style.visibility</p:attrName>
                                        </p:attrNameLst>
                                      </p:cBhvr>
                                      <p:to>
                                        <p:strVal val="visible"/>
                                      </p:to>
                                    </p:set>
                                    <p:animEffect transition="in" filter="wipe(left)">
                                      <p:cBhvr>
                                        <p:cTn id="49" dur="500"/>
                                        <p:tgtEl>
                                          <p:spTgt spid="55306">
                                            <p:txEl>
                                              <p:charRg st="0" end="3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5326"/>
                                        </p:tgtEl>
                                        <p:attrNameLst>
                                          <p:attrName>style.visibility</p:attrName>
                                        </p:attrNameLst>
                                      </p:cBhvr>
                                      <p:to>
                                        <p:strVal val="visible"/>
                                      </p:to>
                                    </p:set>
                                    <p:animEffect transition="in" filter="wipe(left)">
                                      <p:cBhvr>
                                        <p:cTn id="54" dur="500"/>
                                        <p:tgtEl>
                                          <p:spTgt spid="55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5" grpId="0" build="p"/>
      <p:bldP spid="55306" grpId="0" build="p"/>
      <p:bldP spid="55307" grpId="0" bldLvl="0" animBg="1"/>
      <p:bldP spid="55317" grpId="0" build="p"/>
      <p:bldP spid="55318" grpId="0" build="p"/>
      <p:bldP spid="55319" grpId="0" build="p"/>
      <p:bldP spid="553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7" name="标题 56326"/>
          <p:cNvSpPr>
            <a:spLocks noGrp="1"/>
          </p:cNvSpPr>
          <p:nvPr>
            <p:ph type="title"/>
          </p:nvPr>
        </p:nvSpPr>
        <p:spPr>
          <a:xfrm>
            <a:off x="533400" y="609600"/>
            <a:ext cx="7072313" cy="381000"/>
          </a:xfrm>
        </p:spPr>
        <p:txBody>
          <a:bodyPr anchor="ctr"/>
          <a:p>
            <a:pPr algn="l"/>
            <a:r>
              <a:rPr lang="zh-CN" altLang="en-US" sz="3200" b="1" dirty="0">
                <a:solidFill>
                  <a:schemeClr val="tx1"/>
                </a:solidFill>
                <a:ea typeface="隶书" panose="02010509060101010101" pitchFamily="1" charset="-122"/>
              </a:rPr>
              <a:t>中间级的分析</a:t>
            </a:r>
            <a:endParaRPr lang="zh-CN" altLang="en-US" sz="3200" b="1" dirty="0">
              <a:solidFill>
                <a:schemeClr val="tx1"/>
              </a:solidFill>
            </a:endParaRPr>
          </a:p>
        </p:txBody>
      </p:sp>
      <p:graphicFrame>
        <p:nvGraphicFramePr>
          <p:cNvPr id="56328" name="对象 56327"/>
          <p:cNvGraphicFramePr/>
          <p:nvPr/>
        </p:nvGraphicFramePr>
        <p:xfrm>
          <a:off x="990600" y="1371600"/>
          <a:ext cx="3679825" cy="4267200"/>
        </p:xfrm>
        <a:graphic>
          <a:graphicData uri="http://schemas.openxmlformats.org/presentationml/2006/ole">
            <mc:AlternateContent xmlns:mc="http://schemas.openxmlformats.org/markup-compatibility/2006">
              <mc:Choice xmlns:v="urn:schemas-microsoft-com:vml" Requires="v">
                <p:oleObj spid="_x0000_s3087" name="" r:id="rId1" imgW="13154025" imgH="15249525" progId="MSPhotoEd.3">
                  <p:embed/>
                </p:oleObj>
              </mc:Choice>
              <mc:Fallback>
                <p:oleObj name="" r:id="rId1" imgW="13154025" imgH="15249525" progId="MSPhotoEd.3">
                  <p:embed/>
                  <p:pic>
                    <p:nvPicPr>
                      <p:cNvPr id="0" name="图片 3086"/>
                      <p:cNvPicPr/>
                      <p:nvPr/>
                    </p:nvPicPr>
                    <p:blipFill>
                      <a:blip r:embed="rId2"/>
                      <a:stretch>
                        <a:fillRect/>
                      </a:stretch>
                    </p:blipFill>
                    <p:spPr>
                      <a:xfrm>
                        <a:off x="990600" y="1371600"/>
                        <a:ext cx="3679825" cy="4267200"/>
                      </a:xfrm>
                      <a:prstGeom prst="rect">
                        <a:avLst/>
                      </a:prstGeom>
                      <a:noFill/>
                      <a:ln w="38100">
                        <a:noFill/>
                        <a:miter/>
                      </a:ln>
                    </p:spPr>
                  </p:pic>
                </p:oleObj>
              </mc:Fallback>
            </mc:AlternateContent>
          </a:graphicData>
        </a:graphic>
      </p:graphicFrame>
      <p:sp>
        <p:nvSpPr>
          <p:cNvPr id="56329" name="直接连接符 56328"/>
          <p:cNvSpPr/>
          <p:nvPr/>
        </p:nvSpPr>
        <p:spPr>
          <a:xfrm>
            <a:off x="2895600" y="1295400"/>
            <a:ext cx="0" cy="4495800"/>
          </a:xfrm>
          <a:prstGeom prst="line">
            <a:avLst/>
          </a:prstGeom>
          <a:ln w="9525" cap="flat" cmpd="sng">
            <a:solidFill>
              <a:srgbClr val="FF0000"/>
            </a:solidFill>
            <a:prstDash val="lgDash"/>
            <a:headEnd type="none" w="med" len="med"/>
            <a:tailEnd type="none" w="med" len="med"/>
          </a:ln>
        </p:spPr>
      </p:sp>
      <p:sp>
        <p:nvSpPr>
          <p:cNvPr id="56330" name="文本框 56329"/>
          <p:cNvSpPr txBox="1"/>
          <p:nvPr/>
        </p:nvSpPr>
        <p:spPr>
          <a:xfrm>
            <a:off x="4953000" y="1676400"/>
            <a:ext cx="3696970" cy="1198880"/>
          </a:xfrm>
          <a:prstGeom prst="rect">
            <a:avLst/>
          </a:prstGeom>
          <a:solidFill>
            <a:srgbClr val="66FFFF"/>
          </a:solidFill>
          <a:ln w="9525" cap="flat" cmpd="sng">
            <a:solidFill>
              <a:srgbClr val="FF0000"/>
            </a:solidFill>
            <a:prstDash val="solid"/>
            <a:miter/>
            <a:headEnd type="none" w="med" len="med"/>
            <a:tailEnd type="none" w="med" len="med"/>
          </a:ln>
        </p:spPr>
        <p:txBody>
          <a:bodyPr wrap="square">
            <a:spAutoFit/>
          </a:bodyPr>
          <a:p>
            <a:pPr>
              <a:spcBef>
                <a:spcPct val="50000"/>
              </a:spcBef>
            </a:pPr>
            <a:r>
              <a:rPr lang="en-US" altLang="zh-CN" b="1" dirty="0">
                <a:latin typeface="Times New Roman" panose="02020603050405020304" pitchFamily="2" charset="0"/>
              </a:rPr>
              <a:t>    </a:t>
            </a:r>
            <a:r>
              <a:rPr lang="zh-CN" altLang="en-US" sz="2400" b="1" dirty="0">
                <a:latin typeface="Times New Roman" panose="02020603050405020304" pitchFamily="2" charset="0"/>
              </a:rPr>
              <a:t>中间级是主放大器，它所采取的一切措施都是为了增大放大倍数。</a:t>
            </a:r>
            <a:endParaRPr lang="zh-CN" altLang="en-US" sz="2400" b="1" dirty="0">
              <a:latin typeface="Times New Roman" panose="02020603050405020304" pitchFamily="2" charset="0"/>
            </a:endParaRPr>
          </a:p>
        </p:txBody>
      </p:sp>
      <p:sp>
        <p:nvSpPr>
          <p:cNvPr id="56331" name="文本框 56330"/>
          <p:cNvSpPr txBox="1"/>
          <p:nvPr/>
        </p:nvSpPr>
        <p:spPr>
          <a:xfrm>
            <a:off x="4953000" y="3124200"/>
            <a:ext cx="3581400" cy="2306955"/>
          </a:xfrm>
          <a:prstGeom prst="rect">
            <a:avLst/>
          </a:prstGeom>
          <a:noFill/>
          <a:ln w="9525">
            <a:noFill/>
          </a:ln>
        </p:spPr>
        <p:txBody>
          <a:bodyPr>
            <a:spAutoFit/>
          </a:bodyPr>
          <a:p>
            <a:pPr>
              <a:spcBef>
                <a:spcPct val="50000"/>
              </a:spcBef>
            </a:pPr>
            <a:r>
              <a:rPr lang="en-US" altLang="zh-CN" dirty="0">
                <a:latin typeface="Times New Roman" panose="02020603050405020304" pitchFamily="2" charset="0"/>
              </a:rPr>
              <a:t>   </a:t>
            </a:r>
            <a:r>
              <a:rPr lang="en-US" altLang="zh-CN" sz="2400" b="1" dirty="0">
                <a:latin typeface="Times New Roman" panose="02020603050405020304" pitchFamily="2" charset="0"/>
              </a:rPr>
              <a:t>F007</a:t>
            </a:r>
            <a:r>
              <a:rPr lang="zh-CN" altLang="en-US" sz="2400" b="1" dirty="0">
                <a:latin typeface="Times New Roman" panose="02020603050405020304" pitchFamily="2" charset="0"/>
              </a:rPr>
              <a:t>的中间级是以复合管为放大管、采用有源负载的共射放大电路。由于等效的集电极电阻趋于无穷大，故动态电流几乎全部流入输出级。</a:t>
            </a:r>
            <a:endParaRPr lang="zh-CN" altLang="en-US" sz="2400" b="1">
              <a:latin typeface="Times New Roman" panose="02020603050405020304" pitchFamily="2" charset="0"/>
            </a:endParaRPr>
          </a:p>
        </p:txBody>
      </p:sp>
      <p:sp>
        <p:nvSpPr>
          <p:cNvPr id="56332" name="文本框 56331"/>
          <p:cNvSpPr txBox="1"/>
          <p:nvPr/>
        </p:nvSpPr>
        <p:spPr>
          <a:xfrm>
            <a:off x="1600200" y="5638800"/>
            <a:ext cx="1295400" cy="396875"/>
          </a:xfrm>
          <a:prstGeom prst="rect">
            <a:avLst/>
          </a:prstGeom>
          <a:noFill/>
          <a:ln w="9525">
            <a:noFill/>
          </a:ln>
        </p:spPr>
        <p:txBody>
          <a:bodyPr>
            <a:spAutoFit/>
          </a:bodyPr>
          <a:p>
            <a:pPr>
              <a:spcBef>
                <a:spcPct val="50000"/>
              </a:spcBef>
            </a:pPr>
            <a:r>
              <a:rPr lang="zh-CN" altLang="en-US" sz="2000" b="1" dirty="0">
                <a:latin typeface="Times New Roman" panose="02020603050405020304" pitchFamily="2" charset="0"/>
              </a:rPr>
              <a:t>中间级</a:t>
            </a:r>
            <a:endParaRPr lang="zh-CN" altLang="en-US" sz="2000" b="1">
              <a:latin typeface="Times New Roman" panose="02020603050405020304" pitchFamily="2" charset="0"/>
            </a:endParaRPr>
          </a:p>
        </p:txBody>
      </p:sp>
      <p:sp>
        <p:nvSpPr>
          <p:cNvPr id="56333" name="文本框 56332"/>
          <p:cNvSpPr txBox="1"/>
          <p:nvPr/>
        </p:nvSpPr>
        <p:spPr>
          <a:xfrm>
            <a:off x="3124200" y="5638800"/>
            <a:ext cx="1295400" cy="396875"/>
          </a:xfrm>
          <a:prstGeom prst="rect">
            <a:avLst/>
          </a:prstGeom>
          <a:noFill/>
          <a:ln w="9525">
            <a:noFill/>
          </a:ln>
        </p:spPr>
        <p:txBody>
          <a:bodyPr>
            <a:spAutoFit/>
          </a:bodyPr>
          <a:p>
            <a:pPr>
              <a:spcBef>
                <a:spcPct val="50000"/>
              </a:spcBef>
            </a:pPr>
            <a:r>
              <a:rPr lang="zh-CN" altLang="en-US" sz="2000" b="1" dirty="0">
                <a:latin typeface="Times New Roman" panose="02020603050405020304" pitchFamily="2" charset="0"/>
              </a:rPr>
              <a:t>输出级</a:t>
            </a:r>
            <a:endParaRPr lang="zh-CN" altLang="en-US" sz="2000" b="1">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328"/>
                                        </p:tgtEl>
                                        <p:attrNameLst>
                                          <p:attrName>style.visibility</p:attrName>
                                        </p:attrNameLst>
                                      </p:cBhvr>
                                      <p:to>
                                        <p:strVal val="visible"/>
                                      </p:to>
                                    </p:set>
                                    <p:animEffect transition="in" filter="wipe(left)">
                                      <p:cBhvr>
                                        <p:cTn id="7" dur="500"/>
                                        <p:tgtEl>
                                          <p:spTgt spid="563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329"/>
                                        </p:tgtEl>
                                        <p:attrNameLst>
                                          <p:attrName>style.visibility</p:attrName>
                                        </p:attrNameLst>
                                      </p:cBhvr>
                                      <p:to>
                                        <p:strVal val="visible"/>
                                      </p:to>
                                    </p:set>
                                    <p:animEffect transition="in" filter="wipe(up)">
                                      <p:cBhvr>
                                        <p:cTn id="12" dur="500"/>
                                        <p:tgtEl>
                                          <p:spTgt spid="563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32">
                                            <p:txEl>
                                              <p:charRg st="0" end="4"/>
                                            </p:txEl>
                                          </p:spTgt>
                                        </p:tgtEl>
                                        <p:attrNameLst>
                                          <p:attrName>style.visibility</p:attrName>
                                        </p:attrNameLst>
                                      </p:cBhvr>
                                      <p:to>
                                        <p:strVal val="visible"/>
                                      </p:to>
                                    </p:set>
                                    <p:animEffect transition="in" filter="wipe(left)">
                                      <p:cBhvr>
                                        <p:cTn id="17" dur="500"/>
                                        <p:tgtEl>
                                          <p:spTgt spid="56332">
                                            <p:txEl>
                                              <p:charRg st="0"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33">
                                            <p:txEl>
                                              <p:charRg st="0" end="4"/>
                                            </p:txEl>
                                          </p:spTgt>
                                        </p:tgtEl>
                                        <p:attrNameLst>
                                          <p:attrName>style.visibility</p:attrName>
                                        </p:attrNameLst>
                                      </p:cBhvr>
                                      <p:to>
                                        <p:strVal val="visible"/>
                                      </p:to>
                                    </p:set>
                                    <p:animEffect transition="in" filter="wipe(left)">
                                      <p:cBhvr>
                                        <p:cTn id="22" dur="500"/>
                                        <p:tgtEl>
                                          <p:spTgt spid="56333">
                                            <p:txEl>
                                              <p:charRg st="0"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330"/>
                                        </p:tgtEl>
                                        <p:attrNameLst>
                                          <p:attrName>style.visibility</p:attrName>
                                        </p:attrNameLst>
                                      </p:cBhvr>
                                      <p:to>
                                        <p:strVal val="visible"/>
                                      </p:to>
                                    </p:set>
                                    <p:animEffect transition="in" filter="wipe(left)">
                                      <p:cBhvr>
                                        <p:cTn id="27" dur="500"/>
                                        <p:tgtEl>
                                          <p:spTgt spid="563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331">
                                            <p:txEl>
                                              <p:charRg st="0" end="67"/>
                                            </p:txEl>
                                          </p:spTgt>
                                        </p:tgtEl>
                                        <p:attrNameLst>
                                          <p:attrName>style.visibility</p:attrName>
                                        </p:attrNameLst>
                                      </p:cBhvr>
                                      <p:to>
                                        <p:strVal val="visible"/>
                                      </p:to>
                                    </p:set>
                                    <p:animEffect transition="in" filter="wipe(left)">
                                      <p:cBhvr>
                                        <p:cTn id="32" dur="500"/>
                                        <p:tgtEl>
                                          <p:spTgt spid="56331">
                                            <p:txEl>
                                              <p:charRg st="0" end="6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0" grpId="0" bldLvl="0" animBg="1"/>
      <p:bldP spid="56331" grpId="0" build="p"/>
      <p:bldP spid="56332" grpId="0" build="p"/>
      <p:bldP spid="5633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51" name="标题 57350"/>
          <p:cNvSpPr>
            <a:spLocks noGrp="1"/>
          </p:cNvSpPr>
          <p:nvPr>
            <p:ph type="title"/>
          </p:nvPr>
        </p:nvSpPr>
        <p:spPr>
          <a:xfrm>
            <a:off x="457200" y="533400"/>
            <a:ext cx="7072313" cy="381000"/>
          </a:xfrm>
        </p:spPr>
        <p:txBody>
          <a:bodyPr anchor="ctr"/>
          <a:p>
            <a:pPr algn="l"/>
            <a:r>
              <a:rPr lang="zh-CN" altLang="en-US" sz="3200" b="1" dirty="0">
                <a:solidFill>
                  <a:schemeClr val="tx1"/>
                </a:solidFill>
                <a:ea typeface="隶书" panose="02010509060101010101" pitchFamily="1" charset="-122"/>
              </a:rPr>
              <a:t>输出级的分析</a:t>
            </a:r>
            <a:endParaRPr lang="zh-CN" altLang="en-US" sz="3200" b="1" dirty="0">
              <a:solidFill>
                <a:schemeClr val="tx1"/>
              </a:solidFill>
            </a:endParaRPr>
          </a:p>
        </p:txBody>
      </p:sp>
      <p:sp>
        <p:nvSpPr>
          <p:cNvPr id="57352" name="文本框 57351"/>
          <p:cNvSpPr txBox="1"/>
          <p:nvPr/>
        </p:nvSpPr>
        <p:spPr>
          <a:xfrm>
            <a:off x="4572000" y="2209800"/>
            <a:ext cx="4191000" cy="706755"/>
          </a:xfrm>
          <a:prstGeom prst="rect">
            <a:avLst/>
          </a:prstGeom>
          <a:noFill/>
          <a:ln w="9525">
            <a:noFill/>
          </a:ln>
        </p:spPr>
        <p:txBody>
          <a:bodyPr>
            <a:spAutoFit/>
          </a:bodyPr>
          <a:p>
            <a:pPr>
              <a:spcBef>
                <a:spcPct val="50000"/>
              </a:spcBef>
            </a:pPr>
            <a:r>
              <a:rPr lang="en-US" altLang="zh-CN" sz="2000" b="1">
                <a:latin typeface="Times New Roman" panose="02020603050405020304" pitchFamily="2" charset="0"/>
              </a:rPr>
              <a:t>D</a:t>
            </a:r>
            <a:r>
              <a:rPr lang="en-US" altLang="zh-CN" sz="2000" b="1" baseline="-25000">
                <a:latin typeface="Times New Roman" panose="02020603050405020304" pitchFamily="2" charset="0"/>
              </a:rPr>
              <a:t>1</a:t>
            </a:r>
            <a:r>
              <a:rPr lang="zh-CN" altLang="zh-CN" sz="2000" b="1" dirty="0">
                <a:latin typeface="Times New Roman" panose="02020603050405020304" pitchFamily="2" charset="0"/>
              </a:rPr>
              <a:t>和</a:t>
            </a:r>
            <a:r>
              <a:rPr lang="en-US" altLang="zh-CN" sz="2000" b="1">
                <a:latin typeface="Times New Roman" panose="02020603050405020304" pitchFamily="2" charset="0"/>
              </a:rPr>
              <a:t>D</a:t>
            </a:r>
            <a:r>
              <a:rPr lang="en-US" altLang="zh-CN" sz="2000" b="1" baseline="-25000">
                <a:latin typeface="Times New Roman" panose="02020603050405020304" pitchFamily="2" charset="0"/>
              </a:rPr>
              <a:t>2</a:t>
            </a:r>
            <a:r>
              <a:rPr lang="zh-CN" altLang="zh-CN" sz="2000" b="1" dirty="0">
                <a:latin typeface="Times New Roman" panose="02020603050405020304" pitchFamily="2" charset="0"/>
              </a:rPr>
              <a:t>起过流保护作用，未过流时，两只二极管均截止。</a:t>
            </a:r>
            <a:endParaRPr lang="en-US" altLang="zh-CN" sz="2000" b="1">
              <a:latin typeface="Times New Roman" panose="02020603050405020304" pitchFamily="2" charset="0"/>
            </a:endParaRPr>
          </a:p>
        </p:txBody>
      </p:sp>
      <p:graphicFrame>
        <p:nvGraphicFramePr>
          <p:cNvPr id="57353" name="对象 57352"/>
          <p:cNvGraphicFramePr/>
          <p:nvPr/>
        </p:nvGraphicFramePr>
        <p:xfrm>
          <a:off x="4953000" y="3124200"/>
          <a:ext cx="3200400" cy="468313"/>
        </p:xfrm>
        <a:graphic>
          <a:graphicData uri="http://schemas.openxmlformats.org/presentationml/2006/ole">
            <mc:AlternateContent xmlns:mc="http://schemas.openxmlformats.org/markup-compatibility/2006">
              <mc:Choice xmlns:v="urn:schemas-microsoft-com:vml" Requires="v">
                <p:oleObj spid="_x0000_s3088" name="" r:id="rId1" imgW="1562100" imgH="228600" progId="Equation.3">
                  <p:embed/>
                </p:oleObj>
              </mc:Choice>
              <mc:Fallback>
                <p:oleObj name="" r:id="rId1" imgW="1562100" imgH="228600" progId="Equation.3">
                  <p:embed/>
                  <p:pic>
                    <p:nvPicPr>
                      <p:cNvPr id="0" name="图片 3087"/>
                      <p:cNvPicPr/>
                      <p:nvPr/>
                    </p:nvPicPr>
                    <p:blipFill>
                      <a:blip r:embed="rId2"/>
                      <a:stretch>
                        <a:fillRect/>
                      </a:stretch>
                    </p:blipFill>
                    <p:spPr>
                      <a:xfrm>
                        <a:off x="4953000" y="3124200"/>
                        <a:ext cx="3200400" cy="468313"/>
                      </a:xfrm>
                      <a:prstGeom prst="rect">
                        <a:avLst/>
                      </a:prstGeom>
                      <a:noFill/>
                      <a:ln w="38100">
                        <a:noFill/>
                        <a:miter/>
                      </a:ln>
                    </p:spPr>
                  </p:pic>
                </p:oleObj>
              </mc:Fallback>
            </mc:AlternateContent>
          </a:graphicData>
        </a:graphic>
      </p:graphicFrame>
      <p:sp>
        <p:nvSpPr>
          <p:cNvPr id="57354" name="文本框 57353"/>
          <p:cNvSpPr txBox="1"/>
          <p:nvPr/>
        </p:nvSpPr>
        <p:spPr>
          <a:xfrm>
            <a:off x="4572000" y="3657600"/>
            <a:ext cx="4114800" cy="706755"/>
          </a:xfrm>
          <a:prstGeom prst="rect">
            <a:avLst/>
          </a:prstGeom>
          <a:noFill/>
          <a:ln w="9525">
            <a:noFill/>
          </a:ln>
        </p:spPr>
        <p:txBody>
          <a:bodyPr>
            <a:spAutoFit/>
          </a:bodyPr>
          <a:p>
            <a:pPr>
              <a:spcBef>
                <a:spcPct val="50000"/>
              </a:spcBef>
            </a:pPr>
            <a:r>
              <a:rPr lang="en-US" altLang="zh-CN" b="1" i="1" err="1">
                <a:latin typeface="Times New Roman" panose="02020603050405020304" pitchFamily="2" charset="0"/>
              </a:rPr>
              <a:t> </a:t>
            </a:r>
            <a:r>
              <a:rPr lang="en-US" altLang="zh-CN" sz="2000" b="1" i="1" err="1">
                <a:latin typeface="Times New Roman" panose="02020603050405020304" pitchFamily="2" charset="0"/>
              </a:rPr>
              <a:t>i</a:t>
            </a:r>
            <a:r>
              <a:rPr lang="en-US" altLang="zh-CN" sz="2000" b="1" baseline="-25000" err="1">
                <a:latin typeface="Times New Roman" panose="02020603050405020304" pitchFamily="2" charset="0"/>
              </a:rPr>
              <a:t>O</a:t>
            </a:r>
            <a:r>
              <a:rPr lang="zh-CN" altLang="en-US" sz="2000" b="1" dirty="0">
                <a:latin typeface="Times New Roman" panose="02020603050405020304" pitchFamily="2" charset="0"/>
              </a:rPr>
              <a:t>增大到一定程度，</a:t>
            </a:r>
            <a:r>
              <a:rPr lang="en-US" altLang="zh-CN" sz="2000" b="1">
                <a:latin typeface="Times New Roman" panose="02020603050405020304" pitchFamily="2" charset="0"/>
              </a:rPr>
              <a:t>D</a:t>
            </a:r>
            <a:r>
              <a:rPr lang="en-US" altLang="zh-CN" sz="2000" b="1" baseline="-25000">
                <a:latin typeface="Times New Roman" panose="02020603050405020304" pitchFamily="2" charset="0"/>
              </a:rPr>
              <a:t>1</a:t>
            </a:r>
            <a:r>
              <a:rPr lang="zh-CN" altLang="zh-CN" sz="2000" b="1" dirty="0">
                <a:latin typeface="Times New Roman" panose="02020603050405020304" pitchFamily="2" charset="0"/>
              </a:rPr>
              <a:t>导通，为</a:t>
            </a:r>
            <a:r>
              <a:rPr lang="en-US" altLang="zh-CN" sz="2000" b="1">
                <a:latin typeface="Times New Roman" panose="02020603050405020304" pitchFamily="2" charset="0"/>
              </a:rPr>
              <a:t>T</a:t>
            </a:r>
            <a:r>
              <a:rPr lang="en-US" altLang="zh-CN" sz="2000" b="1" baseline="-25000">
                <a:latin typeface="Times New Roman" panose="02020603050405020304" pitchFamily="2" charset="0"/>
              </a:rPr>
              <a:t>14</a:t>
            </a:r>
            <a:r>
              <a:rPr lang="zh-CN" altLang="zh-CN" sz="2000" b="1" dirty="0">
                <a:latin typeface="Times New Roman" panose="02020603050405020304" pitchFamily="2" charset="0"/>
              </a:rPr>
              <a:t>基极分流，从而保护</a:t>
            </a:r>
            <a:r>
              <a:rPr lang="zh-CN" altLang="en-US" sz="2000" b="1">
                <a:latin typeface="Times New Roman" panose="02020603050405020304" pitchFamily="2" charset="0"/>
              </a:rPr>
              <a:t>了</a:t>
            </a:r>
            <a:r>
              <a:rPr lang="en-US" altLang="zh-CN" sz="2000" b="1">
                <a:latin typeface="Times New Roman" panose="02020603050405020304" pitchFamily="2" charset="0"/>
              </a:rPr>
              <a:t>T</a:t>
            </a:r>
            <a:r>
              <a:rPr lang="en-US" altLang="zh-CN" sz="2000" b="1" baseline="-25000">
                <a:latin typeface="Times New Roman" panose="02020603050405020304" pitchFamily="2" charset="0"/>
              </a:rPr>
              <a:t>14</a:t>
            </a:r>
            <a:r>
              <a:rPr lang="zh-CN" altLang="en-US" sz="2000" b="1">
                <a:latin typeface="Times New Roman" panose="02020603050405020304" pitchFamily="2" charset="0"/>
              </a:rPr>
              <a:t>。</a:t>
            </a:r>
            <a:endParaRPr lang="zh-CN" altLang="en-US" sz="2000" b="1" baseline="-25000">
              <a:latin typeface="Times New Roman" panose="02020603050405020304" pitchFamily="2" charset="0"/>
            </a:endParaRPr>
          </a:p>
        </p:txBody>
      </p:sp>
      <p:graphicFrame>
        <p:nvGraphicFramePr>
          <p:cNvPr id="57355" name="对象 57354"/>
          <p:cNvGraphicFramePr/>
          <p:nvPr/>
        </p:nvGraphicFramePr>
        <p:xfrm>
          <a:off x="794385" y="1600200"/>
          <a:ext cx="3744913" cy="4343400"/>
        </p:xfrm>
        <a:graphic>
          <a:graphicData uri="http://schemas.openxmlformats.org/presentationml/2006/ole">
            <mc:AlternateContent xmlns:mc="http://schemas.openxmlformats.org/markup-compatibility/2006">
              <mc:Choice xmlns:v="urn:schemas-microsoft-com:vml" Requires="v">
                <p:oleObj spid="_x0000_s3089" name="" r:id="rId3" imgW="13154025" imgH="15249525" progId="MSPhotoEd.3">
                  <p:embed/>
                </p:oleObj>
              </mc:Choice>
              <mc:Fallback>
                <p:oleObj name="" r:id="rId3" imgW="13154025" imgH="15249525" progId="MSPhotoEd.3">
                  <p:embed/>
                  <p:pic>
                    <p:nvPicPr>
                      <p:cNvPr id="0" name="图片 3088"/>
                      <p:cNvPicPr/>
                      <p:nvPr/>
                    </p:nvPicPr>
                    <p:blipFill>
                      <a:blip r:embed="rId4"/>
                      <a:stretch>
                        <a:fillRect/>
                      </a:stretch>
                    </p:blipFill>
                    <p:spPr>
                      <a:xfrm>
                        <a:off x="794385" y="1600200"/>
                        <a:ext cx="3744913" cy="4343400"/>
                      </a:xfrm>
                      <a:prstGeom prst="rect">
                        <a:avLst/>
                      </a:prstGeom>
                      <a:noFill/>
                      <a:ln w="38100">
                        <a:noFill/>
                        <a:miter/>
                      </a:ln>
                    </p:spPr>
                  </p:pic>
                </p:oleObj>
              </mc:Fallback>
            </mc:AlternateContent>
          </a:graphicData>
        </a:graphic>
      </p:graphicFrame>
      <p:sp>
        <p:nvSpPr>
          <p:cNvPr id="57356" name="文本框 57355"/>
          <p:cNvSpPr txBox="1"/>
          <p:nvPr/>
        </p:nvSpPr>
        <p:spPr>
          <a:xfrm>
            <a:off x="685800" y="990600"/>
            <a:ext cx="7467600" cy="460375"/>
          </a:xfrm>
          <a:prstGeom prst="rect">
            <a:avLst/>
          </a:prstGeom>
          <a:noFill/>
          <a:ln w="9525">
            <a:noFill/>
          </a:ln>
        </p:spPr>
        <p:txBody>
          <a:bodyPr>
            <a:spAutoFit/>
          </a:bodyPr>
          <a:p>
            <a:pPr>
              <a:spcBef>
                <a:spcPct val="50000"/>
              </a:spcBef>
            </a:pPr>
            <a:r>
              <a:rPr lang="zh-CN" altLang="en-US" sz="2400" b="1" dirty="0">
                <a:latin typeface="Times New Roman" panose="02020603050405020304" pitchFamily="2" charset="0"/>
              </a:rPr>
              <a:t>准互补输出级，</a:t>
            </a:r>
            <a:r>
              <a:rPr lang="en-US" altLang="zh-CN" sz="2400" b="1" i="1">
                <a:latin typeface="Times New Roman" panose="02020603050405020304" pitchFamily="2" charset="0"/>
              </a:rPr>
              <a:t>U</a:t>
            </a:r>
            <a:r>
              <a:rPr lang="en-US" altLang="zh-CN" sz="2400" b="1" baseline="-25000">
                <a:latin typeface="Times New Roman" panose="02020603050405020304" pitchFamily="2" charset="0"/>
              </a:rPr>
              <a:t>BE</a:t>
            </a:r>
            <a:r>
              <a:rPr lang="zh-CN" altLang="en-US" sz="2400" b="1" dirty="0">
                <a:latin typeface="Times New Roman" panose="02020603050405020304" pitchFamily="2" charset="0"/>
              </a:rPr>
              <a:t>倍增电路消除交越失真。</a:t>
            </a:r>
            <a:endParaRPr lang="zh-CN" altLang="en-US" sz="2400" b="1">
              <a:latin typeface="Times New Roman" panose="02020603050405020304" pitchFamily="2" charset="0"/>
            </a:endParaRPr>
          </a:p>
        </p:txBody>
      </p:sp>
      <p:sp>
        <p:nvSpPr>
          <p:cNvPr id="57357" name="直接连接符 57356"/>
          <p:cNvSpPr/>
          <p:nvPr/>
        </p:nvSpPr>
        <p:spPr>
          <a:xfrm>
            <a:off x="2667000" y="1524000"/>
            <a:ext cx="0" cy="4495800"/>
          </a:xfrm>
          <a:prstGeom prst="line">
            <a:avLst/>
          </a:prstGeom>
          <a:ln w="9525" cap="flat" cmpd="sng">
            <a:solidFill>
              <a:srgbClr val="FF0000"/>
            </a:solidFill>
            <a:prstDash val="lgDash"/>
            <a:headEnd type="none" w="med" len="med"/>
            <a:tailEnd type="none" w="med" len="med"/>
          </a:ln>
        </p:spPr>
      </p:sp>
      <p:sp>
        <p:nvSpPr>
          <p:cNvPr id="57358" name="文本框 57357"/>
          <p:cNvSpPr txBox="1"/>
          <p:nvPr/>
        </p:nvSpPr>
        <p:spPr>
          <a:xfrm>
            <a:off x="1447800" y="5867400"/>
            <a:ext cx="1295400" cy="396875"/>
          </a:xfrm>
          <a:prstGeom prst="rect">
            <a:avLst/>
          </a:prstGeom>
          <a:noFill/>
          <a:ln w="9525">
            <a:noFill/>
          </a:ln>
        </p:spPr>
        <p:txBody>
          <a:bodyPr>
            <a:spAutoFit/>
          </a:bodyPr>
          <a:p>
            <a:pPr>
              <a:spcBef>
                <a:spcPct val="50000"/>
              </a:spcBef>
            </a:pPr>
            <a:r>
              <a:rPr lang="zh-CN" altLang="en-US" sz="2000" b="1" dirty="0">
                <a:latin typeface="Times New Roman" panose="02020603050405020304" pitchFamily="2" charset="0"/>
              </a:rPr>
              <a:t>中间级</a:t>
            </a:r>
            <a:endParaRPr lang="zh-CN" altLang="en-US" sz="2000" b="1">
              <a:latin typeface="Times New Roman" panose="02020603050405020304" pitchFamily="2" charset="0"/>
            </a:endParaRPr>
          </a:p>
        </p:txBody>
      </p:sp>
      <p:sp>
        <p:nvSpPr>
          <p:cNvPr id="57359" name="文本框 57358"/>
          <p:cNvSpPr txBox="1"/>
          <p:nvPr/>
        </p:nvSpPr>
        <p:spPr>
          <a:xfrm>
            <a:off x="2971800" y="5867400"/>
            <a:ext cx="1295400" cy="396875"/>
          </a:xfrm>
          <a:prstGeom prst="rect">
            <a:avLst/>
          </a:prstGeom>
          <a:noFill/>
          <a:ln w="9525">
            <a:noFill/>
          </a:ln>
        </p:spPr>
        <p:txBody>
          <a:bodyPr>
            <a:spAutoFit/>
          </a:bodyPr>
          <a:p>
            <a:pPr>
              <a:spcBef>
                <a:spcPct val="50000"/>
              </a:spcBef>
            </a:pPr>
            <a:r>
              <a:rPr lang="zh-CN" altLang="en-US" sz="2000" b="1" dirty="0">
                <a:latin typeface="Times New Roman" panose="02020603050405020304" pitchFamily="2" charset="0"/>
              </a:rPr>
              <a:t>输出级</a:t>
            </a:r>
            <a:endParaRPr lang="zh-CN" altLang="en-US" sz="2000" b="1">
              <a:latin typeface="Times New Roman" panose="02020603050405020304" pitchFamily="2" charset="0"/>
            </a:endParaRPr>
          </a:p>
        </p:txBody>
      </p:sp>
      <p:grpSp>
        <p:nvGrpSpPr>
          <p:cNvPr id="57360" name="组合 57359"/>
          <p:cNvGrpSpPr/>
          <p:nvPr/>
        </p:nvGrpSpPr>
        <p:grpSpPr>
          <a:xfrm>
            <a:off x="3810000" y="1524000"/>
            <a:ext cx="3944938" cy="2133600"/>
            <a:chOff x="2400" y="960"/>
            <a:chExt cx="2485" cy="1344"/>
          </a:xfrm>
        </p:grpSpPr>
        <p:sp>
          <p:nvSpPr>
            <p:cNvPr id="57361" name="线形标注 2 57360"/>
            <p:cNvSpPr/>
            <p:nvPr/>
          </p:nvSpPr>
          <p:spPr>
            <a:xfrm>
              <a:off x="3360" y="960"/>
              <a:ext cx="1525" cy="310"/>
            </a:xfrm>
            <a:prstGeom prst="borderCallout2">
              <a:avLst>
                <a:gd name="adj1" fmla="val 23227"/>
                <a:gd name="adj2" fmla="val -3148"/>
                <a:gd name="adj3" fmla="val 23227"/>
                <a:gd name="adj4" fmla="val -32000"/>
                <a:gd name="adj5" fmla="val 332259"/>
                <a:gd name="adj6" fmla="val -62032"/>
              </a:avLst>
            </a:prstGeom>
            <a:solidFill>
              <a:srgbClr val="CCFFFF"/>
            </a:solidFill>
            <a:ln w="19050" cap="flat" cmpd="sng">
              <a:solidFill>
                <a:srgbClr val="FF6600"/>
              </a:solidFill>
              <a:prstDash val="solid"/>
              <a:miter/>
              <a:headEnd type="none" w="med" len="med"/>
              <a:tailEnd type="none" w="med" len="med"/>
            </a:ln>
          </p:spPr>
          <p:txBody>
            <a:bodyPr/>
            <a:p>
              <a:pPr algn="ctr" eaLnBrk="0" hangingPunct="0"/>
              <a:r>
                <a:rPr lang="zh-CN" altLang="en-US" sz="2400" b="1" dirty="0">
                  <a:solidFill>
                    <a:srgbClr val="000000"/>
                  </a:solidFill>
                  <a:latin typeface="Times New Roman" panose="02020603050405020304" pitchFamily="2" charset="0"/>
                </a:rPr>
                <a:t>电流采样电阻</a:t>
              </a:r>
              <a:endParaRPr lang="zh-CN" altLang="en-US" sz="2400" b="1" dirty="0">
                <a:solidFill>
                  <a:srgbClr val="000000"/>
                </a:solidFill>
                <a:latin typeface="Times New Roman" panose="02020603050405020304" pitchFamily="2" charset="0"/>
              </a:endParaRPr>
            </a:p>
          </p:txBody>
        </p:sp>
        <p:sp>
          <p:nvSpPr>
            <p:cNvPr id="57362" name="直接连接符 57361"/>
            <p:cNvSpPr/>
            <p:nvPr/>
          </p:nvSpPr>
          <p:spPr>
            <a:xfrm flipV="1">
              <a:off x="2400" y="1056"/>
              <a:ext cx="624" cy="1248"/>
            </a:xfrm>
            <a:prstGeom prst="line">
              <a:avLst/>
            </a:prstGeom>
            <a:ln w="19050" cap="flat" cmpd="sng">
              <a:solidFill>
                <a:srgbClr val="FF0000"/>
              </a:solidFill>
              <a:prstDash val="solid"/>
              <a:headEnd type="none" w="med" len="med"/>
              <a:tailEnd type="none" w="med" len="med"/>
            </a:ln>
          </p:spPr>
        </p:sp>
      </p:grpSp>
      <p:sp>
        <p:nvSpPr>
          <p:cNvPr id="57363" name="文本框 57362"/>
          <p:cNvSpPr txBox="1"/>
          <p:nvPr/>
        </p:nvSpPr>
        <p:spPr>
          <a:xfrm>
            <a:off x="4876800" y="4963160"/>
            <a:ext cx="3276600" cy="1198880"/>
          </a:xfrm>
          <a:prstGeom prst="rect">
            <a:avLst/>
          </a:prstGeom>
          <a:noFill/>
          <a:ln w="9525">
            <a:noFill/>
          </a:ln>
        </p:spPr>
        <p:txBody>
          <a:bodyPr>
            <a:spAutoFit/>
          </a:bodyPr>
          <a:p>
            <a:r>
              <a:rPr lang="zh-CN" altLang="en-US" sz="2400" b="1" dirty="0">
                <a:solidFill>
                  <a:srgbClr val="CC0066"/>
                </a:solidFill>
                <a:latin typeface="Times New Roman" panose="02020603050405020304" pitchFamily="2" charset="0"/>
              </a:rPr>
              <a:t>特点：</a:t>
            </a:r>
            <a:endParaRPr lang="zh-CN" altLang="en-US" sz="2400" b="1" dirty="0">
              <a:solidFill>
                <a:srgbClr val="CC0066"/>
              </a:solidFill>
              <a:latin typeface="Times New Roman" panose="02020603050405020304" pitchFamily="2" charset="0"/>
            </a:endParaRPr>
          </a:p>
          <a:p>
            <a:r>
              <a:rPr lang="zh-CN" altLang="en-US" sz="2400" b="1" dirty="0">
                <a:solidFill>
                  <a:srgbClr val="CC0066"/>
                </a:solidFill>
                <a:latin typeface="Times New Roman" panose="02020603050405020304" pitchFamily="2" charset="0"/>
              </a:rPr>
              <a:t>输出电阻小</a:t>
            </a:r>
            <a:endParaRPr lang="zh-CN" altLang="en-US" sz="2400" b="1" dirty="0">
              <a:solidFill>
                <a:srgbClr val="CC0066"/>
              </a:solidFill>
              <a:latin typeface="Times New Roman" panose="02020603050405020304" pitchFamily="2" charset="0"/>
            </a:endParaRPr>
          </a:p>
          <a:p>
            <a:r>
              <a:rPr lang="zh-CN" altLang="en-US" sz="2400" b="1" dirty="0">
                <a:solidFill>
                  <a:srgbClr val="CC0066"/>
                </a:solidFill>
                <a:latin typeface="Times New Roman" panose="02020603050405020304" pitchFamily="2" charset="0"/>
              </a:rPr>
              <a:t>最大不失真输出电压高</a:t>
            </a:r>
            <a:endParaRPr lang="zh-CN" altLang="en-US" sz="2400" b="1">
              <a:solidFill>
                <a:srgbClr val="CC0066"/>
              </a:solidFill>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56">
                                            <p:txEl>
                                              <p:charRg st="0" end="22"/>
                                            </p:txEl>
                                          </p:spTgt>
                                        </p:tgtEl>
                                        <p:attrNameLst>
                                          <p:attrName>style.visibility</p:attrName>
                                        </p:attrNameLst>
                                      </p:cBhvr>
                                      <p:to>
                                        <p:strVal val="visible"/>
                                      </p:to>
                                    </p:set>
                                    <p:animEffect transition="in" filter="wipe(left)">
                                      <p:cBhvr>
                                        <p:cTn id="7" dur="500"/>
                                        <p:tgtEl>
                                          <p:spTgt spid="57356">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360"/>
                                        </p:tgtEl>
                                        <p:attrNameLst>
                                          <p:attrName>style.visibility</p:attrName>
                                        </p:attrNameLst>
                                      </p:cBhvr>
                                      <p:to>
                                        <p:strVal val="visible"/>
                                      </p:to>
                                    </p:set>
                                    <p:animEffect transition="in" filter="wipe(left)">
                                      <p:cBhvr>
                                        <p:cTn id="12" dur="500"/>
                                        <p:tgtEl>
                                          <p:spTgt spid="573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52">
                                            <p:txEl>
                                              <p:charRg st="0" end="28"/>
                                            </p:txEl>
                                          </p:spTgt>
                                        </p:tgtEl>
                                        <p:attrNameLst>
                                          <p:attrName>style.visibility</p:attrName>
                                        </p:attrNameLst>
                                      </p:cBhvr>
                                      <p:to>
                                        <p:strVal val="visible"/>
                                      </p:to>
                                    </p:set>
                                    <p:animEffect transition="in" filter="wipe(left)">
                                      <p:cBhvr>
                                        <p:cTn id="17" dur="500"/>
                                        <p:tgtEl>
                                          <p:spTgt spid="57352">
                                            <p:txEl>
                                              <p:charRg st="0" end="2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353"/>
                                        </p:tgtEl>
                                        <p:attrNameLst>
                                          <p:attrName>style.visibility</p:attrName>
                                        </p:attrNameLst>
                                      </p:cBhvr>
                                      <p:to>
                                        <p:strVal val="visible"/>
                                      </p:to>
                                    </p:set>
                                    <p:animEffect transition="in" filter="wipe(left)">
                                      <p:cBhvr>
                                        <p:cTn id="22" dur="500"/>
                                        <p:tgtEl>
                                          <p:spTgt spid="573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354">
                                            <p:txEl>
                                              <p:charRg st="0" end="35"/>
                                            </p:txEl>
                                          </p:spTgt>
                                        </p:tgtEl>
                                        <p:attrNameLst>
                                          <p:attrName>style.visibility</p:attrName>
                                        </p:attrNameLst>
                                      </p:cBhvr>
                                      <p:to>
                                        <p:strVal val="visible"/>
                                      </p:to>
                                    </p:set>
                                    <p:animEffect transition="in" filter="wipe(left)">
                                      <p:cBhvr>
                                        <p:cTn id="27" dur="500"/>
                                        <p:tgtEl>
                                          <p:spTgt spid="57354">
                                            <p:txEl>
                                              <p:charRg st="0" end="3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363"/>
                                        </p:tgtEl>
                                        <p:attrNameLst>
                                          <p:attrName>style.visibility</p:attrName>
                                        </p:attrNameLst>
                                      </p:cBhvr>
                                      <p:to>
                                        <p:strVal val="visible"/>
                                      </p:to>
                                    </p:set>
                                    <p:animEffect transition="in" filter="wipe(left)">
                                      <p:cBhvr>
                                        <p:cTn id="32" dur="500"/>
                                        <p:tgtEl>
                                          <p:spTgt spid="57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2" grpId="0" build="p"/>
      <p:bldP spid="57354" grpId="0" build="p"/>
      <p:bldP spid="57356" grpId="0" build="p"/>
      <p:bldP spid="5736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8375" name="对象 58374"/>
          <p:cNvGraphicFramePr/>
          <p:nvPr/>
        </p:nvGraphicFramePr>
        <p:xfrm>
          <a:off x="838200" y="1295400"/>
          <a:ext cx="7315200" cy="4579938"/>
        </p:xfrm>
        <a:graphic>
          <a:graphicData uri="http://schemas.openxmlformats.org/presentationml/2006/ole">
            <mc:AlternateContent xmlns:mc="http://schemas.openxmlformats.org/markup-compatibility/2006">
              <mc:Choice xmlns:v="urn:schemas-microsoft-com:vml" Requires="v">
                <p:oleObj spid="_x0000_s3090" name="" r:id="rId1" imgW="24460200" imgH="16744950" progId="MSPhotoEd.3">
                  <p:embed/>
                </p:oleObj>
              </mc:Choice>
              <mc:Fallback>
                <p:oleObj name="" r:id="rId1" imgW="24460200" imgH="16744950" progId="MSPhotoEd.3">
                  <p:embed/>
                  <p:pic>
                    <p:nvPicPr>
                      <p:cNvPr id="0" name="图片 3089"/>
                      <p:cNvPicPr/>
                      <p:nvPr/>
                    </p:nvPicPr>
                    <p:blipFill>
                      <a:blip r:embed="rId2"/>
                      <a:srcRect b="8495"/>
                      <a:stretch>
                        <a:fillRect/>
                      </a:stretch>
                    </p:blipFill>
                    <p:spPr>
                      <a:xfrm>
                        <a:off x="838200" y="1295400"/>
                        <a:ext cx="7315200" cy="4579938"/>
                      </a:xfrm>
                      <a:prstGeom prst="rect">
                        <a:avLst/>
                      </a:prstGeom>
                      <a:noFill/>
                      <a:ln w="38100">
                        <a:noFill/>
                        <a:miter/>
                      </a:ln>
                    </p:spPr>
                  </p:pic>
                </p:oleObj>
              </mc:Fallback>
            </mc:AlternateContent>
          </a:graphicData>
        </a:graphic>
      </p:graphicFrame>
      <p:graphicFrame>
        <p:nvGraphicFramePr>
          <p:cNvPr id="58376" name="对象 58375"/>
          <p:cNvGraphicFramePr/>
          <p:nvPr/>
        </p:nvGraphicFramePr>
        <p:xfrm>
          <a:off x="1447800" y="3886200"/>
          <a:ext cx="228600" cy="228600"/>
        </p:xfrm>
        <a:graphic>
          <a:graphicData uri="http://schemas.openxmlformats.org/presentationml/2006/ole">
            <mc:AlternateContent xmlns:mc="http://schemas.openxmlformats.org/markup-compatibility/2006">
              <mc:Choice xmlns:v="urn:schemas-microsoft-com:vml" Requires="v">
                <p:oleObj spid="_x0000_s3091" name="" r:id="rId3" imgW="139700" imgH="139700" progId="Equation.3">
                  <p:embed/>
                </p:oleObj>
              </mc:Choice>
              <mc:Fallback>
                <p:oleObj name="" r:id="rId3" imgW="139700" imgH="139700" progId="Equation.3">
                  <p:embed/>
                  <p:pic>
                    <p:nvPicPr>
                      <p:cNvPr id="0" name="图片 3090"/>
                      <p:cNvPicPr/>
                      <p:nvPr/>
                    </p:nvPicPr>
                    <p:blipFill>
                      <a:blip r:embed="rId4"/>
                      <a:stretch>
                        <a:fillRect/>
                      </a:stretch>
                    </p:blipFill>
                    <p:spPr>
                      <a:xfrm>
                        <a:off x="1447800" y="3886200"/>
                        <a:ext cx="228600" cy="228600"/>
                      </a:xfrm>
                      <a:prstGeom prst="rect">
                        <a:avLst/>
                      </a:prstGeom>
                      <a:solidFill>
                        <a:srgbClr val="66FFFF"/>
                      </a:solidFill>
                      <a:ln w="38100">
                        <a:noFill/>
                        <a:miter/>
                      </a:ln>
                    </p:spPr>
                  </p:pic>
                </p:oleObj>
              </mc:Fallback>
            </mc:AlternateContent>
          </a:graphicData>
        </a:graphic>
      </p:graphicFrame>
      <p:graphicFrame>
        <p:nvGraphicFramePr>
          <p:cNvPr id="58377" name="对象 58376"/>
          <p:cNvGraphicFramePr/>
          <p:nvPr/>
        </p:nvGraphicFramePr>
        <p:xfrm>
          <a:off x="2133600" y="4343400"/>
          <a:ext cx="228600" cy="228600"/>
        </p:xfrm>
        <a:graphic>
          <a:graphicData uri="http://schemas.openxmlformats.org/presentationml/2006/ole">
            <mc:AlternateContent xmlns:mc="http://schemas.openxmlformats.org/markup-compatibility/2006">
              <mc:Choice xmlns:v="urn:schemas-microsoft-com:vml" Requires="v">
                <p:oleObj spid="_x0000_s3092" name="" r:id="rId5" imgW="139700" imgH="139700" progId="Equation.3">
                  <p:embed/>
                </p:oleObj>
              </mc:Choice>
              <mc:Fallback>
                <p:oleObj name="" r:id="rId5" imgW="139700" imgH="139700" progId="Equation.3">
                  <p:embed/>
                  <p:pic>
                    <p:nvPicPr>
                      <p:cNvPr id="0" name="图片 3091"/>
                      <p:cNvPicPr/>
                      <p:nvPr/>
                    </p:nvPicPr>
                    <p:blipFill>
                      <a:blip r:embed="rId4"/>
                      <a:stretch>
                        <a:fillRect/>
                      </a:stretch>
                    </p:blipFill>
                    <p:spPr>
                      <a:xfrm>
                        <a:off x="2133600" y="4343400"/>
                        <a:ext cx="228600" cy="228600"/>
                      </a:xfrm>
                      <a:prstGeom prst="rect">
                        <a:avLst/>
                      </a:prstGeom>
                      <a:solidFill>
                        <a:srgbClr val="66FFFF"/>
                      </a:solidFill>
                      <a:ln w="38100">
                        <a:noFill/>
                        <a:miter/>
                      </a:ln>
                    </p:spPr>
                  </p:pic>
                </p:oleObj>
              </mc:Fallback>
            </mc:AlternateContent>
          </a:graphicData>
        </a:graphic>
      </p:graphicFrame>
      <p:graphicFrame>
        <p:nvGraphicFramePr>
          <p:cNvPr id="58378" name="对象 58377"/>
          <p:cNvGraphicFramePr/>
          <p:nvPr/>
        </p:nvGraphicFramePr>
        <p:xfrm>
          <a:off x="2743200" y="4191000"/>
          <a:ext cx="207963" cy="125413"/>
        </p:xfrm>
        <a:graphic>
          <a:graphicData uri="http://schemas.openxmlformats.org/presentationml/2006/ole">
            <mc:AlternateContent xmlns:mc="http://schemas.openxmlformats.org/markup-compatibility/2006">
              <mc:Choice xmlns:v="urn:schemas-microsoft-com:vml" Requires="v">
                <p:oleObj spid="_x0000_s3093" name="" r:id="rId6" imgW="126365" imgH="76200" progId="Equation.3">
                  <p:embed/>
                </p:oleObj>
              </mc:Choice>
              <mc:Fallback>
                <p:oleObj name="" r:id="rId6" imgW="126365" imgH="76200" progId="Equation.3">
                  <p:embed/>
                  <p:pic>
                    <p:nvPicPr>
                      <p:cNvPr id="0" name="图片 3092"/>
                      <p:cNvPicPr/>
                      <p:nvPr/>
                    </p:nvPicPr>
                    <p:blipFill>
                      <a:blip r:embed="rId7"/>
                      <a:stretch>
                        <a:fillRect/>
                      </a:stretch>
                    </p:blipFill>
                    <p:spPr>
                      <a:xfrm>
                        <a:off x="2743200" y="4191000"/>
                        <a:ext cx="207963" cy="125413"/>
                      </a:xfrm>
                      <a:prstGeom prst="rect">
                        <a:avLst/>
                      </a:prstGeom>
                      <a:solidFill>
                        <a:srgbClr val="66FFFF"/>
                      </a:solidFill>
                      <a:ln w="38100">
                        <a:noFill/>
                        <a:miter/>
                      </a:ln>
                    </p:spPr>
                  </p:pic>
                </p:oleObj>
              </mc:Fallback>
            </mc:AlternateContent>
          </a:graphicData>
        </a:graphic>
      </p:graphicFrame>
      <p:graphicFrame>
        <p:nvGraphicFramePr>
          <p:cNvPr id="58379" name="对象 58378"/>
          <p:cNvGraphicFramePr/>
          <p:nvPr/>
        </p:nvGraphicFramePr>
        <p:xfrm>
          <a:off x="5638800" y="3886200"/>
          <a:ext cx="228600" cy="228600"/>
        </p:xfrm>
        <a:graphic>
          <a:graphicData uri="http://schemas.openxmlformats.org/presentationml/2006/ole">
            <mc:AlternateContent xmlns:mc="http://schemas.openxmlformats.org/markup-compatibility/2006">
              <mc:Choice xmlns:v="urn:schemas-microsoft-com:vml" Requires="v">
                <p:oleObj spid="_x0000_s3094" name="" r:id="rId8" imgW="139700" imgH="139700" progId="Equation.3">
                  <p:embed/>
                </p:oleObj>
              </mc:Choice>
              <mc:Fallback>
                <p:oleObj name="" r:id="rId8" imgW="139700" imgH="139700" progId="Equation.3">
                  <p:embed/>
                  <p:pic>
                    <p:nvPicPr>
                      <p:cNvPr id="0" name="图片 3093"/>
                      <p:cNvPicPr/>
                      <p:nvPr/>
                    </p:nvPicPr>
                    <p:blipFill>
                      <a:blip r:embed="rId4"/>
                      <a:stretch>
                        <a:fillRect/>
                      </a:stretch>
                    </p:blipFill>
                    <p:spPr>
                      <a:xfrm>
                        <a:off x="5638800" y="3886200"/>
                        <a:ext cx="228600" cy="228600"/>
                      </a:xfrm>
                      <a:prstGeom prst="rect">
                        <a:avLst/>
                      </a:prstGeom>
                      <a:solidFill>
                        <a:srgbClr val="66FFFF"/>
                      </a:solidFill>
                      <a:ln w="38100">
                        <a:noFill/>
                        <a:miter/>
                      </a:ln>
                    </p:spPr>
                  </p:pic>
                </p:oleObj>
              </mc:Fallback>
            </mc:AlternateContent>
          </a:graphicData>
        </a:graphic>
      </p:graphicFrame>
      <p:graphicFrame>
        <p:nvGraphicFramePr>
          <p:cNvPr id="58380" name="对象 58379"/>
          <p:cNvGraphicFramePr/>
          <p:nvPr/>
        </p:nvGraphicFramePr>
        <p:xfrm>
          <a:off x="7391400" y="3124200"/>
          <a:ext cx="228600" cy="228600"/>
        </p:xfrm>
        <a:graphic>
          <a:graphicData uri="http://schemas.openxmlformats.org/presentationml/2006/ole">
            <mc:AlternateContent xmlns:mc="http://schemas.openxmlformats.org/markup-compatibility/2006">
              <mc:Choice xmlns:v="urn:schemas-microsoft-com:vml" Requires="v">
                <p:oleObj spid="_x0000_s3095" name="" r:id="rId9" imgW="139700" imgH="139700" progId="Equation.3">
                  <p:embed/>
                </p:oleObj>
              </mc:Choice>
              <mc:Fallback>
                <p:oleObj name="" r:id="rId9" imgW="139700" imgH="139700" progId="Equation.3">
                  <p:embed/>
                  <p:pic>
                    <p:nvPicPr>
                      <p:cNvPr id="0" name="图片 3094"/>
                      <p:cNvPicPr/>
                      <p:nvPr/>
                    </p:nvPicPr>
                    <p:blipFill>
                      <a:blip r:embed="rId4"/>
                      <a:stretch>
                        <a:fillRect/>
                      </a:stretch>
                    </p:blipFill>
                    <p:spPr>
                      <a:xfrm>
                        <a:off x="7391400" y="3124200"/>
                        <a:ext cx="228600" cy="228600"/>
                      </a:xfrm>
                      <a:prstGeom prst="rect">
                        <a:avLst/>
                      </a:prstGeom>
                      <a:solidFill>
                        <a:srgbClr val="66FFFF"/>
                      </a:solidFill>
                      <a:ln w="38100">
                        <a:noFill/>
                        <a:miter/>
                      </a:ln>
                    </p:spPr>
                  </p:pic>
                </p:oleObj>
              </mc:Fallback>
            </mc:AlternateContent>
          </a:graphicData>
        </a:graphic>
      </p:graphicFrame>
      <p:graphicFrame>
        <p:nvGraphicFramePr>
          <p:cNvPr id="58381" name="对象 58380"/>
          <p:cNvGraphicFramePr/>
          <p:nvPr/>
        </p:nvGraphicFramePr>
        <p:xfrm>
          <a:off x="914400" y="3124200"/>
          <a:ext cx="207963" cy="125413"/>
        </p:xfrm>
        <a:graphic>
          <a:graphicData uri="http://schemas.openxmlformats.org/presentationml/2006/ole">
            <mc:AlternateContent xmlns:mc="http://schemas.openxmlformats.org/markup-compatibility/2006">
              <mc:Choice xmlns:v="urn:schemas-microsoft-com:vml" Requires="v">
                <p:oleObj spid="_x0000_s3096" name="" r:id="rId10" imgW="126365" imgH="76200" progId="Equation.3">
                  <p:embed/>
                </p:oleObj>
              </mc:Choice>
              <mc:Fallback>
                <p:oleObj name="" r:id="rId10" imgW="126365" imgH="76200" progId="Equation.3">
                  <p:embed/>
                  <p:pic>
                    <p:nvPicPr>
                      <p:cNvPr id="0" name="图片 3095"/>
                      <p:cNvPicPr/>
                      <p:nvPr/>
                    </p:nvPicPr>
                    <p:blipFill>
                      <a:blip r:embed="rId7"/>
                      <a:stretch>
                        <a:fillRect/>
                      </a:stretch>
                    </p:blipFill>
                    <p:spPr>
                      <a:xfrm>
                        <a:off x="914400" y="3124200"/>
                        <a:ext cx="207963" cy="125413"/>
                      </a:xfrm>
                      <a:prstGeom prst="rect">
                        <a:avLst/>
                      </a:prstGeom>
                      <a:solidFill>
                        <a:srgbClr val="66FFFF"/>
                      </a:solidFill>
                      <a:ln w="38100">
                        <a:noFill/>
                        <a:miter/>
                      </a:ln>
                    </p:spPr>
                  </p:pic>
                </p:oleObj>
              </mc:Fallback>
            </mc:AlternateContent>
          </a:graphicData>
        </a:graphic>
      </p:graphicFrame>
      <p:graphicFrame>
        <p:nvGraphicFramePr>
          <p:cNvPr id="58382" name="对象 58381"/>
          <p:cNvGraphicFramePr/>
          <p:nvPr/>
        </p:nvGraphicFramePr>
        <p:xfrm>
          <a:off x="2743200" y="3962400"/>
          <a:ext cx="207963" cy="125413"/>
        </p:xfrm>
        <a:graphic>
          <a:graphicData uri="http://schemas.openxmlformats.org/presentationml/2006/ole">
            <mc:AlternateContent xmlns:mc="http://schemas.openxmlformats.org/markup-compatibility/2006">
              <mc:Choice xmlns:v="urn:schemas-microsoft-com:vml" Requires="v">
                <p:oleObj spid="_x0000_s3097" name="" r:id="rId11" imgW="126365" imgH="76200" progId="Equation.3">
                  <p:embed/>
                </p:oleObj>
              </mc:Choice>
              <mc:Fallback>
                <p:oleObj name="" r:id="rId11" imgW="126365" imgH="76200" progId="Equation.3">
                  <p:embed/>
                  <p:pic>
                    <p:nvPicPr>
                      <p:cNvPr id="0" name="图片 3096"/>
                      <p:cNvPicPr/>
                      <p:nvPr/>
                    </p:nvPicPr>
                    <p:blipFill>
                      <a:blip r:embed="rId7"/>
                      <a:stretch>
                        <a:fillRect/>
                      </a:stretch>
                    </p:blipFill>
                    <p:spPr>
                      <a:xfrm>
                        <a:off x="2743200" y="3962400"/>
                        <a:ext cx="207963" cy="125413"/>
                      </a:xfrm>
                      <a:prstGeom prst="rect">
                        <a:avLst/>
                      </a:prstGeom>
                      <a:solidFill>
                        <a:srgbClr val="66FFFF"/>
                      </a:solidFill>
                      <a:ln w="38100">
                        <a:noFill/>
                        <a:miter/>
                      </a:ln>
                    </p:spPr>
                  </p:pic>
                </p:oleObj>
              </mc:Fallback>
            </mc:AlternateContent>
          </a:graphicData>
        </a:graphic>
      </p:graphicFrame>
      <p:graphicFrame>
        <p:nvGraphicFramePr>
          <p:cNvPr id="58383" name="对象 58382"/>
          <p:cNvGraphicFramePr/>
          <p:nvPr/>
        </p:nvGraphicFramePr>
        <p:xfrm>
          <a:off x="914400" y="2362200"/>
          <a:ext cx="228600" cy="228600"/>
        </p:xfrm>
        <a:graphic>
          <a:graphicData uri="http://schemas.openxmlformats.org/presentationml/2006/ole">
            <mc:AlternateContent xmlns:mc="http://schemas.openxmlformats.org/markup-compatibility/2006">
              <mc:Choice xmlns:v="urn:schemas-microsoft-com:vml" Requires="v">
                <p:oleObj spid="_x0000_s3098" name="" r:id="rId12" imgW="139700" imgH="139700" progId="Equation.3">
                  <p:embed/>
                </p:oleObj>
              </mc:Choice>
              <mc:Fallback>
                <p:oleObj name="" r:id="rId12" imgW="139700" imgH="139700" progId="Equation.3">
                  <p:embed/>
                  <p:pic>
                    <p:nvPicPr>
                      <p:cNvPr id="0" name="图片 3097"/>
                      <p:cNvPicPr/>
                      <p:nvPr/>
                    </p:nvPicPr>
                    <p:blipFill>
                      <a:blip r:embed="rId4"/>
                      <a:stretch>
                        <a:fillRect/>
                      </a:stretch>
                    </p:blipFill>
                    <p:spPr>
                      <a:xfrm>
                        <a:off x="914400" y="2362200"/>
                        <a:ext cx="228600" cy="228600"/>
                      </a:xfrm>
                      <a:prstGeom prst="rect">
                        <a:avLst/>
                      </a:prstGeom>
                      <a:solidFill>
                        <a:srgbClr val="66FFFF"/>
                      </a:solidFill>
                      <a:ln w="38100">
                        <a:noFill/>
                        <a:miter/>
                      </a:ln>
                    </p:spPr>
                  </p:pic>
                </p:oleObj>
              </mc:Fallback>
            </mc:AlternateContent>
          </a:graphicData>
        </a:graphic>
      </p:graphicFrame>
      <p:grpSp>
        <p:nvGrpSpPr>
          <p:cNvPr id="58384" name="组合 58383"/>
          <p:cNvGrpSpPr/>
          <p:nvPr/>
        </p:nvGrpSpPr>
        <p:grpSpPr>
          <a:xfrm>
            <a:off x="1066800" y="1143000"/>
            <a:ext cx="2209800" cy="1524000"/>
            <a:chOff x="672" y="672"/>
            <a:chExt cx="1392" cy="960"/>
          </a:xfrm>
        </p:grpSpPr>
        <p:sp>
          <p:nvSpPr>
            <p:cNvPr id="58385" name="直接连接符 58384"/>
            <p:cNvSpPr/>
            <p:nvPr/>
          </p:nvSpPr>
          <p:spPr>
            <a:xfrm flipV="1">
              <a:off x="672" y="672"/>
              <a:ext cx="528" cy="960"/>
            </a:xfrm>
            <a:prstGeom prst="line">
              <a:avLst/>
            </a:prstGeom>
            <a:ln w="19050" cap="flat" cmpd="sng">
              <a:solidFill>
                <a:srgbClr val="FF0000"/>
              </a:solidFill>
              <a:prstDash val="solid"/>
              <a:headEnd type="none" w="med" len="med"/>
              <a:tailEnd type="none" w="med" len="med"/>
            </a:ln>
          </p:spPr>
        </p:sp>
        <p:sp>
          <p:nvSpPr>
            <p:cNvPr id="58386" name="直接连接符 58385"/>
            <p:cNvSpPr/>
            <p:nvPr/>
          </p:nvSpPr>
          <p:spPr>
            <a:xfrm>
              <a:off x="1008" y="672"/>
              <a:ext cx="1056" cy="0"/>
            </a:xfrm>
            <a:prstGeom prst="line">
              <a:avLst/>
            </a:prstGeom>
            <a:ln w="28575" cap="flat" cmpd="sng">
              <a:solidFill>
                <a:srgbClr val="FF0000"/>
              </a:solidFill>
              <a:prstDash val="solid"/>
              <a:headEnd type="none" w="med" len="med"/>
              <a:tailEnd type="none" w="med" len="med"/>
            </a:ln>
          </p:spPr>
        </p:sp>
      </p:grpSp>
      <p:grpSp>
        <p:nvGrpSpPr>
          <p:cNvPr id="58387" name="组合 58386"/>
          <p:cNvGrpSpPr/>
          <p:nvPr/>
        </p:nvGrpSpPr>
        <p:grpSpPr>
          <a:xfrm>
            <a:off x="1066800" y="1143000"/>
            <a:ext cx="4343400" cy="1905000"/>
            <a:chOff x="672" y="672"/>
            <a:chExt cx="2736" cy="1200"/>
          </a:xfrm>
        </p:grpSpPr>
        <p:sp>
          <p:nvSpPr>
            <p:cNvPr id="58388" name="直接连接符 58387"/>
            <p:cNvSpPr/>
            <p:nvPr/>
          </p:nvSpPr>
          <p:spPr>
            <a:xfrm flipV="1">
              <a:off x="672" y="672"/>
              <a:ext cx="1920" cy="1200"/>
            </a:xfrm>
            <a:prstGeom prst="line">
              <a:avLst/>
            </a:prstGeom>
            <a:ln w="19050" cap="flat" cmpd="sng">
              <a:solidFill>
                <a:srgbClr val="FF0000"/>
              </a:solidFill>
              <a:prstDash val="solid"/>
              <a:headEnd type="none" w="med" len="med"/>
              <a:tailEnd type="none" w="med" len="med"/>
            </a:ln>
          </p:spPr>
        </p:sp>
        <p:sp>
          <p:nvSpPr>
            <p:cNvPr id="58389" name="直接连接符 58388"/>
            <p:cNvSpPr/>
            <p:nvPr/>
          </p:nvSpPr>
          <p:spPr>
            <a:xfrm>
              <a:off x="2400" y="672"/>
              <a:ext cx="1008" cy="0"/>
            </a:xfrm>
            <a:prstGeom prst="line">
              <a:avLst/>
            </a:prstGeom>
            <a:ln w="28575" cap="flat" cmpd="sng">
              <a:solidFill>
                <a:srgbClr val="FF0000"/>
              </a:solidFill>
              <a:prstDash val="solid"/>
              <a:headEnd type="none" w="med" len="med"/>
              <a:tailEnd type="none" w="med" len="med"/>
            </a:ln>
          </p:spPr>
        </p:sp>
      </p:grpSp>
      <p:sp>
        <p:nvSpPr>
          <p:cNvPr id="58390" name="标题 58389"/>
          <p:cNvSpPr>
            <a:spLocks noGrp="1"/>
          </p:cNvSpPr>
          <p:nvPr>
            <p:ph type="title"/>
          </p:nvPr>
        </p:nvSpPr>
        <p:spPr>
          <a:xfrm>
            <a:off x="762000" y="533400"/>
            <a:ext cx="7772400" cy="762000"/>
          </a:xfrm>
        </p:spPr>
        <p:txBody>
          <a:bodyPr anchor="ctr"/>
          <a:p>
            <a:pPr algn="l"/>
            <a:r>
              <a:rPr lang="zh-CN" altLang="en-US" sz="2800" b="1" dirty="0">
                <a:solidFill>
                  <a:schemeClr val="tx1"/>
                </a:solidFill>
              </a:rPr>
              <a:t>判断同相输入端和反相输入端</a:t>
            </a:r>
            <a:endParaRPr lang="zh-CN" altLang="en-US" sz="28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8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83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8384"/>
                                        </p:tgtEl>
                                        <p:attrNameLst>
                                          <p:attrName>style.visibility</p:attrName>
                                        </p:attrNameLst>
                                      </p:cBhvr>
                                      <p:to>
                                        <p:strVal val="visible"/>
                                      </p:to>
                                    </p:set>
                                    <p:animEffect transition="in" filter="wipe(left)">
                                      <p:cBhvr>
                                        <p:cTn id="15" dur="500"/>
                                        <p:tgtEl>
                                          <p:spTgt spid="583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8387"/>
                                        </p:tgtEl>
                                        <p:attrNameLst>
                                          <p:attrName>style.visibility</p:attrName>
                                        </p:attrNameLst>
                                      </p:cBhvr>
                                      <p:to>
                                        <p:strVal val="visible"/>
                                      </p:to>
                                    </p:set>
                                    <p:animEffect transition="in" filter="wipe(left)">
                                      <p:cBhvr>
                                        <p:cTn id="20" dur="500"/>
                                        <p:tgtEl>
                                          <p:spTgt spid="58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9" name="标题 59398"/>
          <p:cNvSpPr>
            <a:spLocks noGrp="1"/>
          </p:cNvSpPr>
          <p:nvPr>
            <p:ph type="title"/>
          </p:nvPr>
        </p:nvSpPr>
        <p:spPr>
          <a:xfrm>
            <a:off x="609600" y="609600"/>
            <a:ext cx="7772400" cy="914400"/>
          </a:xfrm>
        </p:spPr>
        <p:txBody>
          <a:bodyPr anchor="ctr"/>
          <a:p>
            <a:pPr algn="l"/>
            <a:r>
              <a:rPr lang="en-US" altLang="zh-CN" sz="2800" b="1" dirty="0">
                <a:solidFill>
                  <a:schemeClr val="tx1"/>
                </a:solidFill>
              </a:rPr>
              <a:t>F007</a:t>
            </a:r>
            <a:r>
              <a:rPr lang="zh-CN" altLang="en-US" sz="2800" b="1" dirty="0">
                <a:solidFill>
                  <a:schemeClr val="tx1"/>
                </a:solidFill>
              </a:rPr>
              <a:t>所具有的高性能</a:t>
            </a:r>
            <a:endParaRPr lang="zh-CN" altLang="en-US" sz="3600" b="1" dirty="0"/>
          </a:p>
        </p:txBody>
      </p:sp>
      <p:sp>
        <p:nvSpPr>
          <p:cNvPr id="59400" name="文本占位符 59399"/>
          <p:cNvSpPr/>
          <p:nvPr>
            <p:ph type="body" idx="1"/>
          </p:nvPr>
        </p:nvSpPr>
        <p:spPr>
          <a:xfrm>
            <a:off x="1143000" y="1447800"/>
            <a:ext cx="6934200" cy="4038600"/>
          </a:xfrm>
          <a:solidFill>
            <a:srgbClr val="FFFFFF"/>
          </a:solidFill>
          <a:ln>
            <a:noFill/>
          </a:ln>
        </p:spPr>
        <p:txBody>
          <a:bodyPr/>
          <a:p>
            <a:r>
              <a:rPr lang="en-US" altLang="zh-CN" sz="2800" b="1" i="1"/>
              <a:t>A</a:t>
            </a:r>
            <a:r>
              <a:rPr lang="en-US" altLang="zh-CN" sz="2800" b="1" baseline="-25000"/>
              <a:t>d</a:t>
            </a:r>
            <a:r>
              <a:rPr lang="zh-CN" altLang="en-US" sz="2800" b="1" dirty="0"/>
              <a:t>较大：放大差模信号的能力较强</a:t>
            </a:r>
            <a:endParaRPr lang="zh-CN" altLang="en-US" sz="2800" b="1" dirty="0"/>
          </a:p>
          <a:p>
            <a:r>
              <a:rPr lang="en-US" altLang="zh-CN" sz="2800" b="1" i="1"/>
              <a:t>A</a:t>
            </a:r>
            <a:r>
              <a:rPr lang="en-US" altLang="zh-CN" sz="2800" b="1" baseline="-25000"/>
              <a:t>c</a:t>
            </a:r>
            <a:r>
              <a:rPr lang="zh-CN" altLang="en-US" sz="2800" b="1" dirty="0"/>
              <a:t>较小：抑制共模信号的能力较强</a:t>
            </a:r>
            <a:endParaRPr lang="zh-CN" altLang="en-US" sz="2800" b="1" dirty="0"/>
          </a:p>
          <a:p>
            <a:r>
              <a:rPr lang="en-US" altLang="zh-CN" sz="2800" b="1" i="1"/>
              <a:t>r</a:t>
            </a:r>
            <a:r>
              <a:rPr lang="en-US" altLang="zh-CN" sz="2800" b="1" baseline="-25000"/>
              <a:t>id</a:t>
            </a:r>
            <a:r>
              <a:rPr lang="zh-CN" altLang="en-US" sz="2800" b="1" dirty="0"/>
              <a:t>较大：从信号源索取的电流小</a:t>
            </a:r>
            <a:endParaRPr lang="zh-CN" altLang="en-US" sz="2800" b="1" dirty="0"/>
          </a:p>
          <a:p>
            <a:r>
              <a:rPr lang="en-US" altLang="zh-CN" sz="2800" b="1" i="1" err="1"/>
              <a:t>r</a:t>
            </a:r>
            <a:r>
              <a:rPr lang="en-US" altLang="zh-CN" sz="2800" b="1" baseline="-25000" err="1"/>
              <a:t>o</a:t>
            </a:r>
            <a:r>
              <a:rPr lang="zh-CN" altLang="en-US" sz="2800" b="1" dirty="0"/>
              <a:t>小：带负载能力强</a:t>
            </a:r>
            <a:endParaRPr lang="zh-CN" altLang="en-US" sz="2800" b="1" dirty="0"/>
          </a:p>
          <a:p>
            <a:r>
              <a:rPr lang="en-US" altLang="zh-CN" sz="2800" b="1" i="1" err="1"/>
              <a:t>U</a:t>
            </a:r>
            <a:r>
              <a:rPr lang="en-US" altLang="zh-CN" sz="2800" b="1" baseline="-25000" err="1"/>
              <a:t>om</a:t>
            </a:r>
            <a:r>
              <a:rPr lang="zh-CN" altLang="en-US" sz="2800" b="1" dirty="0"/>
              <a:t>大：其峰值接近电源电压</a:t>
            </a:r>
            <a:endParaRPr lang="zh-CN" altLang="en-US" sz="2800" b="1" dirty="0"/>
          </a:p>
          <a:p>
            <a:r>
              <a:rPr lang="zh-CN" altLang="en-US" sz="2800" b="1" dirty="0"/>
              <a:t>输入端耐压高：使输入端不至于击穿的差模电压大。</a:t>
            </a:r>
            <a:endParaRPr lang="zh-CN" altLang="en-US" sz="2800" b="1" dirty="0"/>
          </a:p>
          <a:p>
            <a:r>
              <a:rPr lang="en-US" altLang="zh-CN" sz="2800" b="1" i="1" err="1"/>
              <a:t>u</a:t>
            </a:r>
            <a:r>
              <a:rPr lang="en-US" altLang="zh-CN" sz="2800" b="1" baseline="-25000" err="1"/>
              <a:t>Icmax</a:t>
            </a:r>
            <a:r>
              <a:rPr lang="zh-CN" altLang="en-US" sz="2800" b="1" dirty="0"/>
              <a:t>大：接近电源电压</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00">
                                            <p:txEl>
                                              <p:charRg st="4294967295" end="4294967295"/>
                                            </p:txEl>
                                          </p:spTgt>
                                        </p:tgtEl>
                                        <p:attrNameLst>
                                          <p:attrName>style.visibility</p:attrName>
                                        </p:attrNameLst>
                                      </p:cBhvr>
                                      <p:to>
                                        <p:strVal val="visible"/>
                                      </p:to>
                                    </p:set>
                                    <p:animEffect transition="in" filter="wipe(left)">
                                      <p:cBhvr>
                                        <p:cTn id="7" dur="500"/>
                                        <p:tgtEl>
                                          <p:spTgt spid="59400">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00">
                                            <p:txEl>
                                              <p:charRg st="0" end="17"/>
                                            </p:txEl>
                                          </p:spTgt>
                                        </p:tgtEl>
                                        <p:attrNameLst>
                                          <p:attrName>style.visibility</p:attrName>
                                        </p:attrNameLst>
                                      </p:cBhvr>
                                      <p:to>
                                        <p:strVal val="visible"/>
                                      </p:to>
                                    </p:set>
                                    <p:animEffect transition="in" filter="wipe(left)">
                                      <p:cBhvr>
                                        <p:cTn id="12" dur="500"/>
                                        <p:tgtEl>
                                          <p:spTgt spid="59400">
                                            <p:txEl>
                                              <p:charRg st="0" end="1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00">
                                            <p:txEl>
                                              <p:charRg st="17" end="34"/>
                                            </p:txEl>
                                          </p:spTgt>
                                        </p:tgtEl>
                                        <p:attrNameLst>
                                          <p:attrName>style.visibility</p:attrName>
                                        </p:attrNameLst>
                                      </p:cBhvr>
                                      <p:to>
                                        <p:strVal val="visible"/>
                                      </p:to>
                                    </p:set>
                                    <p:animEffect transition="in" filter="wipe(left)">
                                      <p:cBhvr>
                                        <p:cTn id="17" dur="500"/>
                                        <p:tgtEl>
                                          <p:spTgt spid="59400">
                                            <p:txEl>
                                              <p:charRg st="17" end="3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400">
                                            <p:txEl>
                                              <p:charRg st="34" end="51"/>
                                            </p:txEl>
                                          </p:spTgt>
                                        </p:tgtEl>
                                        <p:attrNameLst>
                                          <p:attrName>style.visibility</p:attrName>
                                        </p:attrNameLst>
                                      </p:cBhvr>
                                      <p:to>
                                        <p:strVal val="visible"/>
                                      </p:to>
                                    </p:set>
                                    <p:animEffect transition="in" filter="wipe(left)">
                                      <p:cBhvr>
                                        <p:cTn id="22" dur="500"/>
                                        <p:tgtEl>
                                          <p:spTgt spid="59400">
                                            <p:txEl>
                                              <p:charRg st="34" end="5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400">
                                            <p:txEl>
                                              <p:charRg st="51" end="62"/>
                                            </p:txEl>
                                          </p:spTgt>
                                        </p:tgtEl>
                                        <p:attrNameLst>
                                          <p:attrName>style.visibility</p:attrName>
                                        </p:attrNameLst>
                                      </p:cBhvr>
                                      <p:to>
                                        <p:strVal val="visible"/>
                                      </p:to>
                                    </p:set>
                                    <p:animEffect transition="in" filter="wipe(left)">
                                      <p:cBhvr>
                                        <p:cTn id="27" dur="500"/>
                                        <p:tgtEl>
                                          <p:spTgt spid="59400">
                                            <p:txEl>
                                              <p:charRg st="51" end="6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400">
                                            <p:txEl>
                                              <p:charRg st="62" end="77"/>
                                            </p:txEl>
                                          </p:spTgt>
                                        </p:tgtEl>
                                        <p:attrNameLst>
                                          <p:attrName>style.visibility</p:attrName>
                                        </p:attrNameLst>
                                      </p:cBhvr>
                                      <p:to>
                                        <p:strVal val="visible"/>
                                      </p:to>
                                    </p:set>
                                    <p:animEffect transition="in" filter="wipe(left)">
                                      <p:cBhvr>
                                        <p:cTn id="32" dur="500"/>
                                        <p:tgtEl>
                                          <p:spTgt spid="59400">
                                            <p:txEl>
                                              <p:charRg st="62" end="7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400">
                                            <p:txEl>
                                              <p:charRg st="77" end="101"/>
                                            </p:txEl>
                                          </p:spTgt>
                                        </p:tgtEl>
                                        <p:attrNameLst>
                                          <p:attrName>style.visibility</p:attrName>
                                        </p:attrNameLst>
                                      </p:cBhvr>
                                      <p:to>
                                        <p:strVal val="visible"/>
                                      </p:to>
                                    </p:set>
                                    <p:animEffect transition="in" filter="wipe(left)">
                                      <p:cBhvr>
                                        <p:cTn id="37" dur="500"/>
                                        <p:tgtEl>
                                          <p:spTgt spid="59400">
                                            <p:txEl>
                                              <p:charRg st="77" end="10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400">
                                            <p:txEl>
                                              <p:charRg st="101" end="116"/>
                                            </p:txEl>
                                          </p:spTgt>
                                        </p:tgtEl>
                                        <p:attrNameLst>
                                          <p:attrName>style.visibility</p:attrName>
                                        </p:attrNameLst>
                                      </p:cBhvr>
                                      <p:to>
                                        <p:strVal val="visible"/>
                                      </p:to>
                                    </p:set>
                                    <p:animEffect transition="in" filter="wipe(left)">
                                      <p:cBhvr>
                                        <p:cTn id="42" dur="500"/>
                                        <p:tgtEl>
                                          <p:spTgt spid="59400">
                                            <p:txEl>
                                              <p:charRg st="101" end="1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0"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xfrm>
            <a:off x="611823" y="2309495"/>
            <a:ext cx="7416800" cy="1574800"/>
          </a:xfrm>
        </p:spPr>
        <p:txBody>
          <a:bodyPr vert="horz" wrap="square" anchor="ctr"/>
          <a:p>
            <a:pPr eaLnBrk="1" hangingPunct="1"/>
            <a:r>
              <a:rPr lang="en-US" altLang="x-none" sz="4000" b="1" dirty="0">
                <a:latin typeface="华文行楷" panose="02010800040101010101" pitchFamily="2" charset="-122"/>
                <a:ea typeface="华文行楷" panose="02010800040101010101" pitchFamily="2" charset="-122"/>
              </a:rPr>
              <a:t>§3.5</a:t>
            </a:r>
            <a:r>
              <a:rPr lang="en-US" altLang="x-none"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集成运放的电路</a:t>
            </a:r>
            <a:r>
              <a:rPr lang="zh-CN" altLang="en-US" sz="4000" dirty="0">
                <a:ea typeface="华文行楷" panose="02010800040101010101" pitchFamily="2" charset="-122"/>
              </a:rPr>
              <a:t>性能指标</a:t>
            </a:r>
            <a:endParaRPr lang="zh-CN" altLang="en-US" sz="4000" dirty="0">
              <a:ea typeface="华文行楷" panose="0201080004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23" name="标题 60422"/>
          <p:cNvSpPr>
            <a:spLocks noGrp="1"/>
          </p:cNvSpPr>
          <p:nvPr>
            <p:ph type="title"/>
          </p:nvPr>
        </p:nvSpPr>
        <p:spPr>
          <a:xfrm>
            <a:off x="457200" y="533400"/>
            <a:ext cx="7073900" cy="457200"/>
          </a:xfrm>
        </p:spPr>
        <p:txBody>
          <a:bodyPr anchor="ctr"/>
          <a:p>
            <a:pPr algn="l"/>
            <a:r>
              <a:rPr lang="zh-CN" altLang="en-US" sz="3600" b="1" dirty="0">
                <a:solidFill>
                  <a:schemeClr val="tx1"/>
                </a:solidFill>
                <a:latin typeface="隶书" panose="02010509060101010101" pitchFamily="1" charset="-122"/>
                <a:ea typeface="隶书" panose="02010509060101010101" pitchFamily="1" charset="-122"/>
              </a:rPr>
              <a:t>集成运放的主要性能指标</a:t>
            </a:r>
            <a:endParaRPr lang="zh-CN" altLang="en-US" sz="3600" b="1" dirty="0">
              <a:solidFill>
                <a:schemeClr val="tx1"/>
              </a:solidFill>
              <a:latin typeface="隶书" panose="02010509060101010101" pitchFamily="1" charset="-122"/>
              <a:ea typeface="隶书" panose="02010509060101010101" pitchFamily="1" charset="-122"/>
            </a:endParaRPr>
          </a:p>
        </p:txBody>
      </p:sp>
      <p:sp>
        <p:nvSpPr>
          <p:cNvPr id="60424" name="文本占位符 60423"/>
          <p:cNvSpPr/>
          <p:nvPr>
            <p:ph type="body" idx="1"/>
          </p:nvPr>
        </p:nvSpPr>
        <p:spPr>
          <a:xfrm>
            <a:off x="533400" y="1295400"/>
            <a:ext cx="7848600" cy="762000"/>
          </a:xfrm>
          <a:noFill/>
          <a:ln>
            <a:noFill/>
          </a:ln>
        </p:spPr>
        <p:txBody>
          <a:bodyPr/>
          <a:p>
            <a:pPr>
              <a:lnSpc>
                <a:spcPct val="90000"/>
              </a:lnSpc>
              <a:buNone/>
            </a:pPr>
            <a:r>
              <a:rPr lang="en-US" altLang="zh-CN" sz="2400" b="1" dirty="0">
                <a:solidFill>
                  <a:srgbClr val="000000"/>
                </a:solidFill>
              </a:rPr>
              <a:t>        </a:t>
            </a:r>
            <a:r>
              <a:rPr lang="zh-CN" altLang="en-US" sz="2400" b="1" dirty="0">
                <a:solidFill>
                  <a:srgbClr val="CC0066"/>
                </a:solidFill>
                <a:effectLst>
                  <a:outerShdw blurRad="38100" dist="38100" dir="2700000">
                    <a:srgbClr val="C0C0C0"/>
                  </a:outerShdw>
                </a:effectLst>
              </a:rPr>
              <a:t>指标参数                             </a:t>
            </a:r>
            <a:r>
              <a:rPr lang="en-US" altLang="zh-CN" sz="2400" b="1" dirty="0">
                <a:solidFill>
                  <a:srgbClr val="CC0066"/>
                </a:solidFill>
                <a:effectLst>
                  <a:outerShdw blurRad="38100" dist="38100" dir="2700000">
                    <a:srgbClr val="C0C0C0"/>
                  </a:outerShdw>
                </a:effectLst>
              </a:rPr>
              <a:t>F007</a:t>
            </a:r>
            <a:r>
              <a:rPr lang="zh-CN" altLang="en-US" sz="2400" b="1" dirty="0">
                <a:solidFill>
                  <a:srgbClr val="CC0066"/>
                </a:solidFill>
                <a:effectLst>
                  <a:outerShdw blurRad="38100" dist="38100" dir="2700000">
                    <a:srgbClr val="C0C0C0"/>
                  </a:outerShdw>
                </a:effectLst>
              </a:rPr>
              <a:t>典型值        理想值</a:t>
            </a:r>
            <a:endParaRPr lang="zh-CN" altLang="en-US" sz="2400" b="1" dirty="0">
              <a:solidFill>
                <a:srgbClr val="CC0066"/>
              </a:solidFill>
              <a:effectLst>
                <a:outerShdw blurRad="38100" dist="38100" dir="2700000">
                  <a:srgbClr val="C0C0C0"/>
                </a:outerShdw>
              </a:effectLst>
            </a:endParaRPr>
          </a:p>
          <a:p>
            <a:pPr>
              <a:lnSpc>
                <a:spcPct val="90000"/>
              </a:lnSpc>
              <a:buNone/>
            </a:pPr>
            <a:r>
              <a:rPr lang="zh-CN" altLang="en-US" sz="2400" b="1" dirty="0"/>
              <a:t>  开环差模增益 </a:t>
            </a:r>
            <a:r>
              <a:rPr lang="en-US" altLang="zh-CN" sz="2400" b="1" i="1" err="1"/>
              <a:t>A</a:t>
            </a:r>
            <a:r>
              <a:rPr lang="en-US" altLang="zh-CN" sz="2400" b="1" baseline="-25000" err="1"/>
              <a:t>od</a:t>
            </a:r>
            <a:r>
              <a:rPr lang="en-US" altLang="zh-CN" sz="2400" b="1"/>
              <a:t>                            106dB              ∞</a:t>
            </a:r>
            <a:endParaRPr lang="en-US" altLang="zh-CN" sz="2400" b="1"/>
          </a:p>
        </p:txBody>
      </p:sp>
      <p:sp>
        <p:nvSpPr>
          <p:cNvPr id="60425" name="矩形 60424"/>
          <p:cNvSpPr/>
          <p:nvPr/>
        </p:nvSpPr>
        <p:spPr>
          <a:xfrm>
            <a:off x="762000" y="3048000"/>
            <a:ext cx="8001000" cy="339725"/>
          </a:xfrm>
          <a:prstGeom prst="rect">
            <a:avLst/>
          </a:prstGeom>
          <a:noFill/>
          <a:ln w="9525">
            <a:noFill/>
          </a:ln>
        </p:spPr>
        <p:txBody>
          <a:bodyPr>
            <a:spAutoFit/>
          </a:bodyPr>
          <a:p>
            <a:pPr>
              <a:lnSpc>
                <a:spcPct val="90000"/>
              </a:lnSpc>
              <a:spcBef>
                <a:spcPct val="50000"/>
              </a:spcBef>
            </a:pPr>
            <a:r>
              <a:rPr lang="zh-CN" altLang="en-US" b="1" dirty="0">
                <a:latin typeface="Times New Roman" panose="02020603050405020304" pitchFamily="2" charset="0"/>
              </a:rPr>
              <a:t>差模输入电阻 </a:t>
            </a:r>
            <a:r>
              <a:rPr lang="zh-CN" altLang="zh-CN" b="1" i="1" dirty="0">
                <a:latin typeface="Times New Roman" panose="02020603050405020304" pitchFamily="2" charset="0"/>
              </a:rPr>
              <a:t>r</a:t>
            </a:r>
            <a:r>
              <a:rPr lang="zh-CN" altLang="zh-CN" b="1" baseline="-25000" dirty="0">
                <a:latin typeface="Times New Roman" panose="02020603050405020304" pitchFamily="2" charset="0"/>
              </a:rPr>
              <a:t>id</a:t>
            </a:r>
            <a:r>
              <a:rPr lang="zh-CN" altLang="zh-CN" b="1" dirty="0">
                <a:latin typeface="Times New Roman" panose="02020603050405020304" pitchFamily="2" charset="0"/>
              </a:rPr>
              <a:t>                                                                2MΩ</a:t>
            </a:r>
            <a:r>
              <a:rPr lang="zh-CN" altLang="en-US" b="1">
                <a:latin typeface="Times New Roman" panose="02020603050405020304" pitchFamily="2" charset="0"/>
              </a:rPr>
              <a:t>                   </a:t>
            </a:r>
            <a:r>
              <a:rPr lang="en-US" altLang="zh-CN" b="1">
                <a:latin typeface="Times New Roman" panose="02020603050405020304" pitchFamily="2" charset="0"/>
              </a:rPr>
              <a:t>∞</a:t>
            </a:r>
            <a:endParaRPr lang="en-US" altLang="zh-CN" b="1">
              <a:latin typeface="Times New Roman" panose="02020603050405020304" pitchFamily="2" charset="0"/>
            </a:endParaRPr>
          </a:p>
        </p:txBody>
      </p:sp>
      <p:sp>
        <p:nvSpPr>
          <p:cNvPr id="60426" name="矩形 60425"/>
          <p:cNvSpPr/>
          <p:nvPr/>
        </p:nvSpPr>
        <p:spPr>
          <a:xfrm>
            <a:off x="762000" y="4572000"/>
            <a:ext cx="7924800" cy="339725"/>
          </a:xfrm>
          <a:prstGeom prst="rect">
            <a:avLst/>
          </a:prstGeom>
          <a:noFill/>
          <a:ln w="9525">
            <a:noFill/>
          </a:ln>
        </p:spPr>
        <p:txBody>
          <a:bodyPr>
            <a:spAutoFit/>
          </a:bodyPr>
          <a:p>
            <a:pPr>
              <a:lnSpc>
                <a:spcPct val="90000"/>
              </a:lnSpc>
              <a:spcBef>
                <a:spcPct val="50000"/>
              </a:spcBef>
            </a:pPr>
            <a:r>
              <a:rPr lang="zh-CN" altLang="zh-CN" b="1" dirty="0">
                <a:latin typeface="Times New Roman" panose="02020603050405020304" pitchFamily="2" charset="0"/>
              </a:rPr>
              <a:t>共模抑制比</a:t>
            </a:r>
            <a:r>
              <a:rPr lang="zh-CN" altLang="zh-CN" b="1" i="1" dirty="0">
                <a:latin typeface="Times New Roman" panose="02020603050405020304" pitchFamily="2" charset="0"/>
              </a:rPr>
              <a:t> K</a:t>
            </a:r>
            <a:r>
              <a:rPr lang="zh-CN" altLang="zh-CN" b="1" baseline="-25000" dirty="0">
                <a:latin typeface="Times New Roman" panose="02020603050405020304" pitchFamily="2" charset="0"/>
              </a:rPr>
              <a:t>CMR</a:t>
            </a:r>
            <a:r>
              <a:rPr lang="zh-CN" altLang="zh-CN" b="1" dirty="0">
                <a:latin typeface="Times New Roman" panose="02020603050405020304" pitchFamily="2" charset="0"/>
              </a:rPr>
              <a:t>                                                                90dB                   </a:t>
            </a:r>
            <a:r>
              <a:rPr lang="en-US" altLang="zh-CN" b="1">
                <a:latin typeface="Times New Roman" panose="02020603050405020304" pitchFamily="2" charset="0"/>
              </a:rPr>
              <a:t> ∞</a:t>
            </a:r>
            <a:endParaRPr lang="en-US" altLang="zh-CN" b="1">
              <a:latin typeface="Times New Roman" panose="02020603050405020304" pitchFamily="2" charset="0"/>
            </a:endParaRPr>
          </a:p>
        </p:txBody>
      </p:sp>
      <p:graphicFrame>
        <p:nvGraphicFramePr>
          <p:cNvPr id="60427" name="对象 60426"/>
          <p:cNvGraphicFramePr/>
          <p:nvPr/>
        </p:nvGraphicFramePr>
        <p:xfrm>
          <a:off x="2590800" y="2209800"/>
          <a:ext cx="3048000" cy="844550"/>
        </p:xfrm>
        <a:graphic>
          <a:graphicData uri="http://schemas.openxmlformats.org/presentationml/2006/ole">
            <mc:AlternateContent xmlns:mc="http://schemas.openxmlformats.org/markup-compatibility/2006">
              <mc:Choice xmlns:v="urn:schemas-microsoft-com:vml" Requires="v">
                <p:oleObj spid="_x0000_s3099" name="" r:id="rId1" imgW="1739265" imgH="482600" progId="Equation.3">
                  <p:embed/>
                </p:oleObj>
              </mc:Choice>
              <mc:Fallback>
                <p:oleObj name="" r:id="rId1" imgW="1739265" imgH="482600" progId="Equation.3">
                  <p:embed/>
                  <p:pic>
                    <p:nvPicPr>
                      <p:cNvPr id="0" name="图片 3098"/>
                      <p:cNvPicPr/>
                      <p:nvPr/>
                    </p:nvPicPr>
                    <p:blipFill>
                      <a:blip r:embed="rId2"/>
                      <a:stretch>
                        <a:fillRect/>
                      </a:stretch>
                    </p:blipFill>
                    <p:spPr>
                      <a:xfrm>
                        <a:off x="2590800" y="2209800"/>
                        <a:ext cx="3048000" cy="84455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60428" name="对象 60427"/>
          <p:cNvGraphicFramePr/>
          <p:nvPr/>
        </p:nvGraphicFramePr>
        <p:xfrm>
          <a:off x="2895600" y="3581400"/>
          <a:ext cx="1981200" cy="854075"/>
        </p:xfrm>
        <a:graphic>
          <a:graphicData uri="http://schemas.openxmlformats.org/presentationml/2006/ole">
            <mc:AlternateContent xmlns:mc="http://schemas.openxmlformats.org/markup-compatibility/2006">
              <mc:Choice xmlns:v="urn:schemas-microsoft-com:vml" Requires="v">
                <p:oleObj spid="_x0000_s3100" name="" r:id="rId3" imgW="1002665" imgH="431800" progId="Equation.3">
                  <p:embed/>
                </p:oleObj>
              </mc:Choice>
              <mc:Fallback>
                <p:oleObj name="" r:id="rId3" imgW="1002665" imgH="431800" progId="Equation.3">
                  <p:embed/>
                  <p:pic>
                    <p:nvPicPr>
                      <p:cNvPr id="0" name="图片 3099"/>
                      <p:cNvPicPr/>
                      <p:nvPr/>
                    </p:nvPicPr>
                    <p:blipFill>
                      <a:blip r:embed="rId4"/>
                      <a:stretch>
                        <a:fillRect/>
                      </a:stretch>
                    </p:blipFill>
                    <p:spPr>
                      <a:xfrm>
                        <a:off x="2895600" y="3581400"/>
                        <a:ext cx="1981200" cy="85407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60429" name="对象 60428"/>
          <p:cNvGraphicFramePr/>
          <p:nvPr/>
        </p:nvGraphicFramePr>
        <p:xfrm>
          <a:off x="2971800" y="5105400"/>
          <a:ext cx="2057400" cy="898525"/>
        </p:xfrm>
        <a:graphic>
          <a:graphicData uri="http://schemas.openxmlformats.org/presentationml/2006/ole">
            <mc:AlternateContent xmlns:mc="http://schemas.openxmlformats.org/markup-compatibility/2006">
              <mc:Choice xmlns:v="urn:schemas-microsoft-com:vml" Requires="v">
                <p:oleObj spid="_x0000_s3101" name="" r:id="rId5" imgW="1104265" imgH="482600" progId="Equation.3">
                  <p:embed/>
                </p:oleObj>
              </mc:Choice>
              <mc:Fallback>
                <p:oleObj name="" r:id="rId5" imgW="1104265" imgH="482600" progId="Equation.3">
                  <p:embed/>
                  <p:pic>
                    <p:nvPicPr>
                      <p:cNvPr id="0" name="图片 3100"/>
                      <p:cNvPicPr/>
                      <p:nvPr/>
                    </p:nvPicPr>
                    <p:blipFill>
                      <a:blip r:embed="rId6"/>
                      <a:stretch>
                        <a:fillRect/>
                      </a:stretch>
                    </p:blipFill>
                    <p:spPr>
                      <a:xfrm>
                        <a:off x="2971800" y="5105400"/>
                        <a:ext cx="2057400" cy="89852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24">
                                            <p:txEl>
                                              <p:charRg st="0" end="65"/>
                                            </p:txEl>
                                          </p:spTgt>
                                        </p:tgtEl>
                                        <p:attrNameLst>
                                          <p:attrName>style.visibility</p:attrName>
                                        </p:attrNameLst>
                                      </p:cBhvr>
                                      <p:to>
                                        <p:strVal val="visible"/>
                                      </p:to>
                                    </p:set>
                                    <p:animEffect transition="in" filter="wipe(left)">
                                      <p:cBhvr>
                                        <p:cTn id="7" dur="500"/>
                                        <p:tgtEl>
                                          <p:spTgt spid="60424">
                                            <p:txEl>
                                              <p:charRg st="0" end="6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4">
                                            <p:txEl>
                                              <p:charRg st="65" end="130"/>
                                            </p:txEl>
                                          </p:spTgt>
                                        </p:tgtEl>
                                        <p:attrNameLst>
                                          <p:attrName>style.visibility</p:attrName>
                                        </p:attrNameLst>
                                      </p:cBhvr>
                                      <p:to>
                                        <p:strVal val="visible"/>
                                      </p:to>
                                    </p:set>
                                    <p:animEffect transition="in" filter="wipe(left)">
                                      <p:cBhvr>
                                        <p:cTn id="12" dur="500"/>
                                        <p:tgtEl>
                                          <p:spTgt spid="60424">
                                            <p:txEl>
                                              <p:charRg st="65" end="13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427"/>
                                        </p:tgtEl>
                                        <p:attrNameLst>
                                          <p:attrName>style.visibility</p:attrName>
                                        </p:attrNameLst>
                                      </p:cBhvr>
                                      <p:to>
                                        <p:strVal val="visible"/>
                                      </p:to>
                                    </p:set>
                                    <p:animEffect transition="in" filter="wipe(left)">
                                      <p:cBhvr>
                                        <p:cTn id="17" dur="500"/>
                                        <p:tgtEl>
                                          <p:spTgt spid="604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425">
                                            <p:txEl>
                                              <p:charRg st="0" end="64"/>
                                            </p:txEl>
                                          </p:spTgt>
                                        </p:tgtEl>
                                        <p:attrNameLst>
                                          <p:attrName>style.visibility</p:attrName>
                                        </p:attrNameLst>
                                      </p:cBhvr>
                                      <p:to>
                                        <p:strVal val="visible"/>
                                      </p:to>
                                    </p:set>
                                    <p:animEffect transition="in" filter="wipe(left)">
                                      <p:cBhvr>
                                        <p:cTn id="22" dur="500"/>
                                        <p:tgtEl>
                                          <p:spTgt spid="60425">
                                            <p:txEl>
                                              <p:charRg st="0" end="6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428"/>
                                        </p:tgtEl>
                                        <p:attrNameLst>
                                          <p:attrName>style.visibility</p:attrName>
                                        </p:attrNameLst>
                                      </p:cBhvr>
                                      <p:to>
                                        <p:strVal val="visible"/>
                                      </p:to>
                                    </p:set>
                                    <p:animEffect transition="in" filter="wipe(left)">
                                      <p:cBhvr>
                                        <p:cTn id="27" dur="500"/>
                                        <p:tgtEl>
                                          <p:spTgt spid="604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0426">
                                            <p:txEl>
                                              <p:charRg st="0" end="65"/>
                                            </p:txEl>
                                          </p:spTgt>
                                        </p:tgtEl>
                                        <p:attrNameLst>
                                          <p:attrName>style.visibility</p:attrName>
                                        </p:attrNameLst>
                                      </p:cBhvr>
                                      <p:to>
                                        <p:strVal val="visible"/>
                                      </p:to>
                                    </p:set>
                                    <p:animEffect transition="in" filter="wipe(left)">
                                      <p:cBhvr>
                                        <p:cTn id="32" dur="500"/>
                                        <p:tgtEl>
                                          <p:spTgt spid="60426">
                                            <p:txEl>
                                              <p:charRg st="0" end="6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0429"/>
                                        </p:tgtEl>
                                        <p:attrNameLst>
                                          <p:attrName>style.visibility</p:attrName>
                                        </p:attrNameLst>
                                      </p:cBhvr>
                                      <p:to>
                                        <p:strVal val="visible"/>
                                      </p:to>
                                    </p:set>
                                    <p:animEffect transition="in" filter="wipe(left)">
                                      <p:cBhvr>
                                        <p:cTn id="37" dur="500"/>
                                        <p:tgtEl>
                                          <p:spTgt spid="60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build="p"/>
      <p:bldP spid="60425" grpId="0" build="p"/>
      <p:bldP spid="60426"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7" name="标题 61446"/>
          <p:cNvSpPr>
            <a:spLocks noGrp="1"/>
          </p:cNvSpPr>
          <p:nvPr>
            <p:ph type="title"/>
          </p:nvPr>
        </p:nvSpPr>
        <p:spPr>
          <a:xfrm>
            <a:off x="457200" y="838200"/>
            <a:ext cx="7073900" cy="457200"/>
          </a:xfrm>
        </p:spPr>
        <p:txBody>
          <a:bodyPr anchor="ctr"/>
          <a:p>
            <a:pPr algn="l"/>
            <a:r>
              <a:rPr lang="zh-CN" altLang="en-US" sz="3600" b="1" dirty="0">
                <a:solidFill>
                  <a:schemeClr val="tx1"/>
                </a:solidFill>
                <a:latin typeface="隶书" panose="02010509060101010101" pitchFamily="1" charset="-122"/>
                <a:ea typeface="隶书" panose="02010509060101010101" pitchFamily="1" charset="-122"/>
              </a:rPr>
              <a:t>集成运放的主要性能指标</a:t>
            </a:r>
            <a:endParaRPr lang="zh-CN" altLang="en-US" sz="3600" b="1" dirty="0">
              <a:solidFill>
                <a:schemeClr val="tx1"/>
              </a:solidFill>
              <a:latin typeface="隶书" panose="02010509060101010101" pitchFamily="1" charset="-122"/>
              <a:ea typeface="隶书" panose="02010509060101010101" pitchFamily="1" charset="-122"/>
            </a:endParaRPr>
          </a:p>
        </p:txBody>
      </p:sp>
      <p:sp>
        <p:nvSpPr>
          <p:cNvPr id="61448" name="文本占位符 61447"/>
          <p:cNvSpPr/>
          <p:nvPr>
            <p:ph type="body" idx="1"/>
          </p:nvPr>
        </p:nvSpPr>
        <p:spPr>
          <a:xfrm>
            <a:off x="533400" y="1752600"/>
            <a:ext cx="8229600" cy="762000"/>
          </a:xfrm>
          <a:noFill/>
          <a:ln>
            <a:noFill/>
          </a:ln>
        </p:spPr>
        <p:txBody>
          <a:bodyPr/>
          <a:p>
            <a:pPr>
              <a:lnSpc>
                <a:spcPct val="90000"/>
              </a:lnSpc>
              <a:buNone/>
            </a:pPr>
            <a:r>
              <a:rPr lang="en-US" altLang="zh-CN" sz="2400" b="1" dirty="0">
                <a:solidFill>
                  <a:srgbClr val="000000"/>
                </a:solidFill>
              </a:rPr>
              <a:t>        </a:t>
            </a:r>
            <a:r>
              <a:rPr lang="zh-CN" altLang="en-US" sz="2400" b="1" dirty="0">
                <a:solidFill>
                  <a:srgbClr val="CC0066"/>
                </a:solidFill>
                <a:effectLst>
                  <a:outerShdw blurRad="38100" dist="38100" dir="2700000">
                    <a:srgbClr val="C0C0C0"/>
                  </a:outerShdw>
                </a:effectLst>
              </a:rPr>
              <a:t>指标参数                                  </a:t>
            </a:r>
            <a:r>
              <a:rPr lang="en-US" altLang="zh-CN" sz="2400" b="1" dirty="0">
                <a:solidFill>
                  <a:srgbClr val="CC0066"/>
                </a:solidFill>
                <a:effectLst>
                  <a:outerShdw blurRad="38100" dist="38100" dir="2700000">
                    <a:srgbClr val="C0C0C0"/>
                  </a:outerShdw>
                </a:effectLst>
              </a:rPr>
              <a:t>F007</a:t>
            </a:r>
            <a:r>
              <a:rPr lang="zh-CN" altLang="en-US" sz="2400" b="1" dirty="0">
                <a:solidFill>
                  <a:srgbClr val="CC0066"/>
                </a:solidFill>
                <a:effectLst>
                  <a:outerShdw blurRad="38100" dist="38100" dir="2700000">
                    <a:srgbClr val="C0C0C0"/>
                  </a:outerShdw>
                </a:effectLst>
              </a:rPr>
              <a:t>典型值        理想值</a:t>
            </a:r>
            <a:endParaRPr lang="zh-CN" altLang="en-US" sz="2400" b="1" dirty="0">
              <a:solidFill>
                <a:srgbClr val="CC0066"/>
              </a:solidFill>
              <a:effectLst>
                <a:outerShdw blurRad="38100" dist="38100" dir="2700000">
                  <a:srgbClr val="C0C0C0"/>
                </a:outerShdw>
              </a:effectLst>
            </a:endParaRPr>
          </a:p>
          <a:p>
            <a:pPr>
              <a:lnSpc>
                <a:spcPct val="90000"/>
              </a:lnSpc>
              <a:buNone/>
            </a:pPr>
            <a:r>
              <a:rPr lang="zh-CN" altLang="en-US" sz="2400" b="1" dirty="0"/>
              <a:t> </a:t>
            </a:r>
            <a:r>
              <a:rPr lang="zh-CN" altLang="zh-CN" sz="2400" b="1" dirty="0">
                <a:latin typeface="Times New Roman" panose="02020603050405020304" pitchFamily="2" charset="0"/>
                <a:sym typeface="+mn-ea"/>
              </a:rPr>
              <a:t>输入失调电压电</a:t>
            </a:r>
            <a:r>
              <a:rPr lang="zh-CN" altLang="zh-CN" sz="2400" b="1" i="1" dirty="0"/>
              <a:t>U</a:t>
            </a:r>
            <a:r>
              <a:rPr lang="zh-CN" altLang="zh-CN" sz="2400" b="1" baseline="-25000" dirty="0"/>
              <a:t>IO</a:t>
            </a:r>
            <a:r>
              <a:rPr lang="zh-CN" altLang="zh-CN" sz="2400" b="1" dirty="0"/>
              <a:t>                           </a:t>
            </a:r>
            <a:r>
              <a:rPr lang="en-US" altLang="zh-CN" sz="2400" b="1" dirty="0"/>
              <a:t>&lt;2m</a:t>
            </a:r>
            <a:r>
              <a:rPr lang="zh-CN" altLang="zh-CN" sz="2400" b="1" dirty="0"/>
              <a:t>V                   0</a:t>
            </a:r>
            <a:endParaRPr lang="zh-CN" altLang="en-US" sz="2400" b="1"/>
          </a:p>
        </p:txBody>
      </p:sp>
      <p:sp>
        <p:nvSpPr>
          <p:cNvPr id="61449" name="矩形 61448"/>
          <p:cNvSpPr/>
          <p:nvPr/>
        </p:nvSpPr>
        <p:spPr>
          <a:xfrm>
            <a:off x="609600" y="3276600"/>
            <a:ext cx="7848600" cy="368300"/>
          </a:xfrm>
          <a:prstGeom prst="rect">
            <a:avLst/>
          </a:prstGeom>
          <a:noFill/>
          <a:ln w="9525">
            <a:noFill/>
          </a:ln>
        </p:spPr>
        <p:txBody>
          <a:bodyPr>
            <a:spAutoFit/>
          </a:bodyPr>
          <a:p>
            <a:pPr>
              <a:lnSpc>
                <a:spcPct val="90000"/>
              </a:lnSpc>
              <a:spcBef>
                <a:spcPct val="50000"/>
              </a:spcBef>
            </a:pPr>
            <a:r>
              <a:rPr lang="zh-CN" altLang="zh-CN" b="1" i="1" dirty="0">
                <a:latin typeface="Times New Roman" panose="02020603050405020304" pitchFamily="2" charset="0"/>
              </a:rPr>
              <a:t>U</a:t>
            </a:r>
            <a:r>
              <a:rPr lang="zh-CN" altLang="zh-CN" b="1" baseline="-25000" dirty="0">
                <a:latin typeface="Times New Roman" panose="02020603050405020304" pitchFamily="2" charset="0"/>
              </a:rPr>
              <a:t>IO</a:t>
            </a:r>
            <a:r>
              <a:rPr lang="zh-CN" altLang="zh-CN" b="1" dirty="0">
                <a:latin typeface="Times New Roman" panose="02020603050405020304" pitchFamily="2" charset="0"/>
              </a:rPr>
              <a:t>的温漂d</a:t>
            </a:r>
            <a:r>
              <a:rPr lang="zh-CN" altLang="zh-CN" b="1" i="1" dirty="0">
                <a:latin typeface="Times New Roman" panose="02020603050405020304" pitchFamily="2" charset="0"/>
              </a:rPr>
              <a:t>U</a:t>
            </a:r>
            <a:r>
              <a:rPr lang="zh-CN" altLang="zh-CN" b="1" baseline="-25000" dirty="0">
                <a:latin typeface="Times New Roman" panose="02020603050405020304" pitchFamily="2" charset="0"/>
              </a:rPr>
              <a:t>IO</a:t>
            </a:r>
            <a:r>
              <a:rPr lang="zh-CN" altLang="zh-CN" b="1" dirty="0">
                <a:latin typeface="Times New Roman" panose="02020603050405020304" pitchFamily="2" charset="0"/>
              </a:rPr>
              <a:t>/d</a:t>
            </a:r>
            <a:r>
              <a:rPr lang="zh-CN" altLang="zh-CN" b="1" i="1" dirty="0">
                <a:latin typeface="Times New Roman" panose="02020603050405020304" pitchFamily="2" charset="0"/>
              </a:rPr>
              <a:t>T</a:t>
            </a:r>
            <a:r>
              <a:rPr lang="zh-CN" altLang="zh-CN" b="1" dirty="0">
                <a:latin typeface="Times New Roman" panose="02020603050405020304" pitchFamily="2" charset="0"/>
              </a:rPr>
              <a:t>(</a:t>
            </a:r>
            <a:r>
              <a:rPr lang="zh-CN" altLang="zh-CN" sz="2000" b="1" dirty="0">
                <a:latin typeface="Times New Roman" panose="02020603050405020304" pitchFamily="2" charset="0"/>
              </a:rPr>
              <a:t>℃</a:t>
            </a:r>
            <a:r>
              <a:rPr lang="zh-CN" altLang="zh-CN" b="1" dirty="0">
                <a:latin typeface="Times New Roman" panose="02020603050405020304" pitchFamily="2" charset="0"/>
              </a:rPr>
              <a:t>)                                                  几μV/ </a:t>
            </a:r>
            <a:r>
              <a:rPr lang="zh-CN" altLang="zh-CN" sz="2000" b="1" dirty="0">
                <a:latin typeface="Times New Roman" panose="02020603050405020304" pitchFamily="2" charset="0"/>
              </a:rPr>
              <a:t>℃</a:t>
            </a:r>
            <a:r>
              <a:rPr lang="zh-CN" altLang="zh-CN" b="1" dirty="0">
                <a:latin typeface="Times New Roman" panose="02020603050405020304" pitchFamily="2" charset="0"/>
              </a:rPr>
              <a:t>                0</a:t>
            </a:r>
            <a:endParaRPr lang="en-US" altLang="zh-CN" b="1">
              <a:latin typeface="Times New Roman" panose="02020603050405020304" pitchFamily="2" charset="0"/>
            </a:endParaRPr>
          </a:p>
        </p:txBody>
      </p:sp>
      <p:sp>
        <p:nvSpPr>
          <p:cNvPr id="61450" name="矩形 61449"/>
          <p:cNvSpPr/>
          <p:nvPr/>
        </p:nvSpPr>
        <p:spPr>
          <a:xfrm>
            <a:off x="609600" y="3810000"/>
            <a:ext cx="7924800" cy="339725"/>
          </a:xfrm>
          <a:prstGeom prst="rect">
            <a:avLst/>
          </a:prstGeom>
          <a:noFill/>
          <a:ln w="9525">
            <a:noFill/>
          </a:ln>
        </p:spPr>
        <p:txBody>
          <a:bodyPr>
            <a:spAutoFit/>
          </a:bodyPr>
          <a:p>
            <a:pPr>
              <a:lnSpc>
                <a:spcPct val="90000"/>
              </a:lnSpc>
              <a:spcBef>
                <a:spcPct val="50000"/>
              </a:spcBef>
            </a:pPr>
            <a:r>
              <a:rPr lang="zh-CN" altLang="zh-CN" b="1" dirty="0">
                <a:latin typeface="Times New Roman" panose="02020603050405020304" pitchFamily="2" charset="0"/>
              </a:rPr>
              <a:t>输入失调电流 </a:t>
            </a:r>
            <a:r>
              <a:rPr lang="zh-CN" altLang="zh-CN" b="1" i="1" dirty="0">
                <a:latin typeface="Times New Roman" panose="02020603050405020304" pitchFamily="2" charset="0"/>
              </a:rPr>
              <a:t>I</a:t>
            </a:r>
            <a:r>
              <a:rPr lang="zh-CN" altLang="zh-CN" b="1" baseline="-25000" dirty="0">
                <a:latin typeface="Times New Roman" panose="02020603050405020304" pitchFamily="2" charset="0"/>
              </a:rPr>
              <a:t>IO</a:t>
            </a:r>
            <a:r>
              <a:rPr lang="zh-CN" altLang="zh-CN" b="1" dirty="0">
                <a:latin typeface="Times New Roman" panose="02020603050405020304" pitchFamily="2" charset="0"/>
              </a:rPr>
              <a:t>                                                              20nA                     0</a:t>
            </a:r>
            <a:endParaRPr lang="en-US" altLang="zh-CN" b="1">
              <a:latin typeface="Times New Roman" panose="02020603050405020304" pitchFamily="2" charset="0"/>
            </a:endParaRPr>
          </a:p>
        </p:txBody>
      </p:sp>
      <p:sp>
        <p:nvSpPr>
          <p:cNvPr id="61451" name="矩形 61450"/>
          <p:cNvSpPr/>
          <p:nvPr/>
        </p:nvSpPr>
        <p:spPr>
          <a:xfrm>
            <a:off x="762000" y="5029200"/>
            <a:ext cx="7772400" cy="398780"/>
          </a:xfrm>
          <a:prstGeom prst="rect">
            <a:avLst/>
          </a:prstGeom>
          <a:noFill/>
          <a:ln w="9525">
            <a:noFill/>
          </a:ln>
        </p:spPr>
        <p:txBody>
          <a:bodyPr>
            <a:spAutoFit/>
          </a:bodyPr>
          <a:p>
            <a:pPr>
              <a:spcBef>
                <a:spcPct val="50000"/>
              </a:spcBef>
            </a:pPr>
            <a:r>
              <a:rPr lang="en-US" altLang="zh-CN" b="1" i="1">
                <a:latin typeface="Times New Roman" panose="02020603050405020304" pitchFamily="2" charset="0"/>
              </a:rPr>
              <a:t>I</a:t>
            </a:r>
            <a:r>
              <a:rPr lang="zh-CN" altLang="zh-CN" b="1" baseline="-25000" dirty="0">
                <a:latin typeface="Times New Roman" panose="02020603050405020304" pitchFamily="2" charset="0"/>
              </a:rPr>
              <a:t>IO</a:t>
            </a:r>
            <a:r>
              <a:rPr lang="zh-CN" altLang="zh-CN" b="1" dirty="0">
                <a:latin typeface="Times New Roman" panose="02020603050405020304" pitchFamily="2" charset="0"/>
              </a:rPr>
              <a:t>的温漂d</a:t>
            </a:r>
            <a:r>
              <a:rPr lang="en-US" altLang="zh-CN" b="1" i="1">
                <a:latin typeface="Times New Roman" panose="02020603050405020304" pitchFamily="2" charset="0"/>
              </a:rPr>
              <a:t>I</a:t>
            </a:r>
            <a:r>
              <a:rPr lang="zh-CN" altLang="zh-CN" b="1" baseline="-25000" dirty="0">
                <a:latin typeface="Times New Roman" panose="02020603050405020304" pitchFamily="2" charset="0"/>
              </a:rPr>
              <a:t>IO</a:t>
            </a:r>
            <a:r>
              <a:rPr lang="zh-CN" altLang="zh-CN" b="1" dirty="0">
                <a:latin typeface="Times New Roman" panose="02020603050405020304" pitchFamily="2" charset="0"/>
              </a:rPr>
              <a:t>/d</a:t>
            </a:r>
            <a:r>
              <a:rPr lang="zh-CN" altLang="zh-CN" b="1" i="1" dirty="0">
                <a:latin typeface="Times New Roman" panose="02020603050405020304" pitchFamily="2" charset="0"/>
              </a:rPr>
              <a:t>T</a:t>
            </a:r>
            <a:r>
              <a:rPr lang="zh-CN" altLang="zh-CN" b="1" dirty="0">
                <a:latin typeface="Times New Roman" panose="02020603050405020304" pitchFamily="2" charset="0"/>
              </a:rPr>
              <a:t>(</a:t>
            </a:r>
            <a:r>
              <a:rPr lang="zh-CN" altLang="zh-CN" sz="2000" b="1" dirty="0">
                <a:latin typeface="Times New Roman" panose="02020603050405020304" pitchFamily="2" charset="0"/>
              </a:rPr>
              <a:t>℃</a:t>
            </a:r>
            <a:r>
              <a:rPr lang="zh-CN" altLang="zh-CN" b="1" dirty="0">
                <a:latin typeface="Times New Roman" panose="02020603050405020304" pitchFamily="2" charset="0"/>
              </a:rPr>
              <a:t>)                                                    几nA/ </a:t>
            </a:r>
            <a:r>
              <a:rPr lang="zh-CN" altLang="zh-CN" sz="2000" b="1" dirty="0">
                <a:latin typeface="Times New Roman" panose="02020603050405020304" pitchFamily="2" charset="0"/>
              </a:rPr>
              <a:t>℃</a:t>
            </a:r>
            <a:r>
              <a:rPr lang="zh-CN" altLang="zh-CN" b="1" dirty="0">
                <a:latin typeface="Times New Roman" panose="02020603050405020304" pitchFamily="2" charset="0"/>
              </a:rPr>
              <a:t>                   0 </a:t>
            </a:r>
            <a:endParaRPr lang="en-US" altLang="zh-CN" b="1">
              <a:latin typeface="Times New Roman" panose="02020603050405020304" pitchFamily="2" charset="0"/>
            </a:endParaRPr>
          </a:p>
        </p:txBody>
      </p:sp>
      <p:sp>
        <p:nvSpPr>
          <p:cNvPr id="61452" name="文本框 61451"/>
          <p:cNvSpPr txBox="1"/>
          <p:nvPr/>
        </p:nvSpPr>
        <p:spPr>
          <a:xfrm>
            <a:off x="1371600" y="2667000"/>
            <a:ext cx="6248400" cy="457200"/>
          </a:xfrm>
          <a:prstGeom prst="rect">
            <a:avLst/>
          </a:prstGeom>
          <a:solidFill>
            <a:srgbClr val="66FFFF"/>
          </a:solidFill>
          <a:ln w="9525">
            <a:noFill/>
          </a:ln>
        </p:spPr>
        <p:txBody>
          <a:bodyPr>
            <a:spAutoFit/>
          </a:bodyPr>
          <a:p>
            <a:pPr>
              <a:spcBef>
                <a:spcPct val="50000"/>
              </a:spcBef>
            </a:pPr>
            <a:r>
              <a:rPr lang="zh-CN" altLang="en-US" b="1" dirty="0">
                <a:latin typeface="Times New Roman" panose="02020603050405020304" pitchFamily="2" charset="0"/>
              </a:rPr>
              <a:t>使输出电压等于零在输入端加的补偿电压。</a:t>
            </a:r>
            <a:endParaRPr lang="zh-CN" altLang="en-US" b="1">
              <a:latin typeface="Times New Roman" panose="02020603050405020304" pitchFamily="2" charset="0"/>
            </a:endParaRPr>
          </a:p>
        </p:txBody>
      </p:sp>
      <p:graphicFrame>
        <p:nvGraphicFramePr>
          <p:cNvPr id="61453" name="对象 61452"/>
          <p:cNvGraphicFramePr/>
          <p:nvPr/>
        </p:nvGraphicFramePr>
        <p:xfrm>
          <a:off x="3124200" y="4343400"/>
          <a:ext cx="1981200" cy="549275"/>
        </p:xfrm>
        <a:graphic>
          <a:graphicData uri="http://schemas.openxmlformats.org/presentationml/2006/ole">
            <mc:AlternateContent xmlns:mc="http://schemas.openxmlformats.org/markup-compatibility/2006">
              <mc:Choice xmlns:v="urn:schemas-microsoft-com:vml" Requires="v">
                <p:oleObj spid="_x0000_s3102" name="" r:id="rId1" imgW="913765" imgH="254000" progId="Equation.3">
                  <p:embed/>
                </p:oleObj>
              </mc:Choice>
              <mc:Fallback>
                <p:oleObj name="" r:id="rId1" imgW="913765" imgH="254000" progId="Equation.3">
                  <p:embed/>
                  <p:pic>
                    <p:nvPicPr>
                      <p:cNvPr id="0" name="图片 3101"/>
                      <p:cNvPicPr/>
                      <p:nvPr/>
                    </p:nvPicPr>
                    <p:blipFill>
                      <a:blip r:embed="rId2"/>
                      <a:stretch>
                        <a:fillRect/>
                      </a:stretch>
                    </p:blipFill>
                    <p:spPr>
                      <a:xfrm>
                        <a:off x="3124200" y="4343400"/>
                        <a:ext cx="1981200" cy="54927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8">
                                            <p:txEl>
                                              <p:charRg st="0" end="65"/>
                                            </p:txEl>
                                          </p:spTgt>
                                        </p:tgtEl>
                                        <p:attrNameLst>
                                          <p:attrName>style.visibility</p:attrName>
                                        </p:attrNameLst>
                                      </p:cBhvr>
                                      <p:to>
                                        <p:strVal val="visible"/>
                                      </p:to>
                                    </p:set>
                                    <p:animEffect transition="in" filter="wipe(left)">
                                      <p:cBhvr>
                                        <p:cTn id="7" dur="500"/>
                                        <p:tgtEl>
                                          <p:spTgt spid="61448">
                                            <p:txEl>
                                              <p:charRg st="0" end="6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8">
                                            <p:txEl>
                                              <p:charRg st="65" end="125"/>
                                            </p:txEl>
                                          </p:spTgt>
                                        </p:tgtEl>
                                        <p:attrNameLst>
                                          <p:attrName>style.visibility</p:attrName>
                                        </p:attrNameLst>
                                      </p:cBhvr>
                                      <p:to>
                                        <p:strVal val="visible"/>
                                      </p:to>
                                    </p:set>
                                    <p:animEffect transition="in" filter="wipe(left)">
                                      <p:cBhvr>
                                        <p:cTn id="12" dur="500"/>
                                        <p:tgtEl>
                                          <p:spTgt spid="61448">
                                            <p:txEl>
                                              <p:charRg st="65" end="1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52"/>
                                        </p:tgtEl>
                                        <p:attrNameLst>
                                          <p:attrName>style.visibility</p:attrName>
                                        </p:attrNameLst>
                                      </p:cBhvr>
                                      <p:to>
                                        <p:strVal val="visible"/>
                                      </p:to>
                                    </p:set>
                                    <p:animEffect transition="in" filter="wipe(left)">
                                      <p:cBhvr>
                                        <p:cTn id="17" dur="500"/>
                                        <p:tgtEl>
                                          <p:spTgt spid="614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49">
                                            <p:txEl>
                                              <p:charRg st="0" end="60"/>
                                            </p:txEl>
                                          </p:spTgt>
                                        </p:tgtEl>
                                        <p:attrNameLst>
                                          <p:attrName>style.visibility</p:attrName>
                                        </p:attrNameLst>
                                      </p:cBhvr>
                                      <p:to>
                                        <p:strVal val="visible"/>
                                      </p:to>
                                    </p:set>
                                    <p:animEffect transition="in" filter="wipe(left)">
                                      <p:cBhvr>
                                        <p:cTn id="22" dur="500"/>
                                        <p:tgtEl>
                                          <p:spTgt spid="61449">
                                            <p:txEl>
                                              <p:charRg st="0" end="6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50">
                                            <p:txEl>
                                              <p:charRg st="0" end="68"/>
                                            </p:txEl>
                                          </p:spTgt>
                                        </p:tgtEl>
                                        <p:attrNameLst>
                                          <p:attrName>style.visibility</p:attrName>
                                        </p:attrNameLst>
                                      </p:cBhvr>
                                      <p:to>
                                        <p:strVal val="visible"/>
                                      </p:to>
                                    </p:set>
                                    <p:animEffect transition="in" filter="wipe(left)">
                                      <p:cBhvr>
                                        <p:cTn id="27" dur="500"/>
                                        <p:tgtEl>
                                          <p:spTgt spid="61450">
                                            <p:txEl>
                                              <p:charRg st="0" end="6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453"/>
                                        </p:tgtEl>
                                        <p:attrNameLst>
                                          <p:attrName>style.visibility</p:attrName>
                                        </p:attrNameLst>
                                      </p:cBhvr>
                                      <p:to>
                                        <p:strVal val="visible"/>
                                      </p:to>
                                    </p:set>
                                    <p:animEffect transition="in" filter="wipe(left)">
                                      <p:cBhvr>
                                        <p:cTn id="32" dur="500"/>
                                        <p:tgtEl>
                                          <p:spTgt spid="614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51">
                                            <p:txEl>
                                              <p:charRg st="0" end="64"/>
                                            </p:txEl>
                                          </p:spTgt>
                                        </p:tgtEl>
                                        <p:attrNameLst>
                                          <p:attrName>style.visibility</p:attrName>
                                        </p:attrNameLst>
                                      </p:cBhvr>
                                      <p:to>
                                        <p:strVal val="visible"/>
                                      </p:to>
                                    </p:set>
                                    <p:animEffect transition="in" filter="wipe(left)">
                                      <p:cBhvr>
                                        <p:cTn id="37" dur="500"/>
                                        <p:tgtEl>
                                          <p:spTgt spid="61451">
                                            <p:txEl>
                                              <p:charRg st="0" end="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8" grpId="0" build="p"/>
      <p:bldP spid="61449" grpId="0" build="p"/>
      <p:bldP spid="61450" grpId="0" build="p"/>
      <p:bldP spid="61451" grpId="0" build="p"/>
      <p:bldP spid="61452"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71" name="标题 62470"/>
          <p:cNvSpPr>
            <a:spLocks noGrp="1"/>
          </p:cNvSpPr>
          <p:nvPr>
            <p:ph type="title"/>
          </p:nvPr>
        </p:nvSpPr>
        <p:spPr>
          <a:xfrm>
            <a:off x="381000" y="609600"/>
            <a:ext cx="7073900" cy="457200"/>
          </a:xfrm>
        </p:spPr>
        <p:txBody>
          <a:bodyPr anchor="ctr"/>
          <a:p>
            <a:pPr algn="l"/>
            <a:r>
              <a:rPr lang="zh-CN" altLang="en-US" sz="3600" b="1" dirty="0">
                <a:solidFill>
                  <a:schemeClr val="tx1"/>
                </a:solidFill>
                <a:latin typeface="隶书" panose="02010509060101010101" pitchFamily="1" charset="-122"/>
                <a:ea typeface="隶书" panose="02010509060101010101" pitchFamily="1" charset="-122"/>
              </a:rPr>
              <a:t>集成运放的主要性能指标</a:t>
            </a:r>
            <a:endParaRPr lang="zh-CN" altLang="en-US" sz="3600" b="1" dirty="0">
              <a:solidFill>
                <a:schemeClr val="tx1"/>
              </a:solidFill>
              <a:latin typeface="隶书" panose="02010509060101010101" pitchFamily="1" charset="-122"/>
              <a:ea typeface="隶书" panose="02010509060101010101" pitchFamily="1" charset="-122"/>
            </a:endParaRPr>
          </a:p>
        </p:txBody>
      </p:sp>
      <p:sp>
        <p:nvSpPr>
          <p:cNvPr id="62472" name="文本占位符 62471"/>
          <p:cNvSpPr/>
          <p:nvPr>
            <p:ph type="body" idx="1"/>
          </p:nvPr>
        </p:nvSpPr>
        <p:spPr>
          <a:xfrm>
            <a:off x="457200" y="1371600"/>
            <a:ext cx="7848600" cy="1219200"/>
          </a:xfrm>
          <a:noFill/>
          <a:ln>
            <a:noFill/>
          </a:ln>
        </p:spPr>
        <p:txBody>
          <a:bodyPr/>
          <a:p>
            <a:pPr>
              <a:buNone/>
            </a:pPr>
            <a:r>
              <a:rPr lang="en-US" altLang="zh-CN" sz="2400" b="1" dirty="0">
                <a:solidFill>
                  <a:srgbClr val="000000"/>
                </a:solidFill>
              </a:rPr>
              <a:t>        </a:t>
            </a:r>
            <a:r>
              <a:rPr lang="zh-CN" altLang="en-US" sz="2400" b="1" dirty="0">
                <a:solidFill>
                  <a:srgbClr val="CC0066"/>
                </a:solidFill>
                <a:effectLst>
                  <a:outerShdw blurRad="38100" dist="38100" dir="2700000">
                    <a:srgbClr val="C0C0C0"/>
                  </a:outerShdw>
                </a:effectLst>
              </a:rPr>
              <a:t>指标参数                            </a:t>
            </a:r>
            <a:r>
              <a:rPr lang="en-US" altLang="zh-CN" sz="2400" b="1" dirty="0">
                <a:solidFill>
                  <a:srgbClr val="CC0066"/>
                </a:solidFill>
                <a:effectLst>
                  <a:outerShdw blurRad="38100" dist="38100" dir="2700000">
                    <a:srgbClr val="C0C0C0"/>
                  </a:outerShdw>
                </a:effectLst>
              </a:rPr>
              <a:t>F007</a:t>
            </a:r>
            <a:r>
              <a:rPr lang="zh-CN" altLang="en-US" sz="2400" b="1" dirty="0">
                <a:solidFill>
                  <a:srgbClr val="CC0066"/>
                </a:solidFill>
                <a:effectLst>
                  <a:outerShdw blurRad="38100" dist="38100" dir="2700000">
                    <a:srgbClr val="C0C0C0"/>
                  </a:outerShdw>
                </a:effectLst>
              </a:rPr>
              <a:t>典型值        理想值</a:t>
            </a:r>
            <a:endParaRPr lang="zh-CN" altLang="en-US" sz="2400" b="1" dirty="0">
              <a:solidFill>
                <a:srgbClr val="CC0066"/>
              </a:solidFill>
              <a:effectLst>
                <a:outerShdw blurRad="38100" dist="38100" dir="2700000">
                  <a:srgbClr val="C0C0C0"/>
                </a:outerShdw>
              </a:effectLst>
            </a:endParaRPr>
          </a:p>
          <a:p>
            <a:pPr>
              <a:buNone/>
            </a:pPr>
            <a:r>
              <a:rPr lang="zh-CN" altLang="zh-CN" sz="2000" b="1" dirty="0"/>
              <a:t>最大共模输入电压 </a:t>
            </a:r>
            <a:r>
              <a:rPr lang="zh-CN" altLang="zh-CN" sz="2000" b="1" i="1" dirty="0"/>
              <a:t>U</a:t>
            </a:r>
            <a:r>
              <a:rPr lang="zh-CN" altLang="zh-CN" sz="2000" b="1" baseline="-25000" dirty="0"/>
              <a:t>Icmax</a:t>
            </a:r>
            <a:r>
              <a:rPr lang="zh-CN" altLang="zh-CN" sz="2000" b="1" dirty="0"/>
              <a:t>                       ±13V</a:t>
            </a:r>
            <a:endParaRPr lang="zh-CN" altLang="en-US" sz="2000" b="1"/>
          </a:p>
        </p:txBody>
      </p:sp>
      <p:sp>
        <p:nvSpPr>
          <p:cNvPr id="62473" name="矩形 62472"/>
          <p:cNvSpPr/>
          <p:nvPr/>
        </p:nvSpPr>
        <p:spPr>
          <a:xfrm>
            <a:off x="457200" y="3886200"/>
            <a:ext cx="7543800" cy="339725"/>
          </a:xfrm>
          <a:prstGeom prst="rect">
            <a:avLst/>
          </a:prstGeom>
          <a:noFill/>
          <a:ln w="9525">
            <a:noFill/>
          </a:ln>
        </p:spPr>
        <p:txBody>
          <a:bodyPr>
            <a:spAutoFit/>
          </a:bodyPr>
          <a:p>
            <a:pPr>
              <a:lnSpc>
                <a:spcPct val="90000"/>
              </a:lnSpc>
              <a:spcBef>
                <a:spcPct val="50000"/>
              </a:spcBef>
            </a:pPr>
            <a:r>
              <a:rPr lang="zh-CN" altLang="zh-CN" b="1" dirty="0">
                <a:latin typeface="Times New Roman" panose="02020603050405020304" pitchFamily="2" charset="0"/>
              </a:rPr>
              <a:t>-3dB带宽 </a:t>
            </a:r>
            <a:r>
              <a:rPr lang="zh-CN" altLang="zh-CN" b="1" i="1" dirty="0">
                <a:latin typeface="Times New Roman" panose="02020603050405020304" pitchFamily="2" charset="0"/>
              </a:rPr>
              <a:t>f</a:t>
            </a:r>
            <a:r>
              <a:rPr lang="zh-CN" altLang="zh-CN" b="1" baseline="-25000" dirty="0">
                <a:latin typeface="Times New Roman" panose="02020603050405020304" pitchFamily="2" charset="0"/>
              </a:rPr>
              <a:t>H</a:t>
            </a:r>
            <a:r>
              <a:rPr lang="zh-CN" altLang="zh-CN" b="1" dirty="0">
                <a:latin typeface="Times New Roman" panose="02020603050405020304" pitchFamily="2" charset="0"/>
              </a:rPr>
              <a:t>                                                                  </a:t>
            </a:r>
            <a:r>
              <a:rPr lang="en-US" altLang="zh-CN" b="1" dirty="0">
                <a:latin typeface="Times New Roman" panose="02020603050405020304" pitchFamily="2" charset="0"/>
              </a:rPr>
              <a:t>&lt;</a:t>
            </a:r>
            <a:r>
              <a:rPr lang="zh-CN" altLang="zh-CN" b="1" dirty="0">
                <a:latin typeface="Times New Roman" panose="02020603050405020304" pitchFamily="2" charset="0"/>
              </a:rPr>
              <a:t>10Hz                   </a:t>
            </a:r>
            <a:r>
              <a:rPr lang="en-US" altLang="zh-CN" b="1">
                <a:latin typeface="Times New Roman" panose="02020603050405020304" pitchFamily="2" charset="0"/>
              </a:rPr>
              <a:t> ∞</a:t>
            </a:r>
            <a:endParaRPr lang="en-US" altLang="zh-CN" b="1">
              <a:latin typeface="Times New Roman" panose="02020603050405020304" pitchFamily="2" charset="0"/>
            </a:endParaRPr>
          </a:p>
        </p:txBody>
      </p:sp>
      <p:sp>
        <p:nvSpPr>
          <p:cNvPr id="62474" name="矩形 62473"/>
          <p:cNvSpPr/>
          <p:nvPr/>
        </p:nvSpPr>
        <p:spPr>
          <a:xfrm>
            <a:off x="533400" y="4876800"/>
            <a:ext cx="8077200" cy="339725"/>
          </a:xfrm>
          <a:prstGeom prst="rect">
            <a:avLst/>
          </a:prstGeom>
          <a:noFill/>
          <a:ln w="9525">
            <a:noFill/>
          </a:ln>
        </p:spPr>
        <p:txBody>
          <a:bodyPr>
            <a:spAutoFit/>
          </a:bodyPr>
          <a:p>
            <a:pPr>
              <a:lnSpc>
                <a:spcPct val="90000"/>
              </a:lnSpc>
              <a:spcBef>
                <a:spcPct val="50000"/>
              </a:spcBef>
            </a:pPr>
            <a:r>
              <a:rPr lang="zh-CN" altLang="zh-CN" b="1" dirty="0">
                <a:latin typeface="Times New Roman" panose="02020603050405020304" pitchFamily="2" charset="0"/>
              </a:rPr>
              <a:t>转换速率 </a:t>
            </a:r>
            <a:r>
              <a:rPr lang="zh-CN" altLang="zh-CN" b="1" i="1" dirty="0">
                <a:latin typeface="Times New Roman" panose="02020603050405020304" pitchFamily="2" charset="0"/>
              </a:rPr>
              <a:t>SR</a:t>
            </a:r>
            <a:r>
              <a:rPr lang="zh-CN" altLang="zh-CN" b="1" dirty="0">
                <a:latin typeface="Times New Roman" panose="02020603050405020304" pitchFamily="2" charset="0"/>
              </a:rPr>
              <a:t>                                                                  0.5V/μS             </a:t>
            </a:r>
            <a:r>
              <a:rPr lang="en-US" altLang="zh-CN" b="1">
                <a:latin typeface="Times New Roman" panose="02020603050405020304" pitchFamily="2" charset="0"/>
              </a:rPr>
              <a:t> ∞</a:t>
            </a:r>
            <a:endParaRPr lang="en-US" altLang="zh-CN" b="1">
              <a:latin typeface="Times New Roman" panose="02020603050405020304" pitchFamily="2" charset="0"/>
            </a:endParaRPr>
          </a:p>
        </p:txBody>
      </p:sp>
      <p:sp>
        <p:nvSpPr>
          <p:cNvPr id="62475" name="文本框 62474"/>
          <p:cNvSpPr txBox="1"/>
          <p:nvPr/>
        </p:nvSpPr>
        <p:spPr>
          <a:xfrm>
            <a:off x="1143000" y="2286000"/>
            <a:ext cx="7086600" cy="457200"/>
          </a:xfrm>
          <a:prstGeom prst="rect">
            <a:avLst/>
          </a:prstGeom>
          <a:solidFill>
            <a:srgbClr val="66FFFF"/>
          </a:solidFill>
          <a:ln w="9525">
            <a:noFill/>
          </a:ln>
        </p:spPr>
        <p:txBody>
          <a:bodyPr>
            <a:spAutoFit/>
          </a:bodyPr>
          <a:p>
            <a:pPr>
              <a:spcBef>
                <a:spcPct val="50000"/>
              </a:spcBef>
            </a:pPr>
            <a:r>
              <a:rPr lang="zh-CN" altLang="en-US" b="1" dirty="0">
                <a:latin typeface="Times New Roman" panose="02020603050405020304" pitchFamily="2" charset="0"/>
              </a:rPr>
              <a:t>能正常放大差模信号时容许的最大的共模输入电压。</a:t>
            </a:r>
            <a:endParaRPr lang="zh-CN" altLang="en-US" b="1" dirty="0">
              <a:latin typeface="Times New Roman" panose="02020603050405020304" pitchFamily="2" charset="0"/>
            </a:endParaRPr>
          </a:p>
        </p:txBody>
      </p:sp>
      <p:sp>
        <p:nvSpPr>
          <p:cNvPr id="62476" name="矩形 62475"/>
          <p:cNvSpPr/>
          <p:nvPr/>
        </p:nvSpPr>
        <p:spPr>
          <a:xfrm>
            <a:off x="533400" y="2895600"/>
            <a:ext cx="7924800" cy="368300"/>
          </a:xfrm>
          <a:prstGeom prst="rect">
            <a:avLst/>
          </a:prstGeom>
          <a:noFill/>
          <a:ln w="9525">
            <a:noFill/>
          </a:ln>
        </p:spPr>
        <p:txBody>
          <a:bodyPr>
            <a:spAutoFit/>
          </a:bodyPr>
          <a:p>
            <a:pPr>
              <a:lnSpc>
                <a:spcPct val="90000"/>
              </a:lnSpc>
              <a:spcBef>
                <a:spcPct val="50000"/>
              </a:spcBef>
            </a:pPr>
            <a:r>
              <a:rPr lang="zh-CN" altLang="zh-CN" sz="2000" b="1" dirty="0">
                <a:latin typeface="Times New Roman" panose="02020603050405020304" pitchFamily="2" charset="0"/>
              </a:rPr>
              <a:t>最大差模输入电压 </a:t>
            </a:r>
            <a:r>
              <a:rPr lang="zh-CN" altLang="zh-CN" sz="2000" b="1" i="1" dirty="0">
                <a:latin typeface="Times New Roman" panose="02020603050405020304" pitchFamily="2" charset="0"/>
              </a:rPr>
              <a:t>U</a:t>
            </a:r>
            <a:r>
              <a:rPr lang="zh-CN" altLang="zh-CN" sz="2000" b="1" baseline="-25000" dirty="0">
                <a:latin typeface="Times New Roman" panose="02020603050405020304" pitchFamily="2" charset="0"/>
              </a:rPr>
              <a:t>Idmax</a:t>
            </a:r>
            <a:r>
              <a:rPr lang="zh-CN" altLang="zh-CN" sz="2000" b="1" dirty="0">
                <a:latin typeface="Times New Roman" panose="02020603050405020304" pitchFamily="2" charset="0"/>
              </a:rPr>
              <a:t>     </a:t>
            </a:r>
            <a:r>
              <a:rPr lang="zh-CN" altLang="zh-CN" b="1" dirty="0">
                <a:latin typeface="Times New Roman" panose="02020603050405020304" pitchFamily="2" charset="0"/>
              </a:rPr>
              <a:t>                          ±30V</a:t>
            </a:r>
            <a:endParaRPr lang="en-US" altLang="zh-CN" b="1">
              <a:latin typeface="Times New Roman" panose="02020603050405020304" pitchFamily="2" charset="0"/>
            </a:endParaRPr>
          </a:p>
        </p:txBody>
      </p:sp>
      <p:sp>
        <p:nvSpPr>
          <p:cNvPr id="62477" name="文本框 62476"/>
          <p:cNvSpPr txBox="1"/>
          <p:nvPr/>
        </p:nvSpPr>
        <p:spPr>
          <a:xfrm>
            <a:off x="2286000" y="3352800"/>
            <a:ext cx="4495800" cy="457200"/>
          </a:xfrm>
          <a:prstGeom prst="rect">
            <a:avLst/>
          </a:prstGeom>
          <a:solidFill>
            <a:srgbClr val="66FFFF"/>
          </a:solidFill>
          <a:ln w="9525">
            <a:noFill/>
          </a:ln>
        </p:spPr>
        <p:txBody>
          <a:bodyPr>
            <a:spAutoFit/>
          </a:bodyPr>
          <a:p>
            <a:pPr>
              <a:spcBef>
                <a:spcPct val="50000"/>
              </a:spcBef>
            </a:pPr>
            <a:r>
              <a:rPr lang="zh-CN" altLang="en-US" b="1" dirty="0">
                <a:latin typeface="Times New Roman" panose="02020603050405020304" pitchFamily="2" charset="0"/>
              </a:rPr>
              <a:t>超过此值输入级差分管将损坏。</a:t>
            </a:r>
            <a:endParaRPr lang="zh-CN" altLang="en-US" b="1">
              <a:latin typeface="Times New Roman" panose="02020603050405020304" pitchFamily="2" charset="0"/>
            </a:endParaRPr>
          </a:p>
        </p:txBody>
      </p:sp>
      <p:sp>
        <p:nvSpPr>
          <p:cNvPr id="62478" name="文本框 62477"/>
          <p:cNvSpPr txBox="1"/>
          <p:nvPr/>
        </p:nvSpPr>
        <p:spPr>
          <a:xfrm>
            <a:off x="1803400" y="4225925"/>
            <a:ext cx="2362200" cy="457200"/>
          </a:xfrm>
          <a:prstGeom prst="rect">
            <a:avLst/>
          </a:prstGeom>
          <a:solidFill>
            <a:srgbClr val="66FFFF"/>
          </a:solidFill>
          <a:ln w="9525">
            <a:noFill/>
          </a:ln>
        </p:spPr>
        <p:txBody>
          <a:bodyPr>
            <a:spAutoFit/>
          </a:bodyPr>
          <a:p>
            <a:pPr>
              <a:spcBef>
                <a:spcPct val="50000"/>
              </a:spcBef>
            </a:pPr>
            <a:r>
              <a:rPr lang="zh-CN" altLang="en-US" b="1" dirty="0">
                <a:latin typeface="Times New Roman" panose="02020603050405020304" pitchFamily="2" charset="0"/>
              </a:rPr>
              <a:t>上限截止频率。</a:t>
            </a:r>
            <a:endParaRPr lang="zh-CN" altLang="en-US" b="1">
              <a:latin typeface="Times New Roman" panose="02020603050405020304" pitchFamily="2" charset="0"/>
            </a:endParaRPr>
          </a:p>
        </p:txBody>
      </p:sp>
      <p:graphicFrame>
        <p:nvGraphicFramePr>
          <p:cNvPr id="62479" name="对象 62478"/>
          <p:cNvGraphicFramePr/>
          <p:nvPr/>
        </p:nvGraphicFramePr>
        <p:xfrm>
          <a:off x="2971800" y="5334000"/>
          <a:ext cx="1752600" cy="798513"/>
        </p:xfrm>
        <a:graphic>
          <a:graphicData uri="http://schemas.openxmlformats.org/presentationml/2006/ole">
            <mc:AlternateContent xmlns:mc="http://schemas.openxmlformats.org/markup-compatibility/2006">
              <mc:Choice xmlns:v="urn:schemas-microsoft-com:vml" Requires="v">
                <p:oleObj spid="_x0000_s3103" name="" r:id="rId1" imgW="862965" imgH="393700" progId="Equation.3">
                  <p:embed/>
                </p:oleObj>
              </mc:Choice>
              <mc:Fallback>
                <p:oleObj name="" r:id="rId1" imgW="862965" imgH="393700" progId="Equation.3">
                  <p:embed/>
                  <p:pic>
                    <p:nvPicPr>
                      <p:cNvPr id="0" name="图片 3102"/>
                      <p:cNvPicPr/>
                      <p:nvPr/>
                    </p:nvPicPr>
                    <p:blipFill>
                      <a:blip r:embed="rId2"/>
                      <a:stretch>
                        <a:fillRect/>
                      </a:stretch>
                    </p:blipFill>
                    <p:spPr>
                      <a:xfrm>
                        <a:off x="2971800" y="5334000"/>
                        <a:ext cx="1752600" cy="79851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62480" name="线形标注 1 62479"/>
          <p:cNvSpPr/>
          <p:nvPr/>
        </p:nvSpPr>
        <p:spPr>
          <a:xfrm>
            <a:off x="5113338" y="5386388"/>
            <a:ext cx="2659062" cy="481012"/>
          </a:xfrm>
          <a:prstGeom prst="borderCallout1">
            <a:avLst>
              <a:gd name="adj1" fmla="val 23764"/>
              <a:gd name="adj2" fmla="val -2866"/>
              <a:gd name="adj3" fmla="val 54125"/>
              <a:gd name="adj4" fmla="val -11106"/>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对大信号的反应速度</a:t>
            </a:r>
            <a:endParaRPr lang="zh-CN" altLang="en-US" sz="2000" b="1">
              <a:latin typeface="Times New Roman" panose="02020603050405020304" pitchFamily="2" charset="0"/>
            </a:endParaRPr>
          </a:p>
        </p:txBody>
      </p:sp>
      <p:sp>
        <p:nvSpPr>
          <p:cNvPr id="62481" name="线形标注 1 62480"/>
          <p:cNvSpPr/>
          <p:nvPr/>
        </p:nvSpPr>
        <p:spPr>
          <a:xfrm>
            <a:off x="5791200" y="4343400"/>
            <a:ext cx="2054225" cy="469900"/>
          </a:xfrm>
          <a:prstGeom prst="borderCallout1">
            <a:avLst>
              <a:gd name="adj1" fmla="val 24324"/>
              <a:gd name="adj2" fmla="val -3708"/>
              <a:gd name="adj3" fmla="val -19255"/>
              <a:gd name="adj4" fmla="val -11977"/>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为什么这么低？</a:t>
            </a:r>
            <a:endParaRPr lang="zh-CN" altLang="en-US" sz="2000" b="1">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72">
                                            <p:txEl>
                                              <p:charRg st="0" end="65"/>
                                            </p:txEl>
                                          </p:spTgt>
                                        </p:tgtEl>
                                        <p:attrNameLst>
                                          <p:attrName>style.visibility</p:attrName>
                                        </p:attrNameLst>
                                      </p:cBhvr>
                                      <p:to>
                                        <p:strVal val="visible"/>
                                      </p:to>
                                    </p:set>
                                    <p:animEffect transition="in" filter="wipe(left)">
                                      <p:cBhvr>
                                        <p:cTn id="7" dur="500"/>
                                        <p:tgtEl>
                                          <p:spTgt spid="62472">
                                            <p:txEl>
                                              <p:charRg st="0" end="6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72">
                                            <p:txEl>
                                              <p:charRg st="65" end="100"/>
                                            </p:txEl>
                                          </p:spTgt>
                                        </p:tgtEl>
                                        <p:attrNameLst>
                                          <p:attrName>style.visibility</p:attrName>
                                        </p:attrNameLst>
                                      </p:cBhvr>
                                      <p:to>
                                        <p:strVal val="visible"/>
                                      </p:to>
                                    </p:set>
                                    <p:animEffect transition="in" filter="wipe(left)">
                                      <p:cBhvr>
                                        <p:cTn id="12" dur="500"/>
                                        <p:tgtEl>
                                          <p:spTgt spid="62472">
                                            <p:txEl>
                                              <p:charRg st="65" end="10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75"/>
                                        </p:tgtEl>
                                        <p:attrNameLst>
                                          <p:attrName>style.visibility</p:attrName>
                                        </p:attrNameLst>
                                      </p:cBhvr>
                                      <p:to>
                                        <p:strVal val="visible"/>
                                      </p:to>
                                    </p:set>
                                    <p:animEffect transition="in" filter="wipe(left)">
                                      <p:cBhvr>
                                        <p:cTn id="17" dur="500"/>
                                        <p:tgtEl>
                                          <p:spTgt spid="624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76">
                                            <p:txEl>
                                              <p:charRg st="0" end="35"/>
                                            </p:txEl>
                                          </p:spTgt>
                                        </p:tgtEl>
                                        <p:attrNameLst>
                                          <p:attrName>style.visibility</p:attrName>
                                        </p:attrNameLst>
                                      </p:cBhvr>
                                      <p:to>
                                        <p:strVal val="visible"/>
                                      </p:to>
                                    </p:set>
                                    <p:animEffect transition="in" filter="wipe(left)">
                                      <p:cBhvr>
                                        <p:cTn id="22" dur="500"/>
                                        <p:tgtEl>
                                          <p:spTgt spid="62476">
                                            <p:txEl>
                                              <p:charRg st="0" end="3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7"/>
                                        </p:tgtEl>
                                        <p:attrNameLst>
                                          <p:attrName>style.visibility</p:attrName>
                                        </p:attrNameLst>
                                      </p:cBhvr>
                                      <p:to>
                                        <p:strVal val="visible"/>
                                      </p:to>
                                    </p:set>
                                    <p:animEffect transition="in" filter="wipe(left)">
                                      <p:cBhvr>
                                        <p:cTn id="27" dur="500"/>
                                        <p:tgtEl>
                                          <p:spTgt spid="624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73">
                                            <p:txEl>
                                              <p:charRg st="0" end="74"/>
                                            </p:txEl>
                                          </p:spTgt>
                                        </p:tgtEl>
                                        <p:attrNameLst>
                                          <p:attrName>style.visibility</p:attrName>
                                        </p:attrNameLst>
                                      </p:cBhvr>
                                      <p:to>
                                        <p:strVal val="visible"/>
                                      </p:to>
                                    </p:set>
                                    <p:animEffect transition="in" filter="wipe(left)">
                                      <p:cBhvr>
                                        <p:cTn id="32" dur="500"/>
                                        <p:tgtEl>
                                          <p:spTgt spid="62473">
                                            <p:txEl>
                                              <p:charRg st="0" end="7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478"/>
                                        </p:tgtEl>
                                        <p:attrNameLst>
                                          <p:attrName>style.visibility</p:attrName>
                                        </p:attrNameLst>
                                      </p:cBhvr>
                                      <p:to>
                                        <p:strVal val="visible"/>
                                      </p:to>
                                    </p:set>
                                    <p:animEffect transition="in" filter="wipe(left)">
                                      <p:cBhvr>
                                        <p:cTn id="37" dur="500"/>
                                        <p:tgtEl>
                                          <p:spTgt spid="6247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6248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2474">
                                            <p:txEl>
                                              <p:charRg st="0" end="67"/>
                                            </p:txEl>
                                          </p:spTgt>
                                        </p:tgtEl>
                                        <p:attrNameLst>
                                          <p:attrName>style.visibility</p:attrName>
                                        </p:attrNameLst>
                                      </p:cBhvr>
                                      <p:to>
                                        <p:strVal val="visible"/>
                                      </p:to>
                                    </p:set>
                                    <p:animEffect transition="in" filter="wipe(left)">
                                      <p:cBhvr>
                                        <p:cTn id="46" dur="500"/>
                                        <p:tgtEl>
                                          <p:spTgt spid="62474">
                                            <p:txEl>
                                              <p:charRg st="0" end="6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2479"/>
                                        </p:tgtEl>
                                        <p:attrNameLst>
                                          <p:attrName>style.visibility</p:attrName>
                                        </p:attrNameLst>
                                      </p:cBhvr>
                                      <p:to>
                                        <p:strVal val="visible"/>
                                      </p:to>
                                    </p:set>
                                    <p:animEffect transition="in" filter="wipe(left)">
                                      <p:cBhvr>
                                        <p:cTn id="51" dur="500"/>
                                        <p:tgtEl>
                                          <p:spTgt spid="6247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62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2" grpId="0" build="p"/>
      <p:bldP spid="62473" grpId="0" build="p"/>
      <p:bldP spid="62474" grpId="0" build="p"/>
      <p:bldP spid="62475" grpId="0" bldLvl="0" animBg="1"/>
      <p:bldP spid="62476" grpId="0" build="p"/>
      <p:bldP spid="62477" grpId="0" bldLvl="0" animBg="1"/>
      <p:bldP spid="62478" grpId="0" bldLvl="0" animBg="1"/>
      <p:bldP spid="62480" grpId="0" bldLvl="0" animBg="1"/>
      <p:bldP spid="62481"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xfrm>
            <a:off x="611823" y="2309495"/>
            <a:ext cx="7416800" cy="1574800"/>
          </a:xfrm>
        </p:spPr>
        <p:txBody>
          <a:bodyPr vert="horz" wrap="square" anchor="ctr"/>
          <a:p>
            <a:pPr eaLnBrk="1" hangingPunct="1"/>
            <a:r>
              <a:rPr lang="en-US" altLang="x-none" sz="4000" b="1" dirty="0">
                <a:latin typeface="华文行楷" panose="02010800040101010101" pitchFamily="2" charset="-122"/>
                <a:ea typeface="华文行楷" panose="02010800040101010101" pitchFamily="2" charset="-122"/>
              </a:rPr>
              <a:t>§3.6</a:t>
            </a:r>
            <a:r>
              <a:rPr lang="en-US" altLang="x-none"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集成运放的种类</a:t>
            </a:r>
            <a:endParaRPr lang="zh-CN" altLang="en-US" sz="4000" dirty="0">
              <a:ea typeface="华文行楷" panose="020108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a:xfrm>
            <a:off x="610870" y="908050"/>
            <a:ext cx="3352800" cy="641350"/>
          </a:xfrm>
        </p:spPr>
        <p:txBody>
          <a:bodyPr wrap="square" anchor="ctr"/>
          <a:lstStyle/>
          <a:p>
            <a:pPr algn="l" eaLnBrk="1" hangingPunct="1"/>
            <a:r>
              <a:rPr lang="en-US" altLang="zh-CN" sz="3600">
                <a:solidFill>
                  <a:schemeClr val="tx1"/>
                </a:solidFill>
                <a:latin typeface="华文行楷" panose="02010800040101010101" pitchFamily="2" charset="-122"/>
                <a:ea typeface="华文行楷" panose="02010800040101010101" pitchFamily="2" charset="-122"/>
              </a:rPr>
              <a:t>2</a:t>
            </a:r>
            <a:r>
              <a:rPr lang="zh-CN" altLang="en-US" sz="3600">
                <a:solidFill>
                  <a:schemeClr val="tx1"/>
                </a:solidFill>
                <a:latin typeface="华文行楷" panose="02010800040101010101" pitchFamily="2" charset="-122"/>
                <a:ea typeface="华文行楷" panose="02010800040101010101" pitchFamily="2" charset="-122"/>
              </a:rPr>
              <a:t>、阻容耦合</a:t>
            </a:r>
            <a:endParaRPr lang="zh-CN" altLang="en-US" sz="3600">
              <a:solidFill>
                <a:schemeClr val="tx1"/>
              </a:solidFill>
              <a:latin typeface="华文行楷" panose="02010800040101010101" pitchFamily="2" charset="-122"/>
              <a:ea typeface="华文行楷" panose="02010800040101010101" pitchFamily="2" charset="-122"/>
            </a:endParaRPr>
          </a:p>
        </p:txBody>
      </p:sp>
      <p:pic>
        <p:nvPicPr>
          <p:cNvPr id="9218" name="Picture 3" descr="Dz030102"/>
          <p:cNvPicPr>
            <a:picLocks noChangeAspect="1"/>
          </p:cNvPicPr>
          <p:nvPr/>
        </p:nvPicPr>
        <p:blipFill>
          <a:blip r:embed="rId1" cstate="print"/>
          <a:stretch>
            <a:fillRect/>
          </a:stretch>
        </p:blipFill>
        <p:spPr>
          <a:xfrm>
            <a:off x="755650" y="1844675"/>
            <a:ext cx="4419600" cy="2559050"/>
          </a:xfrm>
          <a:prstGeom prst="rect">
            <a:avLst/>
          </a:prstGeom>
          <a:noFill/>
          <a:ln w="9525">
            <a:noFill/>
          </a:ln>
        </p:spPr>
      </p:pic>
      <p:sp>
        <p:nvSpPr>
          <p:cNvPr id="9220" name="Text Box 4"/>
          <p:cNvSpPr txBox="1"/>
          <p:nvPr/>
        </p:nvSpPr>
        <p:spPr>
          <a:xfrm>
            <a:off x="1143000" y="5029200"/>
            <a:ext cx="7010400" cy="822325"/>
          </a:xfrm>
          <a:prstGeom prst="rect">
            <a:avLst/>
          </a:prstGeom>
          <a:noFill/>
          <a:ln w="9525">
            <a:noFill/>
          </a:ln>
        </p:spPr>
        <p:txBody>
          <a:bodyPr anchor="t">
            <a:spAutoFit/>
          </a:bodyPr>
          <a:lstStyle/>
          <a:p>
            <a:pPr>
              <a:spcBef>
                <a:spcPct val="50000"/>
              </a:spcBef>
            </a:pPr>
            <a:r>
              <a:rPr lang="en-US" altLang="x-none" sz="2400" dirty="0">
                <a:solidFill>
                  <a:srgbClr val="D60093"/>
                </a:solidFill>
                <a:latin typeface="Times New Roman" panose="02020603050405020304" pitchFamily="2" charset="0"/>
                <a:ea typeface="宋体" panose="02010600030101010101" pitchFamily="2" charset="-122"/>
              </a:rPr>
              <a:t>     </a:t>
            </a:r>
            <a:r>
              <a:rPr lang="en-US" altLang="x-none" sz="2400" b="1" i="1" dirty="0">
                <a:solidFill>
                  <a:srgbClr val="A50021"/>
                </a:solidFill>
                <a:latin typeface="Times New Roman" panose="02020603050405020304" pitchFamily="2" charset="0"/>
                <a:ea typeface="宋体" panose="02010600030101010101" pitchFamily="2" charset="-122"/>
              </a:rPr>
              <a:t>Q</a:t>
            </a:r>
            <a:r>
              <a:rPr lang="zh-CN" altLang="en-US" sz="2400" b="1" dirty="0">
                <a:solidFill>
                  <a:srgbClr val="A50021"/>
                </a:solidFill>
                <a:latin typeface="Times New Roman" panose="02020603050405020304" pitchFamily="2" charset="0"/>
                <a:ea typeface="宋体" panose="02010600030101010101" pitchFamily="2" charset="-122"/>
              </a:rPr>
              <a:t>点相互独立。不能放大变化缓慢的信号，低频特性差，不能集成化。</a:t>
            </a:r>
            <a:endParaRPr lang="zh-CN" altLang="en-US" sz="2400" b="1" dirty="0">
              <a:solidFill>
                <a:srgbClr val="A50021"/>
              </a:solidFill>
              <a:latin typeface="Times New Roman" panose="02020603050405020304" pitchFamily="2" charset="0"/>
              <a:ea typeface="宋体" panose="02010600030101010101" pitchFamily="2" charset="-122"/>
            </a:endParaRPr>
          </a:p>
        </p:txBody>
      </p:sp>
      <p:grpSp>
        <p:nvGrpSpPr>
          <p:cNvPr id="9221" name="Group 5"/>
          <p:cNvGrpSpPr/>
          <p:nvPr/>
        </p:nvGrpSpPr>
        <p:grpSpPr>
          <a:xfrm>
            <a:off x="1212850" y="4359275"/>
            <a:ext cx="3810000" cy="457200"/>
            <a:chOff x="0" y="0"/>
            <a:chExt cx="2400" cy="288"/>
          </a:xfrm>
        </p:grpSpPr>
        <p:sp>
          <p:nvSpPr>
            <p:cNvPr id="2" name="Text Box 6"/>
            <p:cNvSpPr txBox="1"/>
            <p:nvPr/>
          </p:nvSpPr>
          <p:spPr>
            <a:xfrm>
              <a:off x="0" y="0"/>
              <a:ext cx="1056"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共射电路</a:t>
              </a:r>
              <a:endParaRPr lang="zh-CN" altLang="en-US" sz="2400" b="1" dirty="0">
                <a:latin typeface="Times New Roman" panose="02020603050405020304" pitchFamily="2" charset="0"/>
                <a:ea typeface="宋体" panose="02010600030101010101" pitchFamily="2" charset="-122"/>
              </a:endParaRPr>
            </a:p>
          </p:txBody>
        </p:sp>
        <p:sp>
          <p:nvSpPr>
            <p:cNvPr id="9222" name="Text Box 7"/>
            <p:cNvSpPr txBox="1"/>
            <p:nvPr/>
          </p:nvSpPr>
          <p:spPr>
            <a:xfrm>
              <a:off x="1344" y="0"/>
              <a:ext cx="1056" cy="288"/>
            </a:xfrm>
            <a:prstGeom prst="rect">
              <a:avLst/>
            </a:prstGeom>
            <a:noFill/>
            <a:ln w="9525">
              <a:noFill/>
            </a:ln>
          </p:spPr>
          <p:txBody>
            <a:bodyPr anchor="t">
              <a:spAutoFit/>
            </a:bodyPr>
            <a:lstStyle/>
            <a:p>
              <a:pPr>
                <a:spcBef>
                  <a:spcPct val="50000"/>
                </a:spcBef>
              </a:pPr>
              <a:r>
                <a:rPr lang="zh-CN" altLang="en-US" sz="2400" b="1" dirty="0">
                  <a:latin typeface="Times New Roman" panose="02020603050405020304" pitchFamily="2" charset="0"/>
                  <a:ea typeface="宋体" panose="02010600030101010101" pitchFamily="2" charset="-122"/>
                </a:rPr>
                <a:t>共集电路</a:t>
              </a:r>
              <a:endParaRPr lang="zh-CN" altLang="en-US" sz="2400" b="1" dirty="0">
                <a:latin typeface="Times New Roman" panose="02020603050405020304" pitchFamily="2" charset="0"/>
                <a:ea typeface="宋体" panose="02010600030101010101" pitchFamily="2" charset="-122"/>
              </a:endParaRPr>
            </a:p>
          </p:txBody>
        </p:sp>
      </p:grpSp>
      <p:sp>
        <p:nvSpPr>
          <p:cNvPr id="9224" name="Text Box 8"/>
          <p:cNvSpPr txBox="1"/>
          <p:nvPr/>
        </p:nvSpPr>
        <p:spPr>
          <a:xfrm>
            <a:off x="5784850" y="3902075"/>
            <a:ext cx="2884488" cy="457200"/>
          </a:xfrm>
          <a:prstGeom prst="rect">
            <a:avLst/>
          </a:prstGeom>
          <a:noFill/>
          <a:ln w="9525">
            <a:noFill/>
          </a:ln>
        </p:spPr>
        <p:txBody>
          <a:bodyPr anchor="t">
            <a:spAutoFit/>
          </a:bodyPr>
          <a:lstStyle/>
          <a:p>
            <a:pPr>
              <a:spcBef>
                <a:spcPct val="50000"/>
              </a:spcBef>
            </a:pPr>
            <a:r>
              <a:rPr lang="zh-CN" altLang="en-US" sz="2400" b="1" dirty="0">
                <a:solidFill>
                  <a:srgbClr val="A50021"/>
                </a:solidFill>
                <a:latin typeface="Times New Roman" panose="02020603050405020304" pitchFamily="2" charset="0"/>
                <a:ea typeface="宋体" panose="02010600030101010101" pitchFamily="2" charset="-122"/>
              </a:rPr>
              <a:t>有零点漂移吗？</a:t>
            </a:r>
            <a:endParaRPr lang="zh-CN" altLang="en-US" sz="2400" b="1" dirty="0">
              <a:solidFill>
                <a:srgbClr val="A50021"/>
              </a:solidFill>
              <a:latin typeface="Times New Roman" panose="02020603050405020304" pitchFamily="2" charset="0"/>
              <a:ea typeface="宋体" panose="02010600030101010101" pitchFamily="2" charset="-122"/>
            </a:endParaRPr>
          </a:p>
        </p:txBody>
      </p:sp>
      <p:sp>
        <p:nvSpPr>
          <p:cNvPr id="9225" name="Text Box 9"/>
          <p:cNvSpPr txBox="1"/>
          <p:nvPr/>
        </p:nvSpPr>
        <p:spPr>
          <a:xfrm>
            <a:off x="5480050" y="1997075"/>
            <a:ext cx="3048000" cy="1917700"/>
          </a:xfrm>
          <a:prstGeom prst="rect">
            <a:avLst/>
          </a:prstGeom>
          <a:noFill/>
          <a:ln w="9525">
            <a:noFill/>
          </a:ln>
        </p:spPr>
        <p:txBody>
          <a:bodyPr anchor="t">
            <a:spAutoFit/>
          </a:bodyPr>
          <a:lstStyle/>
          <a:p>
            <a:pPr>
              <a:spcBef>
                <a:spcPct val="50000"/>
              </a:spcBef>
            </a:pPr>
            <a:r>
              <a:rPr lang="en-US" altLang="x-none" sz="2400" b="1"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利用电容连接信号源与放大电路、放大电路的前后级、放大电路与负载，为阻容耦合。</a:t>
            </a:r>
            <a:endParaRPr lang="zh-CN" altLang="en-US" sz="2400" b="1" dirty="0">
              <a:latin typeface="Times New Roman" panose="02020603050405020304" pitchFamily="2" charset="0"/>
              <a:ea typeface="宋体" panose="02010600030101010101" pitchFamily="2" charset="-122"/>
            </a:endParaRPr>
          </a:p>
        </p:txBody>
      </p:sp>
      <p:sp>
        <p:nvSpPr>
          <p:cNvPr id="9226" name="Oval 15"/>
          <p:cNvSpPr/>
          <p:nvPr/>
        </p:nvSpPr>
        <p:spPr>
          <a:xfrm>
            <a:off x="2478088" y="2228850"/>
            <a:ext cx="647700" cy="647700"/>
          </a:xfrm>
          <a:prstGeom prst="ellipse">
            <a:avLst/>
          </a:prstGeom>
          <a:noFill/>
          <a:ln w="28575" cap="flat" cmpd="sng">
            <a:solidFill>
              <a:srgbClr val="FF0000"/>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226"/>
                                        </p:tgtEl>
                                        <p:attrNameLst>
                                          <p:attrName>style.visibility</p:attrName>
                                        </p:attrNameLst>
                                      </p:cBhvr>
                                      <p:to>
                                        <p:strVal val="visible"/>
                                      </p:to>
                                    </p:set>
                                    <p:anim calcmode="lin" valueType="num">
                                      <p:cBhvr>
                                        <p:cTn id="7" dur="500" fill="hold"/>
                                        <p:tgtEl>
                                          <p:spTgt spid="9226"/>
                                        </p:tgtEl>
                                        <p:attrNameLst>
                                          <p:attrName>ppt_w</p:attrName>
                                        </p:attrNameLst>
                                      </p:cBhvr>
                                      <p:tavLst>
                                        <p:tav tm="0">
                                          <p:val>
                                            <p:fltVal val="0"/>
                                          </p:val>
                                        </p:tav>
                                        <p:tav tm="100000">
                                          <p:val>
                                            <p:strVal val="#ppt_w"/>
                                          </p:val>
                                        </p:tav>
                                      </p:tavLst>
                                    </p:anim>
                                    <p:anim calcmode="lin" valueType="num">
                                      <p:cBhvr>
                                        <p:cTn id="8" dur="500" fill="hold"/>
                                        <p:tgtEl>
                                          <p:spTgt spid="922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225">
                                            <p:txEl>
                                              <p:pRg st="0" end="0"/>
                                            </p:txEl>
                                          </p:spTgt>
                                        </p:tgtEl>
                                        <p:attrNameLst>
                                          <p:attrName>style.visibility</p:attrName>
                                        </p:attrNameLst>
                                      </p:cBhvr>
                                      <p:to>
                                        <p:strVal val="visible"/>
                                      </p:to>
                                    </p:set>
                                    <p:animEffect transition="in" filter="wipe(left)">
                                      <p:cBhvr>
                                        <p:cTn id="13" dur="500"/>
                                        <p:tgtEl>
                                          <p:spTgt spid="92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221"/>
                                        </p:tgtEl>
                                        <p:attrNameLst>
                                          <p:attrName>style.visibility</p:attrName>
                                        </p:attrNameLst>
                                      </p:cBhvr>
                                      <p:to>
                                        <p:strVal val="visible"/>
                                      </p:to>
                                    </p:set>
                                    <p:animEffect transition="in" filter="wipe(left)">
                                      <p:cBhvr>
                                        <p:cTn id="18" dur="500"/>
                                        <p:tgtEl>
                                          <p:spTgt spid="92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224">
                                            <p:txEl>
                                              <p:pRg st="0" end="0"/>
                                            </p:txEl>
                                          </p:spTgt>
                                        </p:tgtEl>
                                        <p:attrNameLst>
                                          <p:attrName>style.visibility</p:attrName>
                                        </p:attrNameLst>
                                      </p:cBhvr>
                                      <p:to>
                                        <p:strVal val="visible"/>
                                      </p:to>
                                    </p:set>
                                    <p:animEffect transition="in" filter="wipe(left)">
                                      <p:cBhvr>
                                        <p:cTn id="23" dur="500"/>
                                        <p:tgtEl>
                                          <p:spTgt spid="922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220"/>
                                        </p:tgtEl>
                                        <p:attrNameLst>
                                          <p:attrName>style.visibility</p:attrName>
                                        </p:attrNameLst>
                                      </p:cBhvr>
                                      <p:to>
                                        <p:strVal val="visible"/>
                                      </p:to>
                                    </p:set>
                                    <p:animEffect transition="in" filter="wipe(left)">
                                      <p:cBhvr>
                                        <p:cTn id="28"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9224" grpId="0" build="p"/>
      <p:bldP spid="9225" grpId="0" build="p"/>
      <p:bldP spid="922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9" name="标题 64518"/>
          <p:cNvSpPr>
            <a:spLocks noGrp="1"/>
          </p:cNvSpPr>
          <p:nvPr>
            <p:ph type="title"/>
          </p:nvPr>
        </p:nvSpPr>
        <p:spPr>
          <a:xfrm>
            <a:off x="381000" y="838200"/>
            <a:ext cx="7772400" cy="762000"/>
          </a:xfrm>
        </p:spPr>
        <p:txBody>
          <a:bodyPr anchor="ctr"/>
          <a:p>
            <a:pPr algn="l"/>
            <a:r>
              <a:rPr lang="en-US" altLang="zh-CN" sz="3600" b="1" dirty="0">
                <a:solidFill>
                  <a:schemeClr val="tx1"/>
                </a:solidFill>
                <a:latin typeface="隶书" panose="02010509060101010101" pitchFamily="1" charset="-122"/>
                <a:ea typeface="隶书" panose="02010509060101010101" pitchFamily="1" charset="-122"/>
              </a:rPr>
              <a:t>  </a:t>
            </a:r>
            <a:r>
              <a:rPr lang="zh-CN" altLang="en-US" sz="3600" b="1" dirty="0">
                <a:solidFill>
                  <a:schemeClr val="tx1"/>
                </a:solidFill>
                <a:latin typeface="隶书" panose="02010509060101010101" pitchFamily="1" charset="-122"/>
                <a:ea typeface="隶书" panose="02010509060101010101" pitchFamily="1" charset="-122"/>
              </a:rPr>
              <a:t>集成运放的种类</a:t>
            </a:r>
            <a:endParaRPr lang="zh-CN" altLang="en-US" sz="3600" b="1" dirty="0">
              <a:solidFill>
                <a:schemeClr val="tx1"/>
              </a:solidFill>
              <a:latin typeface="隶书" panose="02010509060101010101" pitchFamily="1" charset="-122"/>
              <a:ea typeface="隶书" panose="02010509060101010101" pitchFamily="1" charset="-122"/>
            </a:endParaRPr>
          </a:p>
        </p:txBody>
      </p:sp>
      <p:sp>
        <p:nvSpPr>
          <p:cNvPr id="64520" name="文本框 64519"/>
          <p:cNvSpPr txBox="1"/>
          <p:nvPr/>
        </p:nvSpPr>
        <p:spPr>
          <a:xfrm>
            <a:off x="381000" y="2438400"/>
            <a:ext cx="1905000" cy="460375"/>
          </a:xfrm>
          <a:prstGeom prst="rect">
            <a:avLst/>
          </a:prstGeom>
          <a:noFill/>
          <a:ln w="9525">
            <a:noFill/>
          </a:ln>
        </p:spPr>
        <p:txBody>
          <a:bodyPr>
            <a:spAutoFit/>
          </a:bodyPr>
          <a:p>
            <a:pPr>
              <a:spcBef>
                <a:spcPct val="50000"/>
              </a:spcBef>
            </a:pPr>
            <a:r>
              <a:rPr lang="zh-CN" altLang="en-US" sz="2400" b="1" dirty="0">
                <a:latin typeface="Times New Roman" panose="02020603050405020304" pitchFamily="2" charset="0"/>
              </a:rPr>
              <a:t>按工作原理</a:t>
            </a:r>
            <a:endParaRPr lang="zh-CN" altLang="en-US" sz="2400" b="1">
              <a:latin typeface="Times New Roman" panose="02020603050405020304" pitchFamily="2" charset="0"/>
            </a:endParaRPr>
          </a:p>
        </p:txBody>
      </p:sp>
      <p:sp>
        <p:nvSpPr>
          <p:cNvPr id="64521" name="文本框 64520"/>
          <p:cNvSpPr txBox="1"/>
          <p:nvPr/>
        </p:nvSpPr>
        <p:spPr>
          <a:xfrm>
            <a:off x="2438400" y="1752600"/>
            <a:ext cx="6019800" cy="1789430"/>
          </a:xfrm>
          <a:prstGeom prst="rect">
            <a:avLst/>
          </a:prstGeom>
          <a:noFill/>
          <a:ln w="9525">
            <a:noFill/>
          </a:ln>
        </p:spPr>
        <p:txBody>
          <a:bodyPr>
            <a:spAutoFit/>
          </a:bodyPr>
          <a:p>
            <a:pPr>
              <a:spcBef>
                <a:spcPct val="20000"/>
              </a:spcBef>
            </a:pPr>
            <a:r>
              <a:rPr lang="zh-CN" altLang="en-US" sz="2400" b="1" dirty="0">
                <a:latin typeface="Times New Roman" panose="02020603050405020304" pitchFamily="2" charset="0"/>
              </a:rPr>
              <a:t>电压放大型：输入量与输出量均为电压</a:t>
            </a:r>
            <a:endParaRPr lang="zh-CN" altLang="en-US" sz="2400" b="1" dirty="0">
              <a:latin typeface="Times New Roman" panose="02020603050405020304" pitchFamily="2" charset="0"/>
            </a:endParaRPr>
          </a:p>
          <a:p>
            <a:pPr>
              <a:spcBef>
                <a:spcPct val="20000"/>
              </a:spcBef>
            </a:pPr>
            <a:r>
              <a:rPr lang="zh-CN" altLang="en-US" sz="2400" b="1" dirty="0">
                <a:latin typeface="Times New Roman" panose="02020603050405020304" pitchFamily="2" charset="0"/>
              </a:rPr>
              <a:t>电流放大型：输入量与输出量均为电流</a:t>
            </a:r>
            <a:endParaRPr lang="zh-CN" altLang="en-US" sz="2400" b="1" dirty="0">
              <a:latin typeface="Times New Roman" panose="02020603050405020304" pitchFamily="2" charset="0"/>
            </a:endParaRPr>
          </a:p>
          <a:p>
            <a:pPr>
              <a:spcBef>
                <a:spcPct val="20000"/>
              </a:spcBef>
            </a:pPr>
            <a:r>
              <a:rPr lang="zh-CN" altLang="en-US" sz="2400" b="1" dirty="0">
                <a:latin typeface="Times New Roman" panose="02020603050405020304" pitchFamily="2" charset="0"/>
              </a:rPr>
              <a:t>跨导型：输入量为电压，输出量均为电流</a:t>
            </a:r>
            <a:endParaRPr lang="zh-CN" altLang="en-US" sz="2400" b="1" dirty="0">
              <a:latin typeface="Times New Roman" panose="02020603050405020304" pitchFamily="2" charset="0"/>
            </a:endParaRPr>
          </a:p>
          <a:p>
            <a:pPr>
              <a:spcBef>
                <a:spcPct val="20000"/>
              </a:spcBef>
            </a:pPr>
            <a:r>
              <a:rPr lang="zh-CN" altLang="en-US" sz="2400" b="1" dirty="0">
                <a:latin typeface="Times New Roman" panose="02020603050405020304" pitchFamily="2" charset="0"/>
              </a:rPr>
              <a:t>互阻型：输入量为电流，输出量均为电压</a:t>
            </a:r>
            <a:endParaRPr lang="zh-CN" altLang="en-US" sz="2400" b="1">
              <a:latin typeface="Times New Roman" panose="02020603050405020304" pitchFamily="2" charset="0"/>
            </a:endParaRPr>
          </a:p>
        </p:txBody>
      </p:sp>
      <p:sp>
        <p:nvSpPr>
          <p:cNvPr id="64522" name="文本框 64521"/>
          <p:cNvSpPr txBox="1"/>
          <p:nvPr/>
        </p:nvSpPr>
        <p:spPr>
          <a:xfrm>
            <a:off x="457200" y="4419600"/>
            <a:ext cx="1447800" cy="460375"/>
          </a:xfrm>
          <a:prstGeom prst="rect">
            <a:avLst/>
          </a:prstGeom>
          <a:noFill/>
          <a:ln w="9525">
            <a:noFill/>
          </a:ln>
        </p:spPr>
        <p:txBody>
          <a:bodyPr>
            <a:spAutoFit/>
          </a:bodyPr>
          <a:p>
            <a:pPr>
              <a:spcBef>
                <a:spcPct val="50000"/>
              </a:spcBef>
            </a:pPr>
            <a:r>
              <a:rPr lang="zh-CN" altLang="en-US" sz="2400" b="1" dirty="0">
                <a:latin typeface="Times New Roman" panose="02020603050405020304" pitchFamily="2" charset="0"/>
              </a:rPr>
              <a:t>按可控性</a:t>
            </a:r>
            <a:endParaRPr lang="zh-CN" altLang="en-US" sz="2400" b="1">
              <a:latin typeface="Times New Roman" panose="02020603050405020304" pitchFamily="2" charset="0"/>
            </a:endParaRPr>
          </a:p>
        </p:txBody>
      </p:sp>
      <p:sp>
        <p:nvSpPr>
          <p:cNvPr id="64523" name="文本框 64522"/>
          <p:cNvSpPr txBox="1"/>
          <p:nvPr/>
        </p:nvSpPr>
        <p:spPr>
          <a:xfrm>
            <a:off x="2133600" y="3886200"/>
            <a:ext cx="6553200" cy="1346835"/>
          </a:xfrm>
          <a:prstGeom prst="rect">
            <a:avLst/>
          </a:prstGeom>
          <a:noFill/>
          <a:ln w="9525">
            <a:noFill/>
          </a:ln>
        </p:spPr>
        <p:txBody>
          <a:bodyPr>
            <a:spAutoFit/>
          </a:bodyPr>
          <a:p>
            <a:pPr>
              <a:spcBef>
                <a:spcPct val="20000"/>
              </a:spcBef>
            </a:pPr>
            <a:r>
              <a:rPr lang="zh-CN" altLang="en-US" sz="2400" b="1" dirty="0">
                <a:latin typeface="Times New Roman" panose="02020603050405020304" pitchFamily="2" charset="0"/>
              </a:rPr>
              <a:t>可控增益：利用外加控制电压控制增益的大小</a:t>
            </a:r>
            <a:endParaRPr lang="zh-CN" altLang="en-US" sz="2400" b="1" dirty="0">
              <a:latin typeface="Times New Roman" panose="02020603050405020304" pitchFamily="2" charset="0"/>
            </a:endParaRPr>
          </a:p>
          <a:p>
            <a:pPr>
              <a:spcBef>
                <a:spcPct val="20000"/>
              </a:spcBef>
            </a:pPr>
            <a:r>
              <a:rPr lang="zh-CN" altLang="en-US" sz="2400" b="1" dirty="0">
                <a:latin typeface="Times New Roman" panose="02020603050405020304" pitchFamily="2" charset="0"/>
              </a:rPr>
              <a:t>选通控制：输入为多通道，利用输入的逻辑信</a:t>
            </a:r>
            <a:endParaRPr lang="zh-CN" altLang="en-US" sz="2400" b="1" dirty="0">
              <a:latin typeface="Times New Roman" panose="02020603050405020304" pitchFamily="2" charset="0"/>
            </a:endParaRPr>
          </a:p>
          <a:p>
            <a:pPr>
              <a:spcBef>
                <a:spcPct val="20000"/>
              </a:spcBef>
            </a:pPr>
            <a:r>
              <a:rPr lang="zh-CN" altLang="en-US" sz="2400" b="1" dirty="0">
                <a:latin typeface="Times New Roman" panose="02020603050405020304" pitchFamily="2" charset="0"/>
              </a:rPr>
              <a:t>                    号控制那个通道的信号放大</a:t>
            </a:r>
            <a:endParaRPr lang="zh-CN" altLang="en-US" sz="2400" b="1">
              <a:latin typeface="Times New Roman" panose="02020603050405020304" pitchFamily="2" charset="0"/>
            </a:endParaRPr>
          </a:p>
        </p:txBody>
      </p:sp>
      <p:graphicFrame>
        <p:nvGraphicFramePr>
          <p:cNvPr id="64524" name="对象 64523"/>
          <p:cNvGraphicFramePr/>
          <p:nvPr/>
        </p:nvGraphicFramePr>
        <p:xfrm>
          <a:off x="1828800" y="3886200"/>
          <a:ext cx="603250" cy="1447800"/>
        </p:xfrm>
        <a:graphic>
          <a:graphicData uri="http://schemas.openxmlformats.org/presentationml/2006/ole">
            <mc:AlternateContent xmlns:mc="http://schemas.openxmlformats.org/markup-compatibility/2006">
              <mc:Choice xmlns:v="urn:schemas-microsoft-com:vml" Requires="v">
                <p:oleObj spid="_x0000_s3104" name="" r:id="rId1" imgW="190500" imgH="457200" progId="Equation.3">
                  <p:embed/>
                </p:oleObj>
              </mc:Choice>
              <mc:Fallback>
                <p:oleObj name="" r:id="rId1" imgW="190500" imgH="457200" progId="Equation.3">
                  <p:embed/>
                  <p:pic>
                    <p:nvPicPr>
                      <p:cNvPr id="0" name="图片 3103"/>
                      <p:cNvPicPr/>
                      <p:nvPr/>
                    </p:nvPicPr>
                    <p:blipFill>
                      <a:blip r:embed="rId2"/>
                      <a:stretch>
                        <a:fillRect/>
                      </a:stretch>
                    </p:blipFill>
                    <p:spPr>
                      <a:xfrm>
                        <a:off x="1828800" y="3886200"/>
                        <a:ext cx="603250" cy="1447800"/>
                      </a:xfrm>
                      <a:prstGeom prst="rect">
                        <a:avLst/>
                      </a:prstGeom>
                      <a:noFill/>
                      <a:ln w="38100">
                        <a:noFill/>
                        <a:miter/>
                      </a:ln>
                    </p:spPr>
                  </p:pic>
                </p:oleObj>
              </mc:Fallback>
            </mc:AlternateContent>
          </a:graphicData>
        </a:graphic>
      </p:graphicFrame>
      <p:graphicFrame>
        <p:nvGraphicFramePr>
          <p:cNvPr id="64525" name="对象 64524"/>
          <p:cNvGraphicFramePr/>
          <p:nvPr/>
        </p:nvGraphicFramePr>
        <p:xfrm>
          <a:off x="2133600" y="1752600"/>
          <a:ext cx="490538" cy="1828800"/>
        </p:xfrm>
        <a:graphic>
          <a:graphicData uri="http://schemas.openxmlformats.org/presentationml/2006/ole">
            <mc:AlternateContent xmlns:mc="http://schemas.openxmlformats.org/markup-compatibility/2006">
              <mc:Choice xmlns:v="urn:schemas-microsoft-com:vml" Requires="v">
                <p:oleObj spid="_x0000_s3105" name="" r:id="rId3" imgW="190500" imgH="711200" progId="Equation.3">
                  <p:embed/>
                </p:oleObj>
              </mc:Choice>
              <mc:Fallback>
                <p:oleObj name="" r:id="rId3" imgW="190500" imgH="711200" progId="Equation.3">
                  <p:embed/>
                  <p:pic>
                    <p:nvPicPr>
                      <p:cNvPr id="0" name="图片 3104"/>
                      <p:cNvPicPr/>
                      <p:nvPr/>
                    </p:nvPicPr>
                    <p:blipFill>
                      <a:blip r:embed="rId4"/>
                      <a:stretch>
                        <a:fillRect/>
                      </a:stretch>
                    </p:blipFill>
                    <p:spPr>
                      <a:xfrm>
                        <a:off x="2133600" y="1752600"/>
                        <a:ext cx="490538" cy="18288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20">
                                            <p:txEl>
                                              <p:charRg st="0" end="6"/>
                                            </p:txEl>
                                          </p:spTgt>
                                        </p:tgtEl>
                                        <p:attrNameLst>
                                          <p:attrName>style.visibility</p:attrName>
                                        </p:attrNameLst>
                                      </p:cBhvr>
                                      <p:to>
                                        <p:strVal val="visible"/>
                                      </p:to>
                                    </p:set>
                                    <p:animEffect transition="in" filter="wipe(left)">
                                      <p:cBhvr>
                                        <p:cTn id="7" dur="500"/>
                                        <p:tgtEl>
                                          <p:spTgt spid="64520">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525"/>
                                        </p:tgtEl>
                                        <p:attrNameLst>
                                          <p:attrName>style.visibility</p:attrName>
                                        </p:attrNameLst>
                                      </p:cBhvr>
                                      <p:to>
                                        <p:strVal val="visible"/>
                                      </p:to>
                                    </p:set>
                                    <p:animEffect transition="in" filter="wipe(left)">
                                      <p:cBhvr>
                                        <p:cTn id="12" dur="500"/>
                                        <p:tgtEl>
                                          <p:spTgt spid="645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521">
                                            <p:txEl>
                                              <p:charRg st="0" end="18"/>
                                            </p:txEl>
                                          </p:spTgt>
                                        </p:tgtEl>
                                        <p:attrNameLst>
                                          <p:attrName>style.visibility</p:attrName>
                                        </p:attrNameLst>
                                      </p:cBhvr>
                                      <p:to>
                                        <p:strVal val="visible"/>
                                      </p:to>
                                    </p:set>
                                    <p:animEffect transition="in" filter="wipe(left)">
                                      <p:cBhvr>
                                        <p:cTn id="17" dur="500"/>
                                        <p:tgtEl>
                                          <p:spTgt spid="64521">
                                            <p:txEl>
                                              <p:charRg st="0"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521">
                                            <p:txEl>
                                              <p:charRg st="18" end="36"/>
                                            </p:txEl>
                                          </p:spTgt>
                                        </p:tgtEl>
                                        <p:attrNameLst>
                                          <p:attrName>style.visibility</p:attrName>
                                        </p:attrNameLst>
                                      </p:cBhvr>
                                      <p:to>
                                        <p:strVal val="visible"/>
                                      </p:to>
                                    </p:set>
                                    <p:animEffect transition="in" filter="wipe(left)">
                                      <p:cBhvr>
                                        <p:cTn id="22" dur="500"/>
                                        <p:tgtEl>
                                          <p:spTgt spid="64521">
                                            <p:txEl>
                                              <p:charRg st="18" end="3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521">
                                            <p:txEl>
                                              <p:charRg st="36" end="55"/>
                                            </p:txEl>
                                          </p:spTgt>
                                        </p:tgtEl>
                                        <p:attrNameLst>
                                          <p:attrName>style.visibility</p:attrName>
                                        </p:attrNameLst>
                                      </p:cBhvr>
                                      <p:to>
                                        <p:strVal val="visible"/>
                                      </p:to>
                                    </p:set>
                                    <p:animEffect transition="in" filter="wipe(left)">
                                      <p:cBhvr>
                                        <p:cTn id="27" dur="500"/>
                                        <p:tgtEl>
                                          <p:spTgt spid="64521">
                                            <p:txEl>
                                              <p:charRg st="36" end="5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521">
                                            <p:txEl>
                                              <p:charRg st="55" end="74"/>
                                            </p:txEl>
                                          </p:spTgt>
                                        </p:tgtEl>
                                        <p:attrNameLst>
                                          <p:attrName>style.visibility</p:attrName>
                                        </p:attrNameLst>
                                      </p:cBhvr>
                                      <p:to>
                                        <p:strVal val="visible"/>
                                      </p:to>
                                    </p:set>
                                    <p:animEffect transition="in" filter="wipe(left)">
                                      <p:cBhvr>
                                        <p:cTn id="32" dur="500"/>
                                        <p:tgtEl>
                                          <p:spTgt spid="64521">
                                            <p:txEl>
                                              <p:charRg st="55" end="7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522">
                                            <p:txEl>
                                              <p:charRg st="0" end="5"/>
                                            </p:txEl>
                                          </p:spTgt>
                                        </p:tgtEl>
                                        <p:attrNameLst>
                                          <p:attrName>style.visibility</p:attrName>
                                        </p:attrNameLst>
                                      </p:cBhvr>
                                      <p:to>
                                        <p:strVal val="visible"/>
                                      </p:to>
                                    </p:set>
                                    <p:animEffect transition="in" filter="wipe(left)">
                                      <p:cBhvr>
                                        <p:cTn id="37" dur="500"/>
                                        <p:tgtEl>
                                          <p:spTgt spid="64522">
                                            <p:txEl>
                                              <p:charRg st="0"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4524"/>
                                        </p:tgtEl>
                                        <p:attrNameLst>
                                          <p:attrName>style.visibility</p:attrName>
                                        </p:attrNameLst>
                                      </p:cBhvr>
                                      <p:to>
                                        <p:strVal val="visible"/>
                                      </p:to>
                                    </p:set>
                                    <p:animEffect transition="in" filter="wipe(left)">
                                      <p:cBhvr>
                                        <p:cTn id="42" dur="500"/>
                                        <p:tgtEl>
                                          <p:spTgt spid="645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4523">
                                            <p:txEl>
                                              <p:charRg st="0" end="21"/>
                                            </p:txEl>
                                          </p:spTgt>
                                        </p:tgtEl>
                                        <p:attrNameLst>
                                          <p:attrName>style.visibility</p:attrName>
                                        </p:attrNameLst>
                                      </p:cBhvr>
                                      <p:to>
                                        <p:strVal val="visible"/>
                                      </p:to>
                                    </p:set>
                                    <p:animEffect transition="in" filter="wipe(left)">
                                      <p:cBhvr>
                                        <p:cTn id="47" dur="500"/>
                                        <p:tgtEl>
                                          <p:spTgt spid="64523">
                                            <p:txEl>
                                              <p:charRg st="0" end="2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4523">
                                            <p:txEl>
                                              <p:charRg st="21" end="42"/>
                                            </p:txEl>
                                          </p:spTgt>
                                        </p:tgtEl>
                                        <p:attrNameLst>
                                          <p:attrName>style.visibility</p:attrName>
                                        </p:attrNameLst>
                                      </p:cBhvr>
                                      <p:to>
                                        <p:strVal val="visible"/>
                                      </p:to>
                                    </p:set>
                                    <p:animEffect transition="in" filter="wipe(left)">
                                      <p:cBhvr>
                                        <p:cTn id="52" dur="500"/>
                                        <p:tgtEl>
                                          <p:spTgt spid="64523">
                                            <p:txEl>
                                              <p:charRg st="21" end="4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4523">
                                            <p:txEl>
                                              <p:charRg st="42" end="75"/>
                                            </p:txEl>
                                          </p:spTgt>
                                        </p:tgtEl>
                                        <p:attrNameLst>
                                          <p:attrName>style.visibility</p:attrName>
                                        </p:attrNameLst>
                                      </p:cBhvr>
                                      <p:to>
                                        <p:strVal val="visible"/>
                                      </p:to>
                                    </p:set>
                                    <p:animEffect transition="in" filter="wipe(left)">
                                      <p:cBhvr>
                                        <p:cTn id="57" dur="500"/>
                                        <p:tgtEl>
                                          <p:spTgt spid="64523">
                                            <p:txEl>
                                              <p:charRg st="42" end="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build="p"/>
      <p:bldP spid="64521" grpId="0" build="p"/>
      <p:bldP spid="64522" grpId="0" build="p"/>
      <p:bldP spid="6452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43" name="标题 65542"/>
          <p:cNvSpPr>
            <a:spLocks noGrp="1"/>
          </p:cNvSpPr>
          <p:nvPr>
            <p:ph type="title"/>
          </p:nvPr>
        </p:nvSpPr>
        <p:spPr>
          <a:xfrm>
            <a:off x="304800" y="533400"/>
            <a:ext cx="7772400" cy="533400"/>
          </a:xfrm>
        </p:spPr>
        <p:txBody>
          <a:bodyPr anchor="ctr"/>
          <a:p>
            <a:pPr algn="l"/>
            <a:r>
              <a:rPr lang="en-US" altLang="zh-CN" sz="3600" b="1" dirty="0">
                <a:solidFill>
                  <a:schemeClr val="tx1"/>
                </a:solidFill>
                <a:latin typeface="隶书" panose="02010509060101010101" pitchFamily="1" charset="-122"/>
                <a:ea typeface="隶书" panose="02010509060101010101" pitchFamily="1" charset="-122"/>
              </a:rPr>
              <a:t>  </a:t>
            </a:r>
            <a:r>
              <a:rPr lang="zh-CN" altLang="en-US" sz="3600" b="1" dirty="0">
                <a:solidFill>
                  <a:schemeClr val="tx1"/>
                </a:solidFill>
                <a:latin typeface="隶书" panose="02010509060101010101" pitchFamily="1" charset="-122"/>
                <a:ea typeface="隶书" panose="02010509060101010101" pitchFamily="1" charset="-122"/>
              </a:rPr>
              <a:t>集成运放的种类</a:t>
            </a:r>
            <a:endParaRPr lang="zh-CN" altLang="en-US" sz="3600" b="1" dirty="0">
              <a:solidFill>
                <a:schemeClr val="tx1"/>
              </a:solidFill>
              <a:latin typeface="隶书" panose="02010509060101010101" pitchFamily="1" charset="-122"/>
              <a:ea typeface="隶书" panose="02010509060101010101" pitchFamily="1" charset="-122"/>
            </a:endParaRPr>
          </a:p>
        </p:txBody>
      </p:sp>
      <p:sp>
        <p:nvSpPr>
          <p:cNvPr id="65544" name="文本框 65543"/>
          <p:cNvSpPr txBox="1"/>
          <p:nvPr/>
        </p:nvSpPr>
        <p:spPr>
          <a:xfrm>
            <a:off x="745490" y="1285875"/>
            <a:ext cx="1905000" cy="460375"/>
          </a:xfrm>
          <a:prstGeom prst="rect">
            <a:avLst/>
          </a:prstGeom>
          <a:noFill/>
          <a:ln w="9525">
            <a:noFill/>
          </a:ln>
        </p:spPr>
        <p:txBody>
          <a:bodyPr>
            <a:spAutoFit/>
          </a:bodyPr>
          <a:p>
            <a:pPr>
              <a:spcBef>
                <a:spcPct val="50000"/>
              </a:spcBef>
            </a:pPr>
            <a:r>
              <a:rPr lang="zh-CN" altLang="en-US" sz="2400" b="1" dirty="0">
                <a:latin typeface="Times New Roman" panose="02020603050405020304" pitchFamily="2" charset="0"/>
              </a:rPr>
              <a:t>按性能指标</a:t>
            </a:r>
            <a:endParaRPr lang="zh-CN" altLang="en-US" sz="2400" b="1" dirty="0">
              <a:latin typeface="Times New Roman" panose="02020603050405020304" pitchFamily="2" charset="0"/>
            </a:endParaRPr>
          </a:p>
        </p:txBody>
      </p:sp>
      <p:sp>
        <p:nvSpPr>
          <p:cNvPr id="65545" name="文本框 65544"/>
          <p:cNvSpPr txBox="1"/>
          <p:nvPr/>
        </p:nvSpPr>
        <p:spPr>
          <a:xfrm>
            <a:off x="687070" y="2025650"/>
            <a:ext cx="8305800" cy="3723005"/>
          </a:xfrm>
          <a:prstGeom prst="rect">
            <a:avLst/>
          </a:prstGeom>
          <a:noFill/>
          <a:ln w="9525">
            <a:noFill/>
          </a:ln>
        </p:spPr>
        <p:txBody>
          <a:bodyPr>
            <a:spAutoFit/>
          </a:bodyPr>
          <a:p>
            <a:pPr>
              <a:spcBef>
                <a:spcPct val="20000"/>
              </a:spcBef>
            </a:pPr>
            <a:r>
              <a:rPr lang="zh-CN" altLang="en-US" sz="2000" b="1" dirty="0">
                <a:solidFill>
                  <a:srgbClr val="CC0066"/>
                </a:solidFill>
                <a:effectLst>
                  <a:outerShdw blurRad="38100" dist="38100" dir="2700000">
                    <a:srgbClr val="C0C0C0"/>
                  </a:outerShdw>
                </a:effectLst>
                <a:latin typeface="Times New Roman" panose="02020603050405020304" pitchFamily="2" charset="0"/>
              </a:rPr>
              <a:t>高  阻  型：</a:t>
            </a:r>
            <a:r>
              <a:rPr lang="en-US" altLang="zh-CN" sz="2000" b="1" i="1">
                <a:latin typeface="Times New Roman" panose="02020603050405020304" pitchFamily="2" charset="0"/>
              </a:rPr>
              <a:t>r</a:t>
            </a:r>
            <a:r>
              <a:rPr lang="en-US" altLang="zh-CN" sz="2000" b="1" baseline="-25000">
                <a:latin typeface="Times New Roman" panose="02020603050405020304" pitchFamily="2" charset="0"/>
              </a:rPr>
              <a:t>id</a:t>
            </a:r>
            <a:r>
              <a:rPr lang="zh-CN" altLang="en-US" sz="2000" b="1" dirty="0">
                <a:latin typeface="Times New Roman" panose="02020603050405020304" pitchFamily="2" charset="0"/>
              </a:rPr>
              <a:t>，可高于</a:t>
            </a:r>
            <a:r>
              <a:rPr lang="en-US" altLang="zh-CN" sz="2000" b="1">
                <a:latin typeface="Times New Roman" panose="02020603050405020304" pitchFamily="2" charset="0"/>
              </a:rPr>
              <a:t>10</a:t>
            </a:r>
            <a:r>
              <a:rPr lang="en-US" altLang="zh-CN" sz="2000" b="1" baseline="30000">
                <a:latin typeface="Times New Roman" panose="02020603050405020304" pitchFamily="2" charset="0"/>
              </a:rPr>
              <a:t>12</a:t>
            </a:r>
            <a:r>
              <a:rPr lang="en-US" altLang="zh-CN" sz="2000" b="1">
                <a:latin typeface="Times New Roman" panose="02020603050405020304" pitchFamily="2" charset="0"/>
              </a:rPr>
              <a:t>Ω</a:t>
            </a:r>
            <a:r>
              <a:rPr lang="zh-CN" altLang="en-US" sz="2000" b="1">
                <a:latin typeface="Times New Roman" panose="02020603050405020304" pitchFamily="2" charset="0"/>
              </a:rPr>
              <a:t>。</a:t>
            </a:r>
            <a:endParaRPr lang="zh-CN" altLang="en-US" sz="2000" b="1">
              <a:latin typeface="Times New Roman" panose="02020603050405020304" pitchFamily="2" charset="0"/>
            </a:endParaRPr>
          </a:p>
          <a:p>
            <a:pPr>
              <a:spcBef>
                <a:spcPct val="20000"/>
              </a:spcBef>
            </a:pPr>
            <a:r>
              <a:rPr lang="zh-CN" altLang="en-US" sz="2000" b="1" dirty="0">
                <a:latin typeface="Times New Roman" panose="02020603050405020304" pitchFamily="2" charset="0"/>
              </a:rPr>
              <a:t>                   用于测量放大器、信号发生器。</a:t>
            </a:r>
            <a:endParaRPr lang="zh-CN" altLang="en-US" sz="2000" b="1">
              <a:latin typeface="Times New Roman" panose="02020603050405020304" pitchFamily="2" charset="0"/>
            </a:endParaRPr>
          </a:p>
          <a:p>
            <a:pPr>
              <a:spcBef>
                <a:spcPct val="20000"/>
              </a:spcBef>
            </a:pPr>
            <a:r>
              <a:rPr lang="zh-CN" altLang="en-US" sz="2000" b="1" dirty="0">
                <a:solidFill>
                  <a:srgbClr val="CC0066"/>
                </a:solidFill>
                <a:effectLst>
                  <a:outerShdw blurRad="38100" dist="38100" dir="2700000">
                    <a:srgbClr val="C0C0C0"/>
                  </a:outerShdw>
                </a:effectLst>
                <a:latin typeface="Times New Roman" panose="02020603050405020304" pitchFamily="2" charset="0"/>
              </a:rPr>
              <a:t>高  速  型：</a:t>
            </a:r>
            <a:r>
              <a:rPr lang="zh-CN" altLang="zh-CN" sz="2000" b="1" dirty="0">
                <a:solidFill>
                  <a:srgbClr val="000000"/>
                </a:solidFill>
                <a:latin typeface="Times New Roman" panose="02020603050405020304" pitchFamily="2" charset="0"/>
              </a:rPr>
              <a:t> </a:t>
            </a:r>
            <a:r>
              <a:rPr lang="zh-CN" altLang="zh-CN" sz="2000" b="1" i="1" dirty="0">
                <a:solidFill>
                  <a:srgbClr val="000000"/>
                </a:solidFill>
                <a:latin typeface="Times New Roman" panose="02020603050405020304" pitchFamily="2" charset="0"/>
              </a:rPr>
              <a:t>f</a:t>
            </a:r>
            <a:r>
              <a:rPr lang="zh-CN" altLang="zh-CN" sz="2000" b="1" baseline="-25000" dirty="0">
                <a:solidFill>
                  <a:srgbClr val="000000"/>
                </a:solidFill>
                <a:latin typeface="Times New Roman" panose="02020603050405020304" pitchFamily="2" charset="0"/>
              </a:rPr>
              <a:t>H</a:t>
            </a:r>
            <a:r>
              <a:rPr lang="zh-CN" altLang="zh-CN" sz="2000" b="1" dirty="0">
                <a:solidFill>
                  <a:srgbClr val="000000"/>
                </a:solidFill>
                <a:latin typeface="Times New Roman" panose="02020603050405020304" pitchFamily="2" charset="0"/>
              </a:rPr>
              <a:t>和</a:t>
            </a:r>
            <a:r>
              <a:rPr lang="zh-CN" altLang="zh-CN" sz="2000" b="1" i="1" dirty="0">
                <a:solidFill>
                  <a:srgbClr val="000000"/>
                </a:solidFill>
                <a:latin typeface="Times New Roman" panose="02020603050405020304" pitchFamily="2" charset="0"/>
              </a:rPr>
              <a:t>SR</a:t>
            </a:r>
            <a:r>
              <a:rPr lang="zh-CN" altLang="zh-CN" sz="2000" b="1" dirty="0">
                <a:solidFill>
                  <a:srgbClr val="000000"/>
                </a:solidFill>
                <a:latin typeface="Times New Roman" panose="02020603050405020304" pitchFamily="2" charset="0"/>
              </a:rPr>
              <a:t>高， </a:t>
            </a:r>
            <a:r>
              <a:rPr lang="zh-CN" altLang="zh-CN" sz="2000" b="1" i="1" dirty="0">
                <a:solidFill>
                  <a:srgbClr val="000000"/>
                </a:solidFill>
                <a:latin typeface="Times New Roman" panose="02020603050405020304" pitchFamily="2" charset="0"/>
              </a:rPr>
              <a:t>f</a:t>
            </a:r>
            <a:r>
              <a:rPr lang="zh-CN" altLang="zh-CN" sz="2000" b="1" baseline="-25000" dirty="0">
                <a:solidFill>
                  <a:srgbClr val="000000"/>
                </a:solidFill>
                <a:latin typeface="Times New Roman" panose="02020603050405020304" pitchFamily="2" charset="0"/>
              </a:rPr>
              <a:t>H</a:t>
            </a:r>
            <a:r>
              <a:rPr lang="zh-CN" altLang="zh-CN" sz="2000" b="1" dirty="0">
                <a:solidFill>
                  <a:srgbClr val="000000"/>
                </a:solidFill>
                <a:latin typeface="Times New Roman" panose="02020603050405020304" pitchFamily="2" charset="0"/>
              </a:rPr>
              <a:t>可达</a:t>
            </a:r>
            <a:r>
              <a:rPr lang="en-US" altLang="zh-CN" sz="2000" b="1">
                <a:solidFill>
                  <a:srgbClr val="000000"/>
                </a:solidFill>
                <a:latin typeface="Times New Roman" panose="02020603050405020304" pitchFamily="2" charset="0"/>
              </a:rPr>
              <a:t>1.7GHz</a:t>
            </a:r>
            <a:r>
              <a:rPr lang="zh-CN" altLang="en-US" sz="2000" b="1">
                <a:solidFill>
                  <a:srgbClr val="000000"/>
                </a:solidFill>
                <a:latin typeface="Times New Roman" panose="02020603050405020304" pitchFamily="2" charset="0"/>
              </a:rPr>
              <a:t>，</a:t>
            </a:r>
            <a:r>
              <a:rPr lang="zh-CN" altLang="zh-CN" sz="2000" b="1" i="1" dirty="0">
                <a:solidFill>
                  <a:srgbClr val="000000"/>
                </a:solidFill>
                <a:latin typeface="Times New Roman" panose="02020603050405020304" pitchFamily="2" charset="0"/>
              </a:rPr>
              <a:t>SR</a:t>
            </a:r>
            <a:r>
              <a:rPr lang="zh-CN" altLang="zh-CN" sz="2000" b="1" dirty="0">
                <a:solidFill>
                  <a:srgbClr val="000000"/>
                </a:solidFill>
                <a:latin typeface="Times New Roman" panose="02020603050405020304" pitchFamily="2" charset="0"/>
              </a:rPr>
              <a:t>可达 </a:t>
            </a:r>
            <a:r>
              <a:rPr lang="en-US" altLang="zh-CN" sz="2000" b="1">
                <a:solidFill>
                  <a:srgbClr val="000000"/>
                </a:solidFill>
                <a:latin typeface="Times New Roman" panose="02020603050405020304" pitchFamily="2" charset="0"/>
              </a:rPr>
              <a:t>10</a:t>
            </a:r>
            <a:r>
              <a:rPr lang="en-US" altLang="zh-CN" sz="2000" b="1" baseline="30000">
                <a:solidFill>
                  <a:srgbClr val="000000"/>
                </a:solidFill>
                <a:latin typeface="Times New Roman" panose="02020603050405020304" pitchFamily="2" charset="0"/>
              </a:rPr>
              <a:t>3</a:t>
            </a:r>
            <a:r>
              <a:rPr lang="en-US" altLang="zh-CN" sz="2000" b="1">
                <a:solidFill>
                  <a:srgbClr val="000000"/>
                </a:solidFill>
                <a:latin typeface="Times New Roman" panose="02020603050405020304" pitchFamily="2" charset="0"/>
              </a:rPr>
              <a:t>V/μS</a:t>
            </a:r>
            <a:r>
              <a:rPr lang="zh-CN" altLang="en-US" sz="2000" b="1">
                <a:solidFill>
                  <a:srgbClr val="000000"/>
                </a:solidFill>
                <a:latin typeface="Times New Roman" panose="02020603050405020304" pitchFamily="2" charset="0"/>
              </a:rPr>
              <a:t>。</a:t>
            </a:r>
            <a:endParaRPr lang="zh-CN" altLang="en-US" sz="2000" b="1">
              <a:solidFill>
                <a:srgbClr val="000000"/>
              </a:solidFill>
              <a:latin typeface="Times New Roman" panose="02020603050405020304" pitchFamily="2" charset="0"/>
            </a:endParaRPr>
          </a:p>
          <a:p>
            <a:pPr>
              <a:spcBef>
                <a:spcPct val="20000"/>
              </a:spcBef>
            </a:pPr>
            <a:r>
              <a:rPr lang="zh-CN" altLang="zh-CN" sz="2000" b="1" dirty="0">
                <a:solidFill>
                  <a:srgbClr val="000000"/>
                </a:solidFill>
                <a:latin typeface="Times New Roman" panose="02020603050405020304" pitchFamily="2" charset="0"/>
              </a:rPr>
              <a:t>                   用于</a:t>
            </a:r>
            <a:r>
              <a:rPr lang="en-US" altLang="zh-CN" sz="2000" b="1" dirty="0">
                <a:solidFill>
                  <a:srgbClr val="000000"/>
                </a:solidFill>
                <a:latin typeface="Times New Roman" panose="02020603050405020304" pitchFamily="2" charset="0"/>
              </a:rPr>
              <a:t>A/D</a:t>
            </a:r>
            <a:r>
              <a:rPr lang="zh-CN" altLang="en-US" sz="2000" b="1" dirty="0">
                <a:solidFill>
                  <a:srgbClr val="000000"/>
                </a:solidFill>
                <a:latin typeface="Times New Roman" panose="02020603050405020304" pitchFamily="2" charset="0"/>
              </a:rPr>
              <a:t>、</a:t>
            </a:r>
            <a:r>
              <a:rPr lang="en-US" altLang="zh-CN" sz="2000" b="1" dirty="0">
                <a:solidFill>
                  <a:srgbClr val="000000"/>
                </a:solidFill>
                <a:latin typeface="Times New Roman" panose="02020603050405020304" pitchFamily="2" charset="0"/>
              </a:rPr>
              <a:t>D/A</a:t>
            </a:r>
            <a:r>
              <a:rPr lang="zh-CN" altLang="en-US" sz="2000" b="1" dirty="0">
                <a:solidFill>
                  <a:srgbClr val="000000"/>
                </a:solidFill>
                <a:latin typeface="Times New Roman" panose="02020603050405020304" pitchFamily="2" charset="0"/>
              </a:rPr>
              <a:t>转换电路、视频放大器。</a:t>
            </a:r>
            <a:endParaRPr lang="zh-CN" altLang="en-US" sz="2000" b="1" dirty="0">
              <a:solidFill>
                <a:srgbClr val="000000"/>
              </a:solidFill>
              <a:latin typeface="Times New Roman" panose="02020603050405020304" pitchFamily="2" charset="0"/>
            </a:endParaRPr>
          </a:p>
          <a:p>
            <a:pPr>
              <a:spcBef>
                <a:spcPct val="20000"/>
              </a:spcBef>
            </a:pPr>
            <a:r>
              <a:rPr lang="zh-CN" altLang="en-US" sz="2000" b="1" dirty="0">
                <a:solidFill>
                  <a:srgbClr val="CC0066"/>
                </a:solidFill>
                <a:effectLst>
                  <a:outerShdw blurRad="38100" dist="38100" dir="2700000">
                    <a:srgbClr val="C0C0C0"/>
                  </a:outerShdw>
                </a:effectLst>
                <a:latin typeface="Times New Roman" panose="02020603050405020304" pitchFamily="2" charset="0"/>
              </a:rPr>
              <a:t>高精度型：</a:t>
            </a:r>
            <a:r>
              <a:rPr lang="zh-CN" altLang="en-US" sz="2000" b="1" dirty="0">
                <a:latin typeface="Times New Roman" panose="02020603050405020304" pitchFamily="2" charset="0"/>
              </a:rPr>
              <a:t>低失调、低温漂、低噪声、高增益， </a:t>
            </a:r>
            <a:endParaRPr lang="zh-CN" altLang="en-US" sz="2000" b="1" dirty="0">
              <a:latin typeface="Times New Roman" panose="02020603050405020304" pitchFamily="2" charset="0"/>
            </a:endParaRPr>
          </a:p>
          <a:p>
            <a:pPr>
              <a:spcBef>
                <a:spcPct val="20000"/>
              </a:spcBef>
            </a:pPr>
            <a:r>
              <a:rPr lang="zh-CN" altLang="en-US" sz="2000" b="1" dirty="0">
                <a:latin typeface="Times New Roman" panose="02020603050405020304" pitchFamily="2" charset="0"/>
              </a:rPr>
              <a:t>                    </a:t>
            </a:r>
            <a:r>
              <a:rPr lang="en-US" altLang="zh-CN" sz="2000" b="1" i="1" err="1">
                <a:latin typeface="Times New Roman" panose="02020603050405020304" pitchFamily="2" charset="0"/>
              </a:rPr>
              <a:t>A</a:t>
            </a:r>
            <a:r>
              <a:rPr lang="en-US" altLang="zh-CN" sz="2000" b="1" baseline="-25000" err="1">
                <a:latin typeface="Times New Roman" panose="02020603050405020304" pitchFamily="2" charset="0"/>
              </a:rPr>
              <a:t>od</a:t>
            </a:r>
            <a:r>
              <a:rPr lang="zh-CN" altLang="en-US" sz="2000" b="1" dirty="0">
                <a:latin typeface="Times New Roman" panose="02020603050405020304" pitchFamily="2" charset="0"/>
              </a:rPr>
              <a:t>高于</a:t>
            </a:r>
            <a:r>
              <a:rPr lang="en-US" altLang="zh-CN" sz="2000" b="1">
                <a:latin typeface="Times New Roman" panose="02020603050405020304" pitchFamily="2" charset="0"/>
              </a:rPr>
              <a:t>105dB</a:t>
            </a:r>
            <a:r>
              <a:rPr lang="zh-CN" altLang="en-US" sz="2000" b="1">
                <a:latin typeface="Times New Roman" panose="02020603050405020304" pitchFamily="2" charset="0"/>
              </a:rPr>
              <a:t>。</a:t>
            </a:r>
            <a:endParaRPr lang="zh-CN" altLang="en-US" sz="2000" b="1">
              <a:latin typeface="Times New Roman" panose="02020603050405020304" pitchFamily="2" charset="0"/>
            </a:endParaRPr>
          </a:p>
          <a:p>
            <a:pPr>
              <a:spcBef>
                <a:spcPct val="20000"/>
              </a:spcBef>
            </a:pPr>
            <a:r>
              <a:rPr lang="zh-CN" altLang="en-US" sz="2000" b="1" dirty="0">
                <a:latin typeface="Times New Roman" panose="02020603050405020304" pitchFamily="2" charset="0"/>
              </a:rPr>
              <a:t>                   用于微弱信号的测量与运算、高精度设备。</a:t>
            </a:r>
            <a:endParaRPr lang="zh-CN" altLang="en-US" sz="2000" b="1" dirty="0">
              <a:latin typeface="Times New Roman" panose="02020603050405020304" pitchFamily="2" charset="0"/>
            </a:endParaRPr>
          </a:p>
          <a:p>
            <a:pPr>
              <a:spcBef>
                <a:spcPct val="20000"/>
              </a:spcBef>
            </a:pPr>
            <a:r>
              <a:rPr lang="zh-CN" altLang="en-US" sz="2000" b="1" dirty="0">
                <a:solidFill>
                  <a:srgbClr val="CC0066"/>
                </a:solidFill>
                <a:effectLst>
                  <a:outerShdw blurRad="38100" dist="38100" dir="2700000">
                    <a:srgbClr val="C0C0C0"/>
                  </a:outerShdw>
                </a:effectLst>
                <a:latin typeface="Times New Roman" panose="02020603050405020304" pitchFamily="2" charset="0"/>
              </a:rPr>
              <a:t>低功耗型：</a:t>
            </a:r>
            <a:r>
              <a:rPr lang="zh-CN" altLang="en-US" sz="2000" b="1" dirty="0">
                <a:latin typeface="Times New Roman" panose="02020603050405020304" pitchFamily="2" charset="0"/>
              </a:rPr>
              <a:t>工作电源电压低、静态功耗小，在</a:t>
            </a:r>
            <a:r>
              <a:rPr lang="en-US" altLang="zh-CN" sz="2000" b="1" dirty="0">
                <a:latin typeface="Times New Roman" panose="02020603050405020304" pitchFamily="2" charset="0"/>
              </a:rPr>
              <a:t>100</a:t>
            </a:r>
            <a:r>
              <a:rPr lang="zh-CN" altLang="en-US" sz="2000" b="1" dirty="0">
                <a:latin typeface="Times New Roman" panose="02020603050405020304" pitchFamily="2" charset="0"/>
              </a:rPr>
              <a:t>～</a:t>
            </a:r>
            <a:r>
              <a:rPr lang="en-US" altLang="zh-CN" sz="2000" b="1">
                <a:latin typeface="Times New Roman" panose="02020603050405020304" pitchFamily="2" charset="0"/>
              </a:rPr>
              <a:t>200μW</a:t>
            </a:r>
            <a:r>
              <a:rPr lang="zh-CN" altLang="en-US" sz="2000" b="1">
                <a:latin typeface="Times New Roman" panose="02020603050405020304" pitchFamily="2" charset="0"/>
              </a:rPr>
              <a:t>。</a:t>
            </a:r>
            <a:endParaRPr lang="zh-CN" altLang="en-US" sz="2000" b="1">
              <a:latin typeface="Times New Roman" panose="02020603050405020304" pitchFamily="2" charset="0"/>
            </a:endParaRPr>
          </a:p>
          <a:p>
            <a:pPr>
              <a:spcBef>
                <a:spcPct val="20000"/>
              </a:spcBef>
            </a:pPr>
            <a:r>
              <a:rPr lang="zh-CN" altLang="en-US" sz="2000" b="1" dirty="0">
                <a:latin typeface="Times New Roman" panose="02020603050405020304" pitchFamily="2" charset="0"/>
              </a:rPr>
              <a:t>                   用于空间技术、军事科学和工业中的遥感遥测。</a:t>
            </a:r>
            <a:endParaRPr lang="zh-CN" altLang="en-US" sz="2000" b="1" dirty="0">
              <a:latin typeface="Times New Roman" panose="02020603050405020304" pitchFamily="2" charset="0"/>
            </a:endParaRPr>
          </a:p>
          <a:p>
            <a:pPr>
              <a:spcBef>
                <a:spcPct val="20000"/>
              </a:spcBef>
            </a:pPr>
            <a:r>
              <a:rPr lang="zh-CN" altLang="en-US" sz="2000" b="1" dirty="0">
                <a:solidFill>
                  <a:srgbClr val="CC0066"/>
                </a:solidFill>
                <a:effectLst>
                  <a:outerShdw blurRad="38100" dist="38100" dir="2700000">
                    <a:srgbClr val="C0C0C0"/>
                  </a:outerShdw>
                </a:effectLst>
                <a:latin typeface="Times New Roman" panose="02020603050405020304" pitchFamily="2" charset="0"/>
              </a:rPr>
              <a:t>大功率型、仪表用放大器、隔离放大器、缓冲放大器</a:t>
            </a:r>
            <a:r>
              <a:rPr lang="en-US" altLang="zh-CN" sz="2000" b="1">
                <a:solidFill>
                  <a:srgbClr val="CC0066"/>
                </a:solidFill>
                <a:effectLst>
                  <a:outerShdw blurRad="38100" dist="38100" dir="2700000">
                    <a:srgbClr val="C0C0C0"/>
                  </a:outerShdw>
                </a:effectLst>
                <a:latin typeface="Times New Roman" panose="02020603050405020304" pitchFamily="2" charset="0"/>
              </a:rPr>
              <a:t>……</a:t>
            </a:r>
            <a:endParaRPr lang="en-US" altLang="zh-CN" sz="2000" b="1">
              <a:solidFill>
                <a:srgbClr val="CC0066"/>
              </a:solidFill>
              <a:effectLst>
                <a:outerShdw blurRad="38100" dist="38100" dir="2700000">
                  <a:srgbClr val="C0C0C0"/>
                </a:outerShdw>
              </a:effectLst>
              <a:latin typeface="Times New Roman" panose="02020603050405020304" pitchFamily="2" charset="0"/>
            </a:endParaRPr>
          </a:p>
        </p:txBody>
      </p:sp>
      <p:sp>
        <p:nvSpPr>
          <p:cNvPr id="65546" name="文本框 65545"/>
          <p:cNvSpPr txBox="1"/>
          <p:nvPr/>
        </p:nvSpPr>
        <p:spPr>
          <a:xfrm>
            <a:off x="4648200" y="914400"/>
            <a:ext cx="4191000" cy="831850"/>
          </a:xfrm>
          <a:prstGeom prst="rect">
            <a:avLst/>
          </a:prstGeom>
          <a:solidFill>
            <a:srgbClr val="CCFFFF"/>
          </a:solidFill>
          <a:ln w="9525" cap="flat" cmpd="sng">
            <a:solidFill>
              <a:srgbClr val="FF0000"/>
            </a:solidFill>
            <a:prstDash val="solid"/>
            <a:miter/>
            <a:headEnd type="none" w="med" len="med"/>
            <a:tailEnd type="none" w="med" len="med"/>
          </a:ln>
        </p:spPr>
        <p:txBody>
          <a:bodyPr>
            <a:spAutoFit/>
          </a:bodyPr>
          <a:p>
            <a:pPr>
              <a:spcBef>
                <a:spcPct val="50000"/>
              </a:spcBef>
            </a:pPr>
            <a:r>
              <a:rPr lang="zh-CN" altLang="en-US" b="1" dirty="0">
                <a:latin typeface="Times New Roman" panose="02020603050405020304" pitchFamily="2" charset="0"/>
              </a:rPr>
              <a:t>通常情况下用通用型运放，特殊情况下才用专用型运放。</a:t>
            </a:r>
            <a:endParaRPr lang="zh-CN" altLang="en-US" b="1">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44">
                                            <p:txEl>
                                              <p:charRg st="0" end="6"/>
                                            </p:txEl>
                                          </p:spTgt>
                                        </p:tgtEl>
                                        <p:attrNameLst>
                                          <p:attrName>style.visibility</p:attrName>
                                        </p:attrNameLst>
                                      </p:cBhvr>
                                      <p:to>
                                        <p:strVal val="visible"/>
                                      </p:to>
                                    </p:set>
                                    <p:animEffect transition="in" filter="wipe(left)">
                                      <p:cBhvr>
                                        <p:cTn id="7" dur="500"/>
                                        <p:tgtEl>
                                          <p:spTgt spid="65544">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45">
                                            <p:txEl>
                                              <p:charRg st="0" end="22"/>
                                            </p:txEl>
                                          </p:spTgt>
                                        </p:tgtEl>
                                        <p:attrNameLst>
                                          <p:attrName>style.visibility</p:attrName>
                                        </p:attrNameLst>
                                      </p:cBhvr>
                                      <p:to>
                                        <p:strVal val="visible"/>
                                      </p:to>
                                    </p:set>
                                    <p:animEffect transition="in" filter="wipe(left)">
                                      <p:cBhvr>
                                        <p:cTn id="12" dur="500"/>
                                        <p:tgtEl>
                                          <p:spTgt spid="65545">
                                            <p:txEl>
                                              <p:charRg st="0" end="2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45">
                                            <p:txEl>
                                              <p:charRg st="22" end="56"/>
                                            </p:txEl>
                                          </p:spTgt>
                                        </p:tgtEl>
                                        <p:attrNameLst>
                                          <p:attrName>style.visibility</p:attrName>
                                        </p:attrNameLst>
                                      </p:cBhvr>
                                      <p:to>
                                        <p:strVal val="visible"/>
                                      </p:to>
                                    </p:set>
                                    <p:animEffect transition="in" filter="wipe(left)">
                                      <p:cBhvr>
                                        <p:cTn id="17" dur="500"/>
                                        <p:tgtEl>
                                          <p:spTgt spid="65545">
                                            <p:txEl>
                                              <p:charRg st="22" end="5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545">
                                            <p:txEl>
                                              <p:charRg st="56" end="98"/>
                                            </p:txEl>
                                          </p:spTgt>
                                        </p:tgtEl>
                                        <p:attrNameLst>
                                          <p:attrName>style.visibility</p:attrName>
                                        </p:attrNameLst>
                                      </p:cBhvr>
                                      <p:to>
                                        <p:strVal val="visible"/>
                                      </p:to>
                                    </p:set>
                                    <p:animEffect transition="in" filter="wipe(left)">
                                      <p:cBhvr>
                                        <p:cTn id="22" dur="500"/>
                                        <p:tgtEl>
                                          <p:spTgt spid="65545">
                                            <p:txEl>
                                              <p:charRg st="56" end="9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545">
                                            <p:txEl>
                                              <p:charRg st="98" end="138"/>
                                            </p:txEl>
                                          </p:spTgt>
                                        </p:tgtEl>
                                        <p:attrNameLst>
                                          <p:attrName>style.visibility</p:attrName>
                                        </p:attrNameLst>
                                      </p:cBhvr>
                                      <p:to>
                                        <p:strVal val="visible"/>
                                      </p:to>
                                    </p:set>
                                    <p:animEffect transition="in" filter="wipe(left)">
                                      <p:cBhvr>
                                        <p:cTn id="27" dur="500"/>
                                        <p:tgtEl>
                                          <p:spTgt spid="65545">
                                            <p:txEl>
                                              <p:charRg st="98" end="13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545">
                                            <p:txEl>
                                              <p:charRg st="138" end="161"/>
                                            </p:txEl>
                                          </p:spTgt>
                                        </p:tgtEl>
                                        <p:attrNameLst>
                                          <p:attrName>style.visibility</p:attrName>
                                        </p:attrNameLst>
                                      </p:cBhvr>
                                      <p:to>
                                        <p:strVal val="visible"/>
                                      </p:to>
                                    </p:set>
                                    <p:animEffect transition="in" filter="wipe(left)">
                                      <p:cBhvr>
                                        <p:cTn id="32" dur="500"/>
                                        <p:tgtEl>
                                          <p:spTgt spid="65545">
                                            <p:txEl>
                                              <p:charRg st="138" end="16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545">
                                            <p:txEl>
                                              <p:charRg st="161" end="193"/>
                                            </p:txEl>
                                          </p:spTgt>
                                        </p:tgtEl>
                                        <p:attrNameLst>
                                          <p:attrName>style.visibility</p:attrName>
                                        </p:attrNameLst>
                                      </p:cBhvr>
                                      <p:to>
                                        <p:strVal val="visible"/>
                                      </p:to>
                                    </p:set>
                                    <p:animEffect transition="in" filter="wipe(left)">
                                      <p:cBhvr>
                                        <p:cTn id="37" dur="500"/>
                                        <p:tgtEl>
                                          <p:spTgt spid="65545">
                                            <p:txEl>
                                              <p:charRg st="161" end="19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545">
                                            <p:txEl>
                                              <p:charRg st="193" end="232"/>
                                            </p:txEl>
                                          </p:spTgt>
                                        </p:tgtEl>
                                        <p:attrNameLst>
                                          <p:attrName>style.visibility</p:attrName>
                                        </p:attrNameLst>
                                      </p:cBhvr>
                                      <p:to>
                                        <p:strVal val="visible"/>
                                      </p:to>
                                    </p:set>
                                    <p:animEffect transition="in" filter="wipe(left)">
                                      <p:cBhvr>
                                        <p:cTn id="42" dur="500"/>
                                        <p:tgtEl>
                                          <p:spTgt spid="65545">
                                            <p:txEl>
                                              <p:charRg st="193" end="23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545">
                                            <p:txEl>
                                              <p:charRg st="232" end="263"/>
                                            </p:txEl>
                                          </p:spTgt>
                                        </p:tgtEl>
                                        <p:attrNameLst>
                                          <p:attrName>style.visibility</p:attrName>
                                        </p:attrNameLst>
                                      </p:cBhvr>
                                      <p:to>
                                        <p:strVal val="visible"/>
                                      </p:to>
                                    </p:set>
                                    <p:animEffect transition="in" filter="wipe(left)">
                                      <p:cBhvr>
                                        <p:cTn id="47" dur="500"/>
                                        <p:tgtEl>
                                          <p:spTgt spid="65545">
                                            <p:txEl>
                                              <p:charRg st="232" end="26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5545">
                                            <p:txEl>
                                              <p:charRg st="263" end="304"/>
                                            </p:txEl>
                                          </p:spTgt>
                                        </p:tgtEl>
                                        <p:attrNameLst>
                                          <p:attrName>style.visibility</p:attrName>
                                        </p:attrNameLst>
                                      </p:cBhvr>
                                      <p:to>
                                        <p:strVal val="visible"/>
                                      </p:to>
                                    </p:set>
                                    <p:animEffect transition="in" filter="wipe(left)">
                                      <p:cBhvr>
                                        <p:cTn id="52" dur="500"/>
                                        <p:tgtEl>
                                          <p:spTgt spid="65545">
                                            <p:txEl>
                                              <p:charRg st="263" end="30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5545">
                                            <p:txEl>
                                              <p:charRg st="304" end="330"/>
                                            </p:txEl>
                                          </p:spTgt>
                                        </p:tgtEl>
                                        <p:attrNameLst>
                                          <p:attrName>style.visibility</p:attrName>
                                        </p:attrNameLst>
                                      </p:cBhvr>
                                      <p:to>
                                        <p:strVal val="visible"/>
                                      </p:to>
                                    </p:set>
                                    <p:animEffect transition="in" filter="wipe(left)">
                                      <p:cBhvr>
                                        <p:cTn id="57" dur="500"/>
                                        <p:tgtEl>
                                          <p:spTgt spid="65545">
                                            <p:txEl>
                                              <p:charRg st="304" end="33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546"/>
                                        </p:tgtEl>
                                        <p:attrNameLst>
                                          <p:attrName>style.visibility</p:attrName>
                                        </p:attrNameLst>
                                      </p:cBhvr>
                                      <p:to>
                                        <p:strVal val="visible"/>
                                      </p:to>
                                    </p:set>
                                    <p:animEffect transition="in" filter="wipe(left)">
                                      <p:cBhvr>
                                        <p:cTn id="62" dur="500"/>
                                        <p:tgtEl>
                                          <p:spTgt spid="65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build="p"/>
      <p:bldP spid="65545" grpId="0" build="p"/>
      <p:bldP spid="65546"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7" name="标题 66566"/>
          <p:cNvSpPr>
            <a:spLocks noGrp="1"/>
          </p:cNvSpPr>
          <p:nvPr>
            <p:ph type="title"/>
          </p:nvPr>
        </p:nvSpPr>
        <p:spPr>
          <a:xfrm>
            <a:off x="381000" y="685800"/>
            <a:ext cx="4876800" cy="533400"/>
          </a:xfrm>
        </p:spPr>
        <p:txBody>
          <a:bodyPr anchor="ctr"/>
          <a:p>
            <a:pPr algn="l"/>
            <a:r>
              <a:rPr lang="zh-CN" altLang="en-US" sz="3600" dirty="0">
                <a:ea typeface="隶书" panose="02010509060101010101" pitchFamily="1" charset="-122"/>
              </a:rPr>
              <a:t>讨论一</a:t>
            </a:r>
            <a:endParaRPr lang="zh-CN" altLang="en-US" sz="3600">
              <a:ea typeface="隶书" panose="02010509060101010101" pitchFamily="1" charset="-122"/>
            </a:endParaRPr>
          </a:p>
        </p:txBody>
      </p:sp>
      <p:sp>
        <p:nvSpPr>
          <p:cNvPr id="66568" name="文本占位符 66567"/>
          <p:cNvSpPr/>
          <p:nvPr>
            <p:ph type="body" idx="1"/>
          </p:nvPr>
        </p:nvSpPr>
        <p:spPr>
          <a:xfrm>
            <a:off x="457200" y="1371600"/>
            <a:ext cx="8458200" cy="4724400"/>
          </a:xfrm>
          <a:solidFill>
            <a:srgbClr val="FFFFFF"/>
          </a:solidFill>
          <a:ln>
            <a:noFill/>
          </a:ln>
        </p:spPr>
        <p:txBody>
          <a:bodyPr/>
          <a:p>
            <a:pPr algn="just">
              <a:lnSpc>
                <a:spcPct val="90000"/>
              </a:lnSpc>
              <a:buNone/>
            </a:pPr>
            <a:r>
              <a:rPr lang="zh-CN" altLang="en-US" sz="2400" b="1" dirty="0"/>
              <a:t>根据下列要求，将应优先考虑使用的集成运放填入空内。</a:t>
            </a:r>
            <a:endParaRPr lang="zh-CN" altLang="en-US" sz="2400" b="1" dirty="0"/>
          </a:p>
          <a:p>
            <a:pPr algn="just">
              <a:lnSpc>
                <a:spcPct val="90000"/>
              </a:lnSpc>
              <a:buNone/>
            </a:pPr>
            <a:r>
              <a:rPr lang="zh-CN" altLang="en-US" sz="2400" b="1" dirty="0"/>
              <a:t>已知现有集成运放的类型是：</a:t>
            </a:r>
            <a:endParaRPr lang="zh-CN" altLang="en-US" sz="2400" b="1" dirty="0"/>
          </a:p>
          <a:p>
            <a:pPr algn="just">
              <a:lnSpc>
                <a:spcPct val="90000"/>
              </a:lnSpc>
              <a:buNone/>
            </a:pPr>
            <a:r>
              <a:rPr lang="zh-CN" altLang="en-US" sz="2400" b="1" dirty="0"/>
              <a:t>     </a:t>
            </a:r>
            <a:r>
              <a:rPr lang="en-US" altLang="zh-CN" sz="2400" b="1" dirty="0"/>
              <a:t>①</a:t>
            </a:r>
            <a:r>
              <a:rPr lang="zh-CN" altLang="en-US" sz="2400" b="1" dirty="0"/>
              <a:t>通用型 </a:t>
            </a:r>
            <a:r>
              <a:rPr lang="en-US" altLang="zh-CN" sz="2400" b="1" dirty="0"/>
              <a:t>②</a:t>
            </a:r>
            <a:r>
              <a:rPr lang="zh-CN" altLang="en-US" sz="2400" b="1" dirty="0"/>
              <a:t>高阻型 </a:t>
            </a:r>
            <a:r>
              <a:rPr lang="en-US" altLang="zh-CN" sz="2400" b="1" dirty="0"/>
              <a:t>③</a:t>
            </a:r>
            <a:r>
              <a:rPr lang="zh-CN" altLang="en-US" sz="2400" b="1" dirty="0"/>
              <a:t>高速型 </a:t>
            </a:r>
            <a:r>
              <a:rPr lang="en-US" altLang="zh-CN" sz="2400" b="1" dirty="0"/>
              <a:t>④</a:t>
            </a:r>
            <a:r>
              <a:rPr lang="zh-CN" altLang="en-US" sz="2400" b="1" dirty="0"/>
              <a:t>低功耗型 </a:t>
            </a:r>
            <a:endParaRPr lang="zh-CN" altLang="en-US" sz="2400" b="1" dirty="0"/>
          </a:p>
          <a:p>
            <a:pPr algn="just">
              <a:lnSpc>
                <a:spcPct val="90000"/>
              </a:lnSpc>
              <a:buNone/>
            </a:pPr>
            <a:r>
              <a:rPr lang="zh-CN" altLang="en-US" sz="2400" b="1" dirty="0"/>
              <a:t>     </a:t>
            </a:r>
            <a:r>
              <a:rPr lang="en-US" altLang="zh-CN" sz="2400" b="1" dirty="0"/>
              <a:t>⑤</a:t>
            </a:r>
            <a:r>
              <a:rPr lang="zh-CN" altLang="en-US" sz="2400" b="1" dirty="0"/>
              <a:t>高压型 </a:t>
            </a:r>
            <a:r>
              <a:rPr lang="en-US" altLang="zh-CN" sz="2400" b="1" dirty="0"/>
              <a:t>⑥</a:t>
            </a:r>
            <a:r>
              <a:rPr lang="zh-CN" altLang="en-US" sz="2400" b="1" dirty="0"/>
              <a:t>大功率型 </a:t>
            </a:r>
            <a:r>
              <a:rPr lang="en-US" altLang="zh-CN" sz="2400" b="1" dirty="0"/>
              <a:t>⑦</a:t>
            </a:r>
            <a:r>
              <a:rPr lang="zh-CN" altLang="en-US" sz="2400" b="1" dirty="0"/>
              <a:t>高精度型</a:t>
            </a:r>
            <a:endParaRPr lang="zh-CN" altLang="en-US" sz="2400" b="1" dirty="0"/>
          </a:p>
          <a:p>
            <a:pPr algn="just">
              <a:lnSpc>
                <a:spcPct val="90000"/>
              </a:lnSpc>
              <a:buNone/>
            </a:pPr>
            <a:r>
              <a:rPr lang="en-US" altLang="zh-CN" sz="2400" b="1" dirty="0"/>
              <a:t>1.  </a:t>
            </a:r>
            <a:r>
              <a:rPr lang="zh-CN" altLang="en-US" sz="2400" b="1" dirty="0"/>
              <a:t>作低频放大器，应选用</a:t>
            </a:r>
            <a:r>
              <a:rPr lang="zh-CN" altLang="en-US" sz="2400" b="1" u="sng" dirty="0"/>
              <a:t>        </a:t>
            </a:r>
            <a:r>
              <a:rPr lang="zh-CN" altLang="en-US" sz="2400" b="1" dirty="0"/>
              <a:t>。</a:t>
            </a:r>
            <a:endParaRPr lang="zh-CN" altLang="en-US" sz="2400" b="1" dirty="0"/>
          </a:p>
          <a:p>
            <a:pPr algn="just">
              <a:lnSpc>
                <a:spcPct val="90000"/>
              </a:lnSpc>
              <a:buNone/>
            </a:pPr>
            <a:r>
              <a:rPr lang="en-US" altLang="zh-CN" sz="2400" b="1" dirty="0"/>
              <a:t>2.  </a:t>
            </a:r>
            <a:r>
              <a:rPr lang="zh-CN" altLang="en-US" sz="2400" b="1" dirty="0"/>
              <a:t>作宽频带放大器，应选用</a:t>
            </a:r>
            <a:r>
              <a:rPr lang="zh-CN" altLang="en-US" sz="2400" b="1" u="sng" dirty="0"/>
              <a:t>       </a:t>
            </a:r>
            <a:r>
              <a:rPr lang="zh-CN" altLang="en-US" sz="2400" b="1" dirty="0"/>
              <a:t>。</a:t>
            </a:r>
            <a:endParaRPr lang="zh-CN" altLang="en-US" sz="2400" b="1" dirty="0"/>
          </a:p>
          <a:p>
            <a:pPr algn="just">
              <a:lnSpc>
                <a:spcPct val="90000"/>
              </a:lnSpc>
              <a:buNone/>
            </a:pPr>
            <a:r>
              <a:rPr lang="en-US" altLang="zh-CN" sz="2400" b="1" dirty="0"/>
              <a:t>3.  </a:t>
            </a:r>
            <a:r>
              <a:rPr lang="zh-CN" altLang="en-US" sz="2400" b="1" dirty="0"/>
              <a:t>作幅值为</a:t>
            </a:r>
            <a:r>
              <a:rPr lang="en-US" altLang="zh-CN" sz="2400" b="1" dirty="0"/>
              <a:t>1μV</a:t>
            </a:r>
            <a:r>
              <a:rPr lang="zh-CN" altLang="en-US" sz="2400" b="1" dirty="0"/>
              <a:t>以下微弱信号的量测放大器，应选用</a:t>
            </a:r>
            <a:r>
              <a:rPr lang="zh-CN" altLang="en-US" sz="2400" b="1" u="sng" dirty="0"/>
              <a:t>       </a:t>
            </a:r>
            <a:r>
              <a:rPr lang="zh-CN" altLang="en-US" sz="2400" b="1" dirty="0"/>
              <a:t>。</a:t>
            </a:r>
            <a:endParaRPr lang="zh-CN" altLang="en-US" sz="2400" b="1" dirty="0"/>
          </a:p>
          <a:p>
            <a:pPr algn="just">
              <a:lnSpc>
                <a:spcPct val="90000"/>
              </a:lnSpc>
              <a:buNone/>
            </a:pPr>
            <a:r>
              <a:rPr lang="en-US" altLang="zh-CN" sz="2400" b="1" dirty="0"/>
              <a:t>4.  </a:t>
            </a:r>
            <a:r>
              <a:rPr lang="zh-CN" altLang="en-US" sz="2400" b="1" dirty="0"/>
              <a:t>作内阻为</a:t>
            </a:r>
            <a:r>
              <a:rPr lang="en-US" altLang="zh-CN" sz="2400" b="1" dirty="0"/>
              <a:t>10MΩ</a:t>
            </a:r>
            <a:r>
              <a:rPr lang="zh-CN" altLang="en-US" sz="2400" b="1" dirty="0"/>
              <a:t>信号源的放大器，应选用</a:t>
            </a:r>
            <a:r>
              <a:rPr lang="zh-CN" altLang="en-US" sz="2400" b="1" u="sng" dirty="0"/>
              <a:t>       </a:t>
            </a:r>
            <a:r>
              <a:rPr lang="zh-CN" altLang="en-US" sz="2400" b="1" dirty="0"/>
              <a:t>。</a:t>
            </a:r>
            <a:endParaRPr lang="zh-CN" altLang="en-US" sz="2400" b="1" dirty="0"/>
          </a:p>
          <a:p>
            <a:pPr algn="just">
              <a:lnSpc>
                <a:spcPct val="90000"/>
              </a:lnSpc>
              <a:buNone/>
            </a:pPr>
            <a:r>
              <a:rPr lang="en-US" altLang="zh-CN" sz="2400" b="1" dirty="0"/>
              <a:t>5.  </a:t>
            </a:r>
            <a:r>
              <a:rPr lang="zh-CN" altLang="en-US" sz="2400" b="1" dirty="0"/>
              <a:t>负载需</a:t>
            </a:r>
            <a:r>
              <a:rPr lang="en-US" altLang="zh-CN" sz="2400" b="1" dirty="0"/>
              <a:t>5A</a:t>
            </a:r>
            <a:r>
              <a:rPr lang="zh-CN" altLang="en-US" sz="2400" b="1" dirty="0"/>
              <a:t>电流驱动的放大器，应选用</a:t>
            </a:r>
            <a:r>
              <a:rPr lang="zh-CN" altLang="en-US" sz="2400" b="1" u="sng" dirty="0"/>
              <a:t>       </a:t>
            </a:r>
            <a:r>
              <a:rPr lang="zh-CN" altLang="en-US" sz="2400" b="1" dirty="0"/>
              <a:t>。</a:t>
            </a:r>
            <a:endParaRPr lang="zh-CN" altLang="en-US" sz="2400" b="1" dirty="0"/>
          </a:p>
          <a:p>
            <a:pPr algn="just">
              <a:lnSpc>
                <a:spcPct val="90000"/>
              </a:lnSpc>
              <a:buNone/>
            </a:pPr>
            <a:r>
              <a:rPr lang="en-US" altLang="zh-CN" sz="2400" b="1" dirty="0"/>
              <a:t>6.  </a:t>
            </a:r>
            <a:r>
              <a:rPr lang="zh-CN" altLang="en-US" sz="2400" b="1" dirty="0"/>
              <a:t>要求输出电压幅值为</a:t>
            </a:r>
            <a:r>
              <a:rPr lang="en-US" altLang="zh-CN" sz="2400" b="1" dirty="0"/>
              <a:t>±80</a:t>
            </a:r>
            <a:r>
              <a:rPr lang="zh-CN" altLang="en-US" sz="2400" b="1" dirty="0"/>
              <a:t>的放大器，应选用</a:t>
            </a:r>
            <a:r>
              <a:rPr lang="zh-CN" altLang="en-US" sz="2400" b="1" u="sng" dirty="0"/>
              <a:t>       </a:t>
            </a:r>
            <a:r>
              <a:rPr lang="zh-CN" altLang="en-US" sz="2400" b="1" dirty="0"/>
              <a:t>。</a:t>
            </a:r>
            <a:endParaRPr lang="zh-CN" altLang="en-US" sz="2400" b="1" dirty="0"/>
          </a:p>
          <a:p>
            <a:pPr algn="just">
              <a:lnSpc>
                <a:spcPct val="90000"/>
              </a:lnSpc>
              <a:buNone/>
            </a:pPr>
            <a:r>
              <a:rPr lang="en-US" altLang="zh-CN" sz="2400" b="1" dirty="0"/>
              <a:t>7.  </a:t>
            </a:r>
            <a:r>
              <a:rPr lang="zh-CN" altLang="en-US" sz="2400" b="1" dirty="0"/>
              <a:t>宇航仪器中所用的放大器，应选用</a:t>
            </a:r>
            <a:r>
              <a:rPr lang="zh-CN" altLang="en-US" sz="2400" b="1" u="sng" dirty="0"/>
              <a:t>       </a:t>
            </a:r>
            <a:r>
              <a:rPr lang="zh-CN" altLang="en-US" sz="2400" b="1" dirty="0"/>
              <a:t>。</a:t>
            </a:r>
            <a:endParaRPr lang="zh-CN" altLang="en-US" sz="2400"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7594" name="对象 67593"/>
          <p:cNvGraphicFramePr/>
          <p:nvPr/>
        </p:nvGraphicFramePr>
        <p:xfrm>
          <a:off x="762000" y="1066800"/>
          <a:ext cx="7620000" cy="3135313"/>
        </p:xfrm>
        <a:graphic>
          <a:graphicData uri="http://schemas.openxmlformats.org/presentationml/2006/ole">
            <mc:AlternateContent xmlns:mc="http://schemas.openxmlformats.org/markup-compatibility/2006">
              <mc:Choice xmlns:v="urn:schemas-microsoft-com:vml" Requires="v">
                <p:oleObj spid="_x0000_s3106" name="" r:id="rId1" imgW="24012525" imgH="9877425" progId="MSPhotoEd.3">
                  <p:embed/>
                </p:oleObj>
              </mc:Choice>
              <mc:Fallback>
                <p:oleObj name="" r:id="rId1" imgW="24012525" imgH="9877425" progId="MSPhotoEd.3">
                  <p:embed/>
                  <p:pic>
                    <p:nvPicPr>
                      <p:cNvPr id="0" name="图片 3105"/>
                      <p:cNvPicPr/>
                      <p:nvPr/>
                    </p:nvPicPr>
                    <p:blipFill>
                      <a:blip r:embed="rId2"/>
                      <a:stretch>
                        <a:fillRect/>
                      </a:stretch>
                    </p:blipFill>
                    <p:spPr>
                      <a:xfrm>
                        <a:off x="762000" y="1066800"/>
                        <a:ext cx="7620000" cy="3135313"/>
                      </a:xfrm>
                      <a:prstGeom prst="rect">
                        <a:avLst/>
                      </a:prstGeom>
                      <a:noFill/>
                      <a:ln w="38100">
                        <a:noFill/>
                        <a:miter/>
                      </a:ln>
                    </p:spPr>
                  </p:pic>
                </p:oleObj>
              </mc:Fallback>
            </mc:AlternateContent>
          </a:graphicData>
        </a:graphic>
      </p:graphicFrame>
      <p:sp>
        <p:nvSpPr>
          <p:cNvPr id="67595" name="标题 67594"/>
          <p:cNvSpPr>
            <a:spLocks noGrp="1"/>
          </p:cNvSpPr>
          <p:nvPr>
            <p:ph type="title"/>
          </p:nvPr>
        </p:nvSpPr>
        <p:spPr>
          <a:xfrm>
            <a:off x="533400" y="304800"/>
            <a:ext cx="7772400" cy="457200"/>
          </a:xfrm>
        </p:spPr>
        <p:txBody>
          <a:bodyPr anchor="ctr"/>
          <a:p>
            <a:pPr algn="just"/>
            <a:r>
              <a:rPr lang="zh-CN" altLang="en-US" sz="3600" dirty="0">
                <a:ea typeface="隶书" panose="02010509060101010101" pitchFamily="1" charset="-122"/>
              </a:rPr>
              <a:t>讨论二</a:t>
            </a:r>
            <a:endParaRPr lang="zh-CN" altLang="en-US" sz="3600">
              <a:ea typeface="隶书" panose="02010509060101010101" pitchFamily="1" charset="-122"/>
            </a:endParaRPr>
          </a:p>
        </p:txBody>
      </p:sp>
      <p:sp>
        <p:nvSpPr>
          <p:cNvPr id="67596" name="文本框 67595"/>
          <p:cNvSpPr txBox="1"/>
          <p:nvPr/>
        </p:nvSpPr>
        <p:spPr>
          <a:xfrm>
            <a:off x="838200" y="4343400"/>
            <a:ext cx="7467600" cy="1771650"/>
          </a:xfrm>
          <a:prstGeom prst="rect">
            <a:avLst/>
          </a:prstGeom>
          <a:noFill/>
          <a:ln w="9525">
            <a:noFill/>
          </a:ln>
        </p:spPr>
        <p:txBody>
          <a:bodyPr>
            <a:spAutoFit/>
          </a:bodyPr>
          <a:p>
            <a:pPr>
              <a:spcBef>
                <a:spcPct val="20000"/>
              </a:spcBef>
            </a:pPr>
            <a:r>
              <a:rPr lang="en-US" altLang="zh-CN" b="1" dirty="0">
                <a:latin typeface="Times New Roman" panose="02020603050405020304" pitchFamily="2" charset="0"/>
              </a:rPr>
              <a:t>1.  </a:t>
            </a:r>
            <a:r>
              <a:rPr lang="zh-CN" altLang="en-US" b="1" dirty="0">
                <a:latin typeface="Times New Roman" panose="02020603050405020304" pitchFamily="2" charset="0"/>
              </a:rPr>
              <a:t>输入级采用什么措施增大放大倍数？</a:t>
            </a:r>
            <a:endParaRPr lang="zh-CN" altLang="en-US" b="1" dirty="0">
              <a:latin typeface="Times New Roman" panose="02020603050405020304" pitchFamily="2" charset="0"/>
            </a:endParaRPr>
          </a:p>
          <a:p>
            <a:pPr>
              <a:spcBef>
                <a:spcPct val="20000"/>
              </a:spcBef>
            </a:pPr>
            <a:r>
              <a:rPr lang="en-US" altLang="zh-CN" b="1" dirty="0">
                <a:latin typeface="Times New Roman" panose="02020603050405020304" pitchFamily="2" charset="0"/>
              </a:rPr>
              <a:t>2.  </a:t>
            </a:r>
            <a:r>
              <a:rPr lang="zh-CN" altLang="en-US" b="1" dirty="0">
                <a:latin typeface="Times New Roman" panose="02020603050405020304" pitchFamily="2" charset="0"/>
              </a:rPr>
              <a:t>中间级采用什么措施增大电压放大倍数？</a:t>
            </a:r>
            <a:endParaRPr lang="zh-CN" altLang="en-US" b="1" dirty="0">
              <a:latin typeface="Times New Roman" panose="02020603050405020304" pitchFamily="2" charset="0"/>
            </a:endParaRPr>
          </a:p>
          <a:p>
            <a:pPr>
              <a:spcBef>
                <a:spcPct val="20000"/>
              </a:spcBef>
            </a:pPr>
            <a:r>
              <a:rPr lang="en-US" altLang="zh-CN" b="1" dirty="0">
                <a:latin typeface="Times New Roman" panose="02020603050405020304" pitchFamily="2" charset="0"/>
              </a:rPr>
              <a:t>3.  </a:t>
            </a:r>
            <a:r>
              <a:rPr lang="zh-CN" altLang="en-US" b="1" dirty="0">
                <a:latin typeface="Times New Roman" panose="02020603050405020304" pitchFamily="2" charset="0"/>
              </a:rPr>
              <a:t>如何消除交越失真？</a:t>
            </a:r>
            <a:endParaRPr lang="zh-CN" altLang="en-US" b="1" dirty="0">
              <a:latin typeface="Times New Roman" panose="02020603050405020304" pitchFamily="2" charset="0"/>
            </a:endParaRPr>
          </a:p>
          <a:p>
            <a:pPr>
              <a:spcBef>
                <a:spcPct val="20000"/>
              </a:spcBef>
            </a:pPr>
            <a:r>
              <a:rPr lang="en-US" altLang="zh-CN" b="1">
                <a:latin typeface="Times New Roman" panose="02020603050405020304" pitchFamily="2" charset="0"/>
              </a:rPr>
              <a:t>4.  </a:t>
            </a:r>
            <a:r>
              <a:rPr lang="en-US" altLang="zh-CN" b="1" i="1">
                <a:latin typeface="Times New Roman" panose="02020603050405020304" pitchFamily="2" charset="0"/>
              </a:rPr>
              <a:t>u</a:t>
            </a:r>
            <a:r>
              <a:rPr lang="en-US" altLang="zh-CN" b="1" baseline="-25000">
                <a:latin typeface="Times New Roman" panose="02020603050405020304" pitchFamily="2" charset="0"/>
              </a:rPr>
              <a:t>I1</a:t>
            </a:r>
            <a:r>
              <a:rPr lang="zh-CN" altLang="en-US" b="1">
                <a:latin typeface="Times New Roman" panose="02020603050405020304" pitchFamily="2" charset="0"/>
              </a:rPr>
              <a:t>、 </a:t>
            </a:r>
            <a:r>
              <a:rPr lang="en-US" altLang="zh-CN" b="1" i="1">
                <a:latin typeface="Times New Roman" panose="02020603050405020304" pitchFamily="2" charset="0"/>
              </a:rPr>
              <a:t>u</a:t>
            </a:r>
            <a:r>
              <a:rPr lang="en-US" altLang="zh-CN" b="1" baseline="-25000">
                <a:latin typeface="Times New Roman" panose="02020603050405020304" pitchFamily="2" charset="0"/>
              </a:rPr>
              <a:t>I3</a:t>
            </a:r>
            <a:r>
              <a:rPr lang="zh-CN" altLang="en-US" b="1" dirty="0">
                <a:latin typeface="Times New Roman" panose="02020603050405020304" pitchFamily="2" charset="0"/>
              </a:rPr>
              <a:t>哪个是同相输入端？哪个是反相输入端？</a:t>
            </a:r>
            <a:endParaRPr lang="zh-CN" altLang="en-US" b="1" dirty="0">
              <a:latin typeface="Times New Roman" panose="02020603050405020304" pitchFamily="2" charset="0"/>
            </a:endParaRPr>
          </a:p>
        </p:txBody>
      </p:sp>
      <p:sp>
        <p:nvSpPr>
          <p:cNvPr id="67597" name="线形标注 1 67596"/>
          <p:cNvSpPr/>
          <p:nvPr/>
        </p:nvSpPr>
        <p:spPr>
          <a:xfrm>
            <a:off x="2557463" y="609600"/>
            <a:ext cx="1252537" cy="381000"/>
          </a:xfrm>
          <a:prstGeom prst="borderCallout1">
            <a:avLst>
              <a:gd name="adj1" fmla="val 30000"/>
              <a:gd name="adj2" fmla="val -6083"/>
              <a:gd name="adj3" fmla="val 179167"/>
              <a:gd name="adj4" fmla="val -28009"/>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有源负载</a:t>
            </a:r>
            <a:endParaRPr lang="zh-CN" altLang="en-US" sz="2000" b="1">
              <a:latin typeface="Times New Roman" panose="02020603050405020304" pitchFamily="2" charset="0"/>
            </a:endParaRPr>
          </a:p>
        </p:txBody>
      </p:sp>
      <p:sp>
        <p:nvSpPr>
          <p:cNvPr id="67598" name="线形标注 1 67597"/>
          <p:cNvSpPr/>
          <p:nvPr/>
        </p:nvSpPr>
        <p:spPr>
          <a:xfrm>
            <a:off x="2743200" y="3581400"/>
            <a:ext cx="1277938" cy="396875"/>
          </a:xfrm>
          <a:prstGeom prst="borderCallout1">
            <a:avLst>
              <a:gd name="adj1" fmla="val 28801"/>
              <a:gd name="adj2" fmla="val 105963"/>
              <a:gd name="adj3" fmla="val -10398"/>
              <a:gd name="adj4" fmla="val 123852"/>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有源负载</a:t>
            </a:r>
            <a:endParaRPr lang="zh-CN" altLang="en-US" sz="2000" b="1">
              <a:latin typeface="Times New Roman" panose="02020603050405020304" pitchFamily="2" charset="0"/>
            </a:endParaRPr>
          </a:p>
        </p:txBody>
      </p:sp>
      <p:grpSp>
        <p:nvGrpSpPr>
          <p:cNvPr id="67599" name="组合 67598"/>
          <p:cNvGrpSpPr/>
          <p:nvPr/>
        </p:nvGrpSpPr>
        <p:grpSpPr>
          <a:xfrm>
            <a:off x="4953000" y="2286000"/>
            <a:ext cx="2133600" cy="1524000"/>
            <a:chOff x="3120" y="1440"/>
            <a:chExt cx="1344" cy="960"/>
          </a:xfrm>
        </p:grpSpPr>
        <p:sp>
          <p:nvSpPr>
            <p:cNvPr id="67600" name="椭圆 67599"/>
            <p:cNvSpPr/>
            <p:nvPr/>
          </p:nvSpPr>
          <p:spPr>
            <a:xfrm>
              <a:off x="3120" y="1440"/>
              <a:ext cx="864" cy="720"/>
            </a:xfrm>
            <a:prstGeom prst="ellipse">
              <a:avLst/>
            </a:prstGeom>
            <a:noFill/>
            <a:ln w="28575" cap="flat" cmpd="sng">
              <a:solidFill>
                <a:srgbClr val="FF0000"/>
              </a:solidFill>
              <a:prstDash val="solid"/>
              <a:headEnd type="none" w="med" len="med"/>
              <a:tailEnd type="none" w="med" len="med"/>
            </a:ln>
          </p:spPr>
          <p:txBody>
            <a:bodyPr/>
            <a:p>
              <a:endParaRPr lang="zh-CN" altLang="en-US"/>
            </a:p>
          </p:txBody>
        </p:sp>
        <p:sp>
          <p:nvSpPr>
            <p:cNvPr id="67601" name="椭圆 67600"/>
            <p:cNvSpPr/>
            <p:nvPr/>
          </p:nvSpPr>
          <p:spPr>
            <a:xfrm>
              <a:off x="3936" y="1968"/>
              <a:ext cx="528" cy="432"/>
            </a:xfrm>
            <a:prstGeom prst="ellipse">
              <a:avLst/>
            </a:prstGeom>
            <a:noFill/>
            <a:ln w="28575" cap="flat" cmpd="sng">
              <a:solidFill>
                <a:srgbClr val="FF0000"/>
              </a:solidFill>
              <a:prstDash val="solid"/>
              <a:headEnd type="none" w="med" len="med"/>
              <a:tailEnd type="none" w="med" len="med"/>
            </a:ln>
          </p:spPr>
          <p:txBody>
            <a:bodyPr wrap="none" anchor="ctr"/>
            <a:p>
              <a:pPr algn="ctr"/>
              <a:endParaRPr dirty="0">
                <a:solidFill>
                  <a:srgbClr val="CC0066"/>
                </a:solidFill>
                <a:latin typeface="Times New Roman" panose="02020603050405020304" pitchFamily="2" charset="0"/>
              </a:endParaRPr>
            </a:p>
          </p:txBody>
        </p:sp>
      </p:grpSp>
      <p:sp>
        <p:nvSpPr>
          <p:cNvPr id="67602" name="椭圆 67601"/>
          <p:cNvSpPr/>
          <p:nvPr/>
        </p:nvSpPr>
        <p:spPr>
          <a:xfrm>
            <a:off x="3581400" y="1600200"/>
            <a:ext cx="1447800" cy="1295400"/>
          </a:xfrm>
          <a:prstGeom prst="ellipse">
            <a:avLst/>
          </a:prstGeom>
          <a:noFill/>
          <a:ln w="28575" cap="flat" cmpd="sng">
            <a:solidFill>
              <a:srgbClr val="FF0000"/>
            </a:solidFill>
            <a:prstDash val="solid"/>
            <a:headEnd type="none" w="med" len="med"/>
            <a:tailEnd type="none" w="med" len="med"/>
          </a:ln>
        </p:spPr>
        <p:txBody>
          <a:bodyPr/>
          <a:p>
            <a:endParaRPr lang="zh-CN" altLang="en-US"/>
          </a:p>
        </p:txBody>
      </p:sp>
      <p:sp>
        <p:nvSpPr>
          <p:cNvPr id="67603" name="线形标注 1 67602"/>
          <p:cNvSpPr/>
          <p:nvPr/>
        </p:nvSpPr>
        <p:spPr>
          <a:xfrm>
            <a:off x="4876800" y="609600"/>
            <a:ext cx="2667000" cy="422275"/>
          </a:xfrm>
          <a:prstGeom prst="borderCallout1">
            <a:avLst>
              <a:gd name="adj1" fmla="val 27069"/>
              <a:gd name="adj2" fmla="val -2856"/>
              <a:gd name="adj3" fmla="val 243986"/>
              <a:gd name="adj4" fmla="val -11431"/>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复合管共射放大电路</a:t>
            </a:r>
            <a:endParaRPr lang="zh-CN" altLang="en-US" sz="2000" b="1">
              <a:latin typeface="Times New Roman" panose="02020603050405020304" pitchFamily="2" charset="0"/>
            </a:endParaRPr>
          </a:p>
        </p:txBody>
      </p:sp>
      <p:sp>
        <p:nvSpPr>
          <p:cNvPr id="67604" name="线形标注 1 67603"/>
          <p:cNvSpPr/>
          <p:nvPr/>
        </p:nvSpPr>
        <p:spPr>
          <a:xfrm>
            <a:off x="4876800" y="152400"/>
            <a:ext cx="3044825" cy="404813"/>
          </a:xfrm>
          <a:prstGeom prst="borderCallout1">
            <a:avLst>
              <a:gd name="adj1" fmla="val 28236"/>
              <a:gd name="adj2" fmla="val -2505"/>
              <a:gd name="adj3" fmla="val 356861"/>
              <a:gd name="adj4" fmla="val -15694"/>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增大输入级的负载电阻</a:t>
            </a:r>
            <a:endParaRPr lang="zh-CN" altLang="en-US" sz="2000" b="1">
              <a:latin typeface="Times New Roman" panose="02020603050405020304" pitchFamily="2" charset="0"/>
            </a:endParaRPr>
          </a:p>
        </p:txBody>
      </p:sp>
      <p:graphicFrame>
        <p:nvGraphicFramePr>
          <p:cNvPr id="67605" name="对象 67604"/>
          <p:cNvGraphicFramePr/>
          <p:nvPr/>
        </p:nvGraphicFramePr>
        <p:xfrm>
          <a:off x="762000" y="1066800"/>
          <a:ext cx="7620000" cy="3135313"/>
        </p:xfrm>
        <a:graphic>
          <a:graphicData uri="http://schemas.openxmlformats.org/presentationml/2006/ole">
            <mc:AlternateContent xmlns:mc="http://schemas.openxmlformats.org/markup-compatibility/2006">
              <mc:Choice xmlns:v="urn:schemas-microsoft-com:vml" Requires="v">
                <p:oleObj spid="_x0000_s3107" name="" r:id="rId3" imgW="24012525" imgH="9877425" progId="MSPhotoEd.3">
                  <p:embed/>
                </p:oleObj>
              </mc:Choice>
              <mc:Fallback>
                <p:oleObj name="" r:id="rId3" imgW="24012525" imgH="9877425" progId="MSPhotoEd.3">
                  <p:embed/>
                  <p:pic>
                    <p:nvPicPr>
                      <p:cNvPr id="0" name="图片 3106"/>
                      <p:cNvPicPr/>
                      <p:nvPr/>
                    </p:nvPicPr>
                    <p:blipFill>
                      <a:blip r:embed="rId2"/>
                      <a:stretch>
                        <a:fillRect/>
                      </a:stretch>
                    </p:blipFill>
                    <p:spPr>
                      <a:xfrm>
                        <a:off x="762000" y="1066800"/>
                        <a:ext cx="7620000" cy="3135313"/>
                      </a:xfrm>
                      <a:prstGeom prst="rect">
                        <a:avLst/>
                      </a:prstGeom>
                      <a:noFill/>
                      <a:ln w="38100">
                        <a:noFill/>
                        <a:miter/>
                      </a:ln>
                    </p:spPr>
                  </p:pic>
                </p:oleObj>
              </mc:Fallback>
            </mc:AlternateContent>
          </a:graphicData>
        </a:graphic>
      </p:graphicFrame>
      <p:sp>
        <p:nvSpPr>
          <p:cNvPr id="67606" name="文本框 67605"/>
          <p:cNvSpPr txBox="1"/>
          <p:nvPr/>
        </p:nvSpPr>
        <p:spPr>
          <a:xfrm>
            <a:off x="3276600" y="22860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_</a:t>
            </a:r>
            <a:endParaRPr lang="en-US" altLang="zh-CN" b="1">
              <a:solidFill>
                <a:srgbClr val="FF0000"/>
              </a:solidFill>
              <a:latin typeface="Times New Roman" panose="02020603050405020304" pitchFamily="2" charset="0"/>
            </a:endParaRPr>
          </a:p>
        </p:txBody>
      </p:sp>
      <p:sp>
        <p:nvSpPr>
          <p:cNvPr id="67607" name="文本框 67606"/>
          <p:cNvSpPr txBox="1"/>
          <p:nvPr/>
        </p:nvSpPr>
        <p:spPr>
          <a:xfrm>
            <a:off x="4419600" y="23622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_</a:t>
            </a:r>
            <a:endParaRPr lang="en-US" altLang="zh-CN" b="1">
              <a:solidFill>
                <a:srgbClr val="FF0000"/>
              </a:solidFill>
              <a:latin typeface="Times New Roman" panose="02020603050405020304" pitchFamily="2" charset="0"/>
            </a:endParaRPr>
          </a:p>
        </p:txBody>
      </p:sp>
      <p:sp>
        <p:nvSpPr>
          <p:cNvPr id="67608" name="文本框 67607"/>
          <p:cNvSpPr txBox="1"/>
          <p:nvPr/>
        </p:nvSpPr>
        <p:spPr>
          <a:xfrm>
            <a:off x="2438400" y="21336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67609" name="文本框 67608"/>
          <p:cNvSpPr txBox="1"/>
          <p:nvPr/>
        </p:nvSpPr>
        <p:spPr>
          <a:xfrm>
            <a:off x="5638800" y="30480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_</a:t>
            </a:r>
            <a:endParaRPr lang="en-US" altLang="zh-CN" b="1">
              <a:solidFill>
                <a:srgbClr val="FF0000"/>
              </a:solidFill>
              <a:latin typeface="Times New Roman" panose="02020603050405020304" pitchFamily="2" charset="0"/>
            </a:endParaRPr>
          </a:p>
        </p:txBody>
      </p:sp>
      <p:sp>
        <p:nvSpPr>
          <p:cNvPr id="67610" name="文本框 67609"/>
          <p:cNvSpPr txBox="1"/>
          <p:nvPr/>
        </p:nvSpPr>
        <p:spPr>
          <a:xfrm>
            <a:off x="6324600" y="25908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_</a:t>
            </a:r>
            <a:endParaRPr lang="en-US" altLang="zh-CN" b="1">
              <a:solidFill>
                <a:srgbClr val="FF0000"/>
              </a:solidFill>
              <a:latin typeface="Times New Roman" panose="02020603050405020304" pitchFamily="2" charset="0"/>
            </a:endParaRPr>
          </a:p>
        </p:txBody>
      </p:sp>
      <p:sp>
        <p:nvSpPr>
          <p:cNvPr id="67611" name="文本框 67610"/>
          <p:cNvSpPr txBox="1"/>
          <p:nvPr/>
        </p:nvSpPr>
        <p:spPr>
          <a:xfrm>
            <a:off x="7543800" y="19812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_</a:t>
            </a:r>
            <a:endParaRPr lang="en-US" altLang="zh-CN" b="1">
              <a:solidFill>
                <a:srgbClr val="FF0000"/>
              </a:solidFill>
              <a:latin typeface="Times New Roman" panose="02020603050405020304" pitchFamily="2" charset="0"/>
            </a:endParaRPr>
          </a:p>
        </p:txBody>
      </p:sp>
      <p:sp>
        <p:nvSpPr>
          <p:cNvPr id="67612" name="文本框 67611"/>
          <p:cNvSpPr txBox="1"/>
          <p:nvPr/>
        </p:nvSpPr>
        <p:spPr>
          <a:xfrm>
            <a:off x="685800" y="24384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67613" name="文本框 67612"/>
          <p:cNvSpPr txBox="1"/>
          <p:nvPr/>
        </p:nvSpPr>
        <p:spPr>
          <a:xfrm>
            <a:off x="3733800" y="1752600"/>
            <a:ext cx="457200" cy="457200"/>
          </a:xfrm>
          <a:prstGeom prst="rect">
            <a:avLst/>
          </a:prstGeom>
          <a:noFill/>
          <a:ln w="9525">
            <a:noFill/>
          </a:ln>
        </p:spPr>
        <p:txBody>
          <a:bodyPr>
            <a:spAutoFit/>
          </a:bodyPr>
          <a:p>
            <a:pPr>
              <a:spcBef>
                <a:spcPct val="50000"/>
              </a:spcBef>
            </a:pPr>
            <a:r>
              <a:rPr lang="en-US" altLang="zh-CN" b="1">
                <a:solidFill>
                  <a:srgbClr val="FF0000"/>
                </a:solidFill>
                <a:latin typeface="Times New Roman" panose="02020603050405020304" pitchFamily="2" charset="0"/>
              </a:rPr>
              <a:t>+</a:t>
            </a:r>
            <a:endParaRPr lang="en-US" altLang="zh-CN" b="1">
              <a:solidFill>
                <a:srgbClr val="FF0000"/>
              </a:solidFill>
              <a:latin typeface="Times New Roman" panose="02020603050405020304" pitchFamily="2" charset="0"/>
            </a:endParaRPr>
          </a:p>
        </p:txBody>
      </p:sp>
      <p:sp>
        <p:nvSpPr>
          <p:cNvPr id="67614" name="文本框 67613"/>
          <p:cNvSpPr txBox="1"/>
          <p:nvPr/>
        </p:nvSpPr>
        <p:spPr>
          <a:xfrm>
            <a:off x="533400" y="3124200"/>
            <a:ext cx="990600" cy="711200"/>
          </a:xfrm>
          <a:prstGeom prst="rect">
            <a:avLst/>
          </a:prstGeom>
          <a:solidFill>
            <a:srgbClr val="CCFFFF"/>
          </a:solidFill>
          <a:ln w="9525" cap="flat" cmpd="sng">
            <a:solidFill>
              <a:srgbClr val="FF0000"/>
            </a:solidFill>
            <a:prstDash val="solid"/>
            <a:miter/>
            <a:headEnd type="none" w="med" len="med"/>
            <a:tailEnd type="none" w="med" len="med"/>
          </a:ln>
        </p:spPr>
        <p:txBody>
          <a:bodyPr>
            <a:spAutoFit/>
          </a:bodyPr>
          <a:p>
            <a:pPr algn="ctr"/>
            <a:r>
              <a:rPr lang="zh-CN" altLang="en-US" sz="2000" b="1" dirty="0">
                <a:latin typeface="Times New Roman" panose="02020603050405020304" pitchFamily="2" charset="0"/>
              </a:rPr>
              <a:t>反相</a:t>
            </a:r>
            <a:endParaRPr lang="zh-CN" altLang="en-US" sz="2000" b="1" dirty="0">
              <a:latin typeface="Times New Roman" panose="02020603050405020304" pitchFamily="2" charset="0"/>
            </a:endParaRPr>
          </a:p>
          <a:p>
            <a:pPr algn="ctr"/>
            <a:r>
              <a:rPr lang="zh-CN" altLang="en-US" sz="2000" b="1" dirty="0">
                <a:latin typeface="Times New Roman" panose="02020603050405020304" pitchFamily="2" charset="0"/>
              </a:rPr>
              <a:t>输入端</a:t>
            </a:r>
            <a:endParaRPr lang="zh-CN" altLang="en-US" sz="2000" b="1" dirty="0">
              <a:latin typeface="Times New Roman" panose="02020603050405020304" pitchFamily="2" charset="0"/>
            </a:endParaRPr>
          </a:p>
        </p:txBody>
      </p:sp>
      <p:sp>
        <p:nvSpPr>
          <p:cNvPr id="67615" name="文本框 67614"/>
          <p:cNvSpPr txBox="1"/>
          <p:nvPr/>
        </p:nvSpPr>
        <p:spPr>
          <a:xfrm>
            <a:off x="2971800" y="3124200"/>
            <a:ext cx="990600" cy="711200"/>
          </a:xfrm>
          <a:prstGeom prst="rect">
            <a:avLst/>
          </a:prstGeom>
          <a:solidFill>
            <a:srgbClr val="CCFFFF"/>
          </a:solidFill>
          <a:ln w="9525" cap="flat" cmpd="sng">
            <a:solidFill>
              <a:srgbClr val="FF0000"/>
            </a:solidFill>
            <a:prstDash val="solid"/>
            <a:miter/>
            <a:headEnd type="none" w="med" len="med"/>
            <a:tailEnd type="none" w="med" len="med"/>
          </a:ln>
        </p:spPr>
        <p:txBody>
          <a:bodyPr>
            <a:spAutoFit/>
          </a:bodyPr>
          <a:p>
            <a:pPr algn="ctr"/>
            <a:r>
              <a:rPr lang="zh-CN" altLang="en-US" sz="2000" b="1" dirty="0">
                <a:latin typeface="Times New Roman" panose="02020603050405020304" pitchFamily="2" charset="0"/>
              </a:rPr>
              <a:t>同相</a:t>
            </a:r>
            <a:endParaRPr lang="zh-CN" altLang="en-US" sz="2000" b="1" dirty="0">
              <a:latin typeface="Times New Roman" panose="02020603050405020304" pitchFamily="2" charset="0"/>
            </a:endParaRPr>
          </a:p>
          <a:p>
            <a:pPr algn="ctr"/>
            <a:r>
              <a:rPr lang="zh-CN" altLang="en-US" sz="2000" b="1" dirty="0">
                <a:latin typeface="Times New Roman" panose="02020603050405020304" pitchFamily="2" charset="0"/>
              </a:rPr>
              <a:t>输入端</a:t>
            </a:r>
            <a:endParaRPr lang="zh-CN" altLang="en-US" sz="2000" b="1" dirty="0">
              <a:latin typeface="Times New Roman" panose="02020603050405020304" pitchFamily="2" charset="0"/>
            </a:endParaRPr>
          </a:p>
        </p:txBody>
      </p:sp>
      <p:grpSp>
        <p:nvGrpSpPr>
          <p:cNvPr id="67616" name="组合 67615"/>
          <p:cNvGrpSpPr/>
          <p:nvPr/>
        </p:nvGrpSpPr>
        <p:grpSpPr>
          <a:xfrm>
            <a:off x="6553200" y="3810000"/>
            <a:ext cx="2187575" cy="1295400"/>
            <a:chOff x="4128" y="2400"/>
            <a:chExt cx="1378" cy="816"/>
          </a:xfrm>
        </p:grpSpPr>
        <p:sp>
          <p:nvSpPr>
            <p:cNvPr id="67617" name="线形标注 1 67616"/>
            <p:cNvSpPr/>
            <p:nvPr/>
          </p:nvSpPr>
          <p:spPr>
            <a:xfrm>
              <a:off x="4368" y="2736"/>
              <a:ext cx="1138" cy="480"/>
            </a:xfrm>
            <a:prstGeom prst="borderCallout1">
              <a:avLst>
                <a:gd name="adj1" fmla="val 15000"/>
                <a:gd name="adj2" fmla="val -4218"/>
                <a:gd name="adj3" fmla="val -121875"/>
                <a:gd name="adj4" fmla="val -52199"/>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dirty="0">
                  <a:latin typeface="Times New Roman" panose="02020603050405020304" pitchFamily="2" charset="0"/>
                </a:rPr>
                <a:t>增大第二级的负载电阻</a:t>
              </a:r>
              <a:endParaRPr lang="zh-CN" altLang="en-US" sz="2000" b="1">
                <a:latin typeface="Times New Roman" panose="02020603050405020304" pitchFamily="2" charset="0"/>
              </a:endParaRPr>
            </a:p>
          </p:txBody>
        </p:sp>
        <p:sp>
          <p:nvSpPr>
            <p:cNvPr id="67618" name="直接连接符 67617"/>
            <p:cNvSpPr/>
            <p:nvPr/>
          </p:nvSpPr>
          <p:spPr>
            <a:xfrm>
              <a:off x="4128" y="2400"/>
              <a:ext cx="192" cy="384"/>
            </a:xfrm>
            <a:prstGeom prst="line">
              <a:avLst/>
            </a:prstGeom>
            <a:ln w="19050" cap="flat" cmpd="sng">
              <a:solidFill>
                <a:srgbClr val="FF0000"/>
              </a:solidFill>
              <a:prstDash val="solid"/>
              <a:headEnd type="none" w="med" len="med"/>
              <a:tailEnd type="none" w="med" len="med"/>
            </a:ln>
          </p:spPr>
        </p:sp>
      </p:grpSp>
      <p:sp>
        <p:nvSpPr>
          <p:cNvPr id="67619" name="线形标注 1 67618"/>
          <p:cNvSpPr/>
          <p:nvPr/>
        </p:nvSpPr>
        <p:spPr>
          <a:xfrm>
            <a:off x="0" y="1905000"/>
            <a:ext cx="1092200" cy="385763"/>
          </a:xfrm>
          <a:prstGeom prst="borderCallout1">
            <a:avLst>
              <a:gd name="adj1" fmla="val 29630"/>
              <a:gd name="adj2" fmla="val 106977"/>
              <a:gd name="adj3" fmla="val 165019"/>
              <a:gd name="adj4" fmla="val 131542"/>
            </a:avLst>
          </a:prstGeom>
          <a:solidFill>
            <a:srgbClr val="CCFFFF"/>
          </a:solidFill>
          <a:ln w="19050" cap="flat" cmpd="sng">
            <a:solidFill>
              <a:srgbClr val="FF0000"/>
            </a:solidFill>
            <a:prstDash val="solid"/>
            <a:miter/>
            <a:headEnd type="none" w="med" len="med"/>
            <a:tailEnd type="none" w="med" len="med"/>
          </a:ln>
        </p:spPr>
        <p:txBody>
          <a:bodyPr/>
          <a:p>
            <a:pPr algn="ctr"/>
            <a:r>
              <a:rPr lang="zh-CN" altLang="en-US" sz="2000" b="1">
                <a:latin typeface="Times New Roman" panose="02020603050405020304" pitchFamily="2" charset="0"/>
              </a:rPr>
              <a:t>超</a:t>
            </a:r>
            <a:r>
              <a:rPr lang="en-US" altLang="zh-CN" sz="2000" b="1" i="1">
                <a:latin typeface="Times New Roman" panose="02020603050405020304" pitchFamily="2" charset="0"/>
              </a:rPr>
              <a:t>β</a:t>
            </a:r>
            <a:r>
              <a:rPr lang="zh-CN" altLang="en-US" sz="2000" b="1" dirty="0">
                <a:latin typeface="Times New Roman" panose="02020603050405020304" pitchFamily="2" charset="0"/>
              </a:rPr>
              <a:t>管</a:t>
            </a:r>
            <a:endParaRPr lang="zh-CN" altLang="en-US" sz="2000" b="1" dirty="0">
              <a:latin typeface="Times New Roman" panose="020206030504050203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6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7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76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76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75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675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676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676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7612">
                                            <p:txEl>
                                              <p:charRg st="0"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7606">
                                            <p:txEl>
                                              <p:charRg st="0"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7608">
                                            <p:txEl>
                                              <p:charRg st="0"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67613">
                                            <p:txEl>
                                              <p:charRg st="0"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7607">
                                            <p:txEl>
                                              <p:charRg st="0"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67609">
                                            <p:txEl>
                                              <p:charRg st="0"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67610">
                                            <p:txEl>
                                              <p:charRg st="0"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67611">
                                            <p:txEl>
                                              <p:charRg st="0"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676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67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7" grpId="0" bldLvl="0" animBg="1"/>
      <p:bldP spid="67598" grpId="0" bldLvl="0" animBg="1"/>
      <p:bldP spid="67603" grpId="0" bldLvl="0" animBg="1"/>
      <p:bldP spid="67604" grpId="0" bldLvl="0" animBg="1"/>
      <p:bldP spid="67606" grpId="0" build="p"/>
      <p:bldP spid="67607" grpId="0" build="p"/>
      <p:bldP spid="67608" grpId="0" build="p"/>
      <p:bldP spid="67609" grpId="0" build="p"/>
      <p:bldP spid="67610" grpId="0" build="p"/>
      <p:bldP spid="67611" grpId="0" build="p"/>
      <p:bldP spid="67612" grpId="0" build="p"/>
      <p:bldP spid="67613" grpId="0" build="p"/>
      <p:bldP spid="67614" grpId="0" bldLvl="0" animBg="1"/>
      <p:bldP spid="67615" grpId="0" bldLvl="0" animBg="1"/>
      <p:bldP spid="67619"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7649"/>
          <p:cNvSpPr>
            <a:spLocks noGrp="1"/>
          </p:cNvSpPr>
          <p:nvPr>
            <p:ph type="title"/>
          </p:nvPr>
        </p:nvSpPr>
        <p:spPr/>
        <p:txBody>
          <a:bodyPr anchor="ctr"/>
          <a:p/>
        </p:txBody>
      </p:sp>
      <p:sp>
        <p:nvSpPr>
          <p:cNvPr id="27651" name="文本占位符 27650"/>
          <p:cNvSpPr>
            <a:spLocks noGrp="1"/>
          </p:cNvSpPr>
          <p:nvPr>
            <p:ph type="body" idx="1"/>
          </p:nvPr>
        </p:nvSpPr>
        <p:spPr>
          <a:xfrm>
            <a:off x="539750" y="1701800"/>
            <a:ext cx="8229600" cy="4525963"/>
          </a:xfrm>
        </p:spPr>
        <p:txBody>
          <a:bodyPr/>
          <a:p/>
        </p:txBody>
      </p:sp>
      <p:pic>
        <p:nvPicPr>
          <p:cNvPr id="2" name="图片 1"/>
          <p:cNvPicPr>
            <a:picLocks noChangeAspect="1"/>
          </p:cNvPicPr>
          <p:nvPr/>
        </p:nvPicPr>
        <p:blipFill>
          <a:blip r:embed="rId1"/>
          <a:stretch>
            <a:fillRect/>
          </a:stretch>
        </p:blipFill>
        <p:spPr>
          <a:xfrm>
            <a:off x="457200" y="274955"/>
            <a:ext cx="7533640" cy="2114550"/>
          </a:xfrm>
          <a:prstGeom prst="rect">
            <a:avLst/>
          </a:prstGeom>
        </p:spPr>
      </p:pic>
      <p:pic>
        <p:nvPicPr>
          <p:cNvPr id="3" name="图片 2"/>
          <p:cNvPicPr>
            <a:picLocks noChangeAspect="1"/>
          </p:cNvPicPr>
          <p:nvPr/>
        </p:nvPicPr>
        <p:blipFill>
          <a:blip r:embed="rId2"/>
          <a:stretch>
            <a:fillRect/>
          </a:stretch>
        </p:blipFill>
        <p:spPr>
          <a:xfrm>
            <a:off x="683260" y="2703195"/>
            <a:ext cx="7942580" cy="362839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28673"/>
          <p:cNvSpPr>
            <a:spLocks noGrp="1"/>
          </p:cNvSpPr>
          <p:nvPr>
            <p:ph type="title"/>
          </p:nvPr>
        </p:nvSpPr>
        <p:spPr/>
        <p:txBody>
          <a:bodyPr anchor="ctr"/>
          <a:p/>
        </p:txBody>
      </p:sp>
      <p:sp>
        <p:nvSpPr>
          <p:cNvPr id="28675" name="文本占位符 28674"/>
          <p:cNvSpPr>
            <a:spLocks noGrp="1"/>
          </p:cNvSpPr>
          <p:nvPr>
            <p:ph type="body" idx="1"/>
          </p:nvPr>
        </p:nvSpPr>
        <p:spPr/>
        <p:txBody>
          <a:bodyPr/>
          <a:p/>
        </p:txBody>
      </p:sp>
      <p:pic>
        <p:nvPicPr>
          <p:cNvPr id="2" name="图片 1"/>
          <p:cNvPicPr>
            <a:picLocks noChangeAspect="1"/>
          </p:cNvPicPr>
          <p:nvPr/>
        </p:nvPicPr>
        <p:blipFill>
          <a:blip r:embed="rId1"/>
          <a:stretch>
            <a:fillRect/>
          </a:stretch>
        </p:blipFill>
        <p:spPr>
          <a:xfrm>
            <a:off x="530225" y="1417955"/>
            <a:ext cx="8214995" cy="43592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29697"/>
          <p:cNvSpPr>
            <a:spLocks noGrp="1"/>
          </p:cNvSpPr>
          <p:nvPr>
            <p:ph type="title"/>
          </p:nvPr>
        </p:nvSpPr>
        <p:spPr/>
        <p:txBody>
          <a:bodyPr anchor="ctr"/>
          <a:p/>
        </p:txBody>
      </p:sp>
      <p:sp>
        <p:nvSpPr>
          <p:cNvPr id="29699" name="文本占位符 29698"/>
          <p:cNvSpPr>
            <a:spLocks noGrp="1"/>
          </p:cNvSpPr>
          <p:nvPr>
            <p:ph type="body" idx="1"/>
          </p:nvPr>
        </p:nvSpPr>
        <p:spPr/>
        <p:txBody>
          <a:bodyPr/>
          <a:p/>
        </p:txBody>
      </p:sp>
      <p:pic>
        <p:nvPicPr>
          <p:cNvPr id="29700" name="图片 29699"/>
          <p:cNvPicPr>
            <a:picLocks noChangeAspect="1"/>
          </p:cNvPicPr>
          <p:nvPr/>
        </p:nvPicPr>
        <p:blipFill>
          <a:blip r:embed="rId1"/>
          <a:stretch>
            <a:fillRect/>
          </a:stretch>
        </p:blipFill>
        <p:spPr>
          <a:xfrm>
            <a:off x="456883" y="274638"/>
            <a:ext cx="4595812" cy="6599237"/>
          </a:xfrm>
          <a:prstGeom prst="rect">
            <a:avLst/>
          </a:prstGeom>
          <a:noFill/>
          <a:ln w="9525">
            <a:noFill/>
          </a:ln>
        </p:spPr>
      </p:pic>
      <p:pic>
        <p:nvPicPr>
          <p:cNvPr id="2" name="图片 1"/>
          <p:cNvPicPr>
            <a:picLocks noChangeAspect="1"/>
          </p:cNvPicPr>
          <p:nvPr/>
        </p:nvPicPr>
        <p:blipFill>
          <a:blip r:embed="rId2"/>
          <a:stretch>
            <a:fillRect/>
          </a:stretch>
        </p:blipFill>
        <p:spPr>
          <a:xfrm>
            <a:off x="5504180" y="274955"/>
            <a:ext cx="2473325" cy="64890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p:nvPr/>
        </p:nvSpPr>
        <p:spPr>
          <a:xfrm>
            <a:off x="4150043" y="603568"/>
            <a:ext cx="3748087" cy="884237"/>
          </a:xfrm>
          <a:prstGeom prst="borderCallout1">
            <a:avLst>
              <a:gd name="adj1" fmla="val 12926"/>
              <a:gd name="adj2" fmla="val -2032"/>
              <a:gd name="adj3" fmla="val 123339"/>
              <a:gd name="adj4" fmla="val -14239"/>
            </a:avLst>
          </a:prstGeom>
          <a:solidFill>
            <a:srgbClr val="FFFFCC"/>
          </a:solidFill>
          <a:ln w="19050" cap="flat" cmpd="sng">
            <a:solidFill>
              <a:srgbClr val="FF3300"/>
            </a:solidFill>
            <a:prstDash val="solid"/>
            <a:miter/>
            <a:headEnd type="none" w="med" len="med"/>
            <a:tailEnd type="none" w="med" len="med"/>
          </a:ln>
        </p:spPr>
        <p:txBody>
          <a:bodyPr anchor="t"/>
          <a:lstStyle/>
          <a:p>
            <a:r>
              <a:rPr lang="en-US" altLang="x-none" sz="2400"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可能是实际的负载，也可能是下级放大电路</a:t>
            </a:r>
            <a:endParaRPr lang="zh-CN" altLang="en-US" sz="2400" b="1" dirty="0">
              <a:latin typeface="Times New Roman" panose="02020603050405020304" pitchFamily="2" charset="0"/>
              <a:ea typeface="宋体" panose="02010600030101010101" pitchFamily="2" charset="-122"/>
            </a:endParaRPr>
          </a:p>
        </p:txBody>
      </p:sp>
      <p:sp>
        <p:nvSpPr>
          <p:cNvPr id="2" name="Rectangle 3"/>
          <p:cNvSpPr>
            <a:spLocks noGrp="1"/>
          </p:cNvSpPr>
          <p:nvPr>
            <p:ph type="title"/>
          </p:nvPr>
        </p:nvSpPr>
        <p:spPr>
          <a:xfrm>
            <a:off x="394653" y="836613"/>
            <a:ext cx="7340600" cy="650875"/>
          </a:xfrm>
        </p:spPr>
        <p:txBody>
          <a:bodyPr wrap="square" anchor="ctr"/>
          <a:lstStyle/>
          <a:p>
            <a:pPr algn="l" eaLnBrk="1" hangingPunct="1"/>
            <a:r>
              <a:rPr lang="en-US" altLang="zh-CN" sz="3600">
                <a:solidFill>
                  <a:schemeClr val="tx1"/>
                </a:solidFill>
                <a:latin typeface="华文行楷" panose="02010800040101010101" pitchFamily="2" charset="-122"/>
                <a:ea typeface="华文行楷" panose="02010800040101010101" pitchFamily="2" charset="-122"/>
              </a:rPr>
              <a:t>3</a:t>
            </a:r>
            <a:r>
              <a:rPr lang="zh-CN" altLang="en-US" sz="3600">
                <a:solidFill>
                  <a:schemeClr val="tx1"/>
                </a:solidFill>
                <a:latin typeface="华文行楷" panose="02010800040101010101" pitchFamily="2" charset="-122"/>
                <a:ea typeface="华文行楷" panose="02010800040101010101" pitchFamily="2" charset="-122"/>
              </a:rPr>
              <a:t>、变压器耦合</a:t>
            </a:r>
            <a:endParaRPr lang="zh-CN" altLang="en-US" sz="3600">
              <a:solidFill>
                <a:schemeClr val="tx1"/>
              </a:solidFill>
              <a:latin typeface="华文行楷" panose="02010800040101010101" pitchFamily="2" charset="-122"/>
              <a:ea typeface="华文行楷" panose="02010800040101010101" pitchFamily="2" charset="-122"/>
            </a:endParaRPr>
          </a:p>
        </p:txBody>
      </p:sp>
      <p:graphicFrame>
        <p:nvGraphicFramePr>
          <p:cNvPr id="10244" name="Object 4"/>
          <p:cNvGraphicFramePr/>
          <p:nvPr/>
        </p:nvGraphicFramePr>
        <p:xfrm>
          <a:off x="395288" y="1557338"/>
          <a:ext cx="3352800" cy="2551112"/>
        </p:xfrm>
        <a:graphic>
          <a:graphicData uri="http://schemas.openxmlformats.org/presentationml/2006/ole">
            <mc:AlternateContent xmlns:mc="http://schemas.openxmlformats.org/markup-compatibility/2006">
              <mc:Choice xmlns:v="urn:schemas-microsoft-com:vml" Requires="v">
                <p:oleObj spid="_x0000_s4097" name="" r:id="rId1" imgW="10029825" imgH="7629525" progId="">
                  <p:embed/>
                </p:oleObj>
              </mc:Choice>
              <mc:Fallback>
                <p:oleObj name="" r:id="rId1" imgW="10029825" imgH="7629525" progId="">
                  <p:embed/>
                  <p:pic>
                    <p:nvPicPr>
                      <p:cNvPr id="0" name="图片 4096"/>
                      <p:cNvPicPr/>
                      <p:nvPr/>
                    </p:nvPicPr>
                    <p:blipFill>
                      <a:blip r:embed="rId2"/>
                      <a:stretch>
                        <a:fillRect/>
                      </a:stretch>
                    </p:blipFill>
                    <p:spPr>
                      <a:xfrm>
                        <a:off x="395288" y="1557338"/>
                        <a:ext cx="3352800" cy="2551112"/>
                      </a:xfrm>
                      <a:prstGeom prst="rect">
                        <a:avLst/>
                      </a:prstGeom>
                      <a:noFill/>
                      <a:ln w="38100">
                        <a:noFill/>
                      </a:ln>
                    </p:spPr>
                  </p:pic>
                </p:oleObj>
              </mc:Fallback>
            </mc:AlternateContent>
          </a:graphicData>
        </a:graphic>
      </p:graphicFrame>
      <p:graphicFrame>
        <p:nvGraphicFramePr>
          <p:cNvPr id="10245" name="对象 10244"/>
          <p:cNvGraphicFramePr/>
          <p:nvPr/>
        </p:nvGraphicFramePr>
        <p:xfrm>
          <a:off x="3203575" y="4802823"/>
          <a:ext cx="2555875" cy="465137"/>
        </p:xfrm>
        <a:graphic>
          <a:graphicData uri="http://schemas.openxmlformats.org/presentationml/2006/ole">
            <mc:AlternateContent xmlns:mc="http://schemas.openxmlformats.org/markup-compatibility/2006">
              <mc:Choice xmlns:v="urn:schemas-microsoft-com:vml" Requires="v">
                <p:oleObj spid="_x0000_s4098" name="" r:id="rId3" imgW="31699200" imgH="5791200" progId="Equation.3">
                  <p:embed/>
                </p:oleObj>
              </mc:Choice>
              <mc:Fallback>
                <p:oleObj name="" r:id="rId3" imgW="31699200" imgH="5791200" progId="Equation.3">
                  <p:embed/>
                  <p:pic>
                    <p:nvPicPr>
                      <p:cNvPr id="0" name="图片 4097"/>
                      <p:cNvPicPr/>
                      <p:nvPr/>
                    </p:nvPicPr>
                    <p:blipFill>
                      <a:blip r:embed="rId4"/>
                      <a:stretch>
                        <a:fillRect/>
                      </a:stretch>
                    </p:blipFill>
                    <p:spPr>
                      <a:xfrm>
                        <a:off x="3203575" y="4802823"/>
                        <a:ext cx="2555875" cy="465137"/>
                      </a:xfrm>
                      <a:prstGeom prst="rect">
                        <a:avLst/>
                      </a:prstGeom>
                      <a:solidFill>
                        <a:srgbClr val="FFFFCC"/>
                      </a:solidFill>
                      <a:ln w="9525" cap="flat" cmpd="sng">
                        <a:solidFill>
                          <a:srgbClr val="FF0000"/>
                        </a:solidFill>
                        <a:prstDash val="solid"/>
                        <a:miter/>
                        <a:headEnd type="none" w="med" len="med"/>
                        <a:tailEnd type="none" w="med" len="med"/>
                      </a:ln>
                    </p:spPr>
                  </p:pic>
                </p:oleObj>
              </mc:Fallback>
            </mc:AlternateContent>
          </a:graphicData>
        </a:graphic>
      </p:graphicFrame>
      <p:sp>
        <p:nvSpPr>
          <p:cNvPr id="10246" name="Text Box 6"/>
          <p:cNvSpPr txBox="1"/>
          <p:nvPr/>
        </p:nvSpPr>
        <p:spPr>
          <a:xfrm>
            <a:off x="611188" y="4437063"/>
            <a:ext cx="2362200" cy="1552575"/>
          </a:xfrm>
          <a:prstGeom prst="rect">
            <a:avLst/>
          </a:prstGeom>
          <a:noFill/>
          <a:ln w="9525">
            <a:noFill/>
          </a:ln>
        </p:spPr>
        <p:txBody>
          <a:bodyPr anchor="t">
            <a:spAutoFit/>
          </a:bodyPr>
          <a:lstStyle/>
          <a:p>
            <a:pPr>
              <a:spcBef>
                <a:spcPct val="50000"/>
              </a:spcBef>
            </a:pPr>
            <a:r>
              <a:rPr lang="en-US" altLang="x-none" sz="2400" dirty="0">
                <a:latin typeface="Times New Roman" panose="02020603050405020304" pitchFamily="2" charset="0"/>
                <a:ea typeface="宋体" panose="02010600030101010101" pitchFamily="2" charset="-122"/>
              </a:rPr>
              <a:t>    </a:t>
            </a:r>
            <a:r>
              <a:rPr lang="zh-CN" altLang="en-US" sz="2400" b="1" dirty="0">
                <a:latin typeface="Times New Roman" panose="02020603050405020304" pitchFamily="2" charset="0"/>
                <a:ea typeface="宋体" panose="02010600030101010101" pitchFamily="2" charset="-122"/>
              </a:rPr>
              <a:t>理想变压器情况下，负载上获得的功率等于原边消耗的功率。</a:t>
            </a:r>
            <a:endParaRPr lang="zh-CN" altLang="en-US" sz="2400" b="1" dirty="0">
              <a:latin typeface="Times New Roman" panose="02020603050405020304" pitchFamily="2" charset="0"/>
              <a:ea typeface="宋体" panose="02010600030101010101" pitchFamily="2" charset="-122"/>
            </a:endParaRPr>
          </a:p>
        </p:txBody>
      </p:sp>
      <p:graphicFrame>
        <p:nvGraphicFramePr>
          <p:cNvPr id="10247" name="对象 10246"/>
          <p:cNvGraphicFramePr/>
          <p:nvPr/>
        </p:nvGraphicFramePr>
        <p:xfrm>
          <a:off x="3203575" y="5342573"/>
          <a:ext cx="5430838" cy="884237"/>
        </p:xfrm>
        <a:graphic>
          <a:graphicData uri="http://schemas.openxmlformats.org/presentationml/2006/ole">
            <mc:AlternateContent xmlns:mc="http://schemas.openxmlformats.org/markup-compatibility/2006">
              <mc:Choice xmlns:v="urn:schemas-microsoft-com:vml" Requires="v">
                <p:oleObj spid="_x0000_s4099" name="" r:id="rId5" imgW="67360800" imgH="10972800" progId="Equation.3">
                  <p:embed/>
                </p:oleObj>
              </mc:Choice>
              <mc:Fallback>
                <p:oleObj name="" r:id="rId5" imgW="67360800" imgH="10972800" progId="Equation.3">
                  <p:embed/>
                  <p:pic>
                    <p:nvPicPr>
                      <p:cNvPr id="0" name="图片 4098"/>
                      <p:cNvPicPr/>
                      <p:nvPr/>
                    </p:nvPicPr>
                    <p:blipFill>
                      <a:blip r:embed="rId6"/>
                      <a:stretch>
                        <a:fillRect/>
                      </a:stretch>
                    </p:blipFill>
                    <p:spPr>
                      <a:xfrm>
                        <a:off x="3203575" y="5342573"/>
                        <a:ext cx="5430838" cy="88423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0248" name="Object 13"/>
          <p:cNvGraphicFramePr/>
          <p:nvPr/>
        </p:nvGraphicFramePr>
        <p:xfrm>
          <a:off x="4150360" y="1603693"/>
          <a:ext cx="3887788" cy="1820862"/>
        </p:xfrm>
        <a:graphic>
          <a:graphicData uri="http://schemas.openxmlformats.org/presentationml/2006/ole">
            <mc:AlternateContent xmlns:mc="http://schemas.openxmlformats.org/markup-compatibility/2006">
              <mc:Choice xmlns:v="urn:schemas-microsoft-com:vml" Requires="v">
                <p:oleObj spid="_x0000_s4100" name="" r:id="rId7" imgW="12849225" imgH="6257925" progId="">
                  <p:embed/>
                </p:oleObj>
              </mc:Choice>
              <mc:Fallback>
                <p:oleObj name="" r:id="rId7" imgW="12849225" imgH="6257925" progId="">
                  <p:embed/>
                  <p:pic>
                    <p:nvPicPr>
                      <p:cNvPr id="0" name="图片 4099"/>
                      <p:cNvPicPr/>
                      <p:nvPr/>
                    </p:nvPicPr>
                    <p:blipFill>
                      <a:blip r:embed="rId8"/>
                      <a:stretch>
                        <a:fillRect/>
                      </a:stretch>
                    </p:blipFill>
                    <p:spPr>
                      <a:xfrm>
                        <a:off x="4150360" y="1603693"/>
                        <a:ext cx="3887788" cy="1820862"/>
                      </a:xfrm>
                      <a:prstGeom prst="rect">
                        <a:avLst/>
                      </a:prstGeom>
                      <a:noFill/>
                      <a:ln w="38100">
                        <a:noFill/>
                      </a:ln>
                    </p:spPr>
                  </p:pic>
                </p:oleObj>
              </mc:Fallback>
            </mc:AlternateContent>
          </a:graphicData>
        </a:graphic>
      </p:graphicFrame>
      <p:grpSp>
        <p:nvGrpSpPr>
          <p:cNvPr id="10249" name="Group 19"/>
          <p:cNvGrpSpPr/>
          <p:nvPr/>
        </p:nvGrpSpPr>
        <p:grpSpPr>
          <a:xfrm>
            <a:off x="3203575" y="3316605"/>
            <a:ext cx="3289300" cy="1385888"/>
            <a:chOff x="0" y="0"/>
            <a:chExt cx="2072" cy="873"/>
          </a:xfrm>
        </p:grpSpPr>
        <p:pic>
          <p:nvPicPr>
            <p:cNvPr id="3" name="Picture 15" descr="Dz030104"/>
            <p:cNvPicPr>
              <a:picLocks noChangeAspect="1"/>
            </p:cNvPicPr>
            <p:nvPr/>
          </p:nvPicPr>
          <p:blipFill>
            <a:blip r:embed="rId9" cstate="print"/>
            <a:srcRect r="51033"/>
            <a:stretch>
              <a:fillRect/>
            </a:stretch>
          </p:blipFill>
          <p:spPr>
            <a:xfrm>
              <a:off x="0" y="0"/>
              <a:ext cx="1198" cy="873"/>
            </a:xfrm>
            <a:prstGeom prst="rect">
              <a:avLst/>
            </a:prstGeom>
            <a:noFill/>
            <a:ln w="9525">
              <a:noFill/>
            </a:ln>
          </p:spPr>
        </p:pic>
        <p:pic>
          <p:nvPicPr>
            <p:cNvPr id="10250" name="Picture 16" descr="Dz030104"/>
            <p:cNvPicPr>
              <a:picLocks noChangeAspect="1"/>
            </p:cNvPicPr>
            <p:nvPr/>
          </p:nvPicPr>
          <p:blipFill>
            <a:blip r:embed="rId10" cstate="print"/>
            <a:srcRect l="73459"/>
            <a:stretch>
              <a:fillRect/>
            </a:stretch>
          </p:blipFill>
          <p:spPr>
            <a:xfrm>
              <a:off x="1570" y="0"/>
              <a:ext cx="502" cy="862"/>
            </a:xfrm>
            <a:prstGeom prst="rect">
              <a:avLst/>
            </a:prstGeom>
            <a:noFill/>
            <a:ln w="9525">
              <a:noFill/>
            </a:ln>
          </p:spPr>
        </p:pic>
        <p:sp>
          <p:nvSpPr>
            <p:cNvPr id="10251" name="AutoShape 17"/>
            <p:cNvSpPr/>
            <p:nvPr/>
          </p:nvSpPr>
          <p:spPr>
            <a:xfrm>
              <a:off x="1270" y="454"/>
              <a:ext cx="272" cy="136"/>
            </a:xfrm>
            <a:prstGeom prst="rightArrow">
              <a:avLst>
                <a:gd name="adj1" fmla="val 50000"/>
                <a:gd name="adj2" fmla="val 50000"/>
              </a:avLst>
            </a:prstGeom>
            <a:solidFill>
              <a:srgbClr val="66FFFF"/>
            </a:solidFill>
            <a:ln w="28575" cap="flat" cmpd="sng">
              <a:solidFill>
                <a:srgbClr val="CC0000"/>
              </a:solidFill>
              <a:prstDash val="solid"/>
              <a:miter/>
              <a:headEnd type="none" w="med" len="med"/>
              <a:tailEnd type="none" w="med" len="med"/>
            </a:ln>
          </p:spPr>
          <p:txBody>
            <a:bodyPr wrap="none" anchor="ctr"/>
            <a:lstStyle/>
            <a:p>
              <a:endParaRPr lang="zh-CN" altLang="en-US" dirty="0">
                <a:latin typeface="Arial" panose="020B0604020202020204" pitchFamily="34" charset="0"/>
                <a:ea typeface="宋体" panose="02010600030101010101" pitchFamily="2" charset="-122"/>
              </a:endParaRPr>
            </a:p>
          </p:txBody>
        </p:sp>
      </p:grpSp>
      <p:sp>
        <p:nvSpPr>
          <p:cNvPr id="10253" name="AutoShape 18"/>
          <p:cNvSpPr/>
          <p:nvPr/>
        </p:nvSpPr>
        <p:spPr>
          <a:xfrm>
            <a:off x="6834505" y="3483610"/>
            <a:ext cx="1800225" cy="1219200"/>
          </a:xfrm>
          <a:prstGeom prst="borderCallout2">
            <a:avLst>
              <a:gd name="adj1" fmla="val 9375"/>
              <a:gd name="adj2" fmla="val -4231"/>
              <a:gd name="adj3" fmla="val 9375"/>
              <a:gd name="adj4" fmla="val -15167"/>
              <a:gd name="adj5" fmla="val 48958"/>
              <a:gd name="adj6" fmla="val -26806"/>
            </a:avLst>
          </a:prstGeom>
          <a:solidFill>
            <a:srgbClr val="FFFFCC"/>
          </a:solidFill>
          <a:ln w="19050" cap="flat" cmpd="sng">
            <a:solidFill>
              <a:srgbClr val="FF3300"/>
            </a:solidFill>
            <a:prstDash val="solid"/>
            <a:miter/>
            <a:headEnd type="none" w="med" len="med"/>
            <a:tailEnd type="none" w="med" len="med"/>
          </a:ln>
        </p:spPr>
        <p:txBody>
          <a:bodyPr anchor="t"/>
          <a:lstStyle/>
          <a:p>
            <a:r>
              <a:rPr lang="zh-CN" altLang="en-US" sz="2400" b="1" dirty="0">
                <a:latin typeface="Verdana" panose="020B0604030504040204" pitchFamily="2" charset="0"/>
                <a:ea typeface="宋体" panose="02010600030101010101" pitchFamily="2" charset="-122"/>
              </a:rPr>
              <a:t>从变压器原边看到的等效电阻</a:t>
            </a:r>
            <a:endParaRPr lang="zh-CN" altLang="en-US" sz="2400" b="1" dirty="0">
              <a:latin typeface="Verdana" panose="020B060403050404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wipe(left)">
                                      <p:cBhvr>
                                        <p:cTn id="7" dur="500"/>
                                        <p:tgtEl>
                                          <p:spTgt spid="102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242"/>
                                        </p:tgtEl>
                                        <p:attrNameLst>
                                          <p:attrName>style.visibility</p:attrName>
                                        </p:attrNameLst>
                                      </p:cBhvr>
                                      <p:to>
                                        <p:strVal val="visible"/>
                                      </p:to>
                                    </p:set>
                                  </p:childTnLst>
                                  <p:subTnLst>
                                    <p:set>
                                      <p:cBhvr override="childStyle">
                                        <p:cTn dur="1" fill="hold" display="0" masterRel="nextClick" afterEffect="1"/>
                                        <p:tgtEl>
                                          <p:spTgt spid="1024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248"/>
                                        </p:tgtEl>
                                        <p:attrNameLst>
                                          <p:attrName>style.visibility</p:attrName>
                                        </p:attrNameLst>
                                      </p:cBhvr>
                                      <p:to>
                                        <p:strVal val="visible"/>
                                      </p:to>
                                    </p:set>
                                    <p:animEffect transition="in" filter="wipe(left)">
                                      <p:cBhvr>
                                        <p:cTn id="16" dur="500"/>
                                        <p:tgtEl>
                                          <p:spTgt spid="102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246">
                                            <p:txEl>
                                              <p:pRg st="0" end="0"/>
                                            </p:txEl>
                                          </p:spTgt>
                                        </p:tgtEl>
                                        <p:attrNameLst>
                                          <p:attrName>style.visibility</p:attrName>
                                        </p:attrNameLst>
                                      </p:cBhvr>
                                      <p:to>
                                        <p:strVal val="visible"/>
                                      </p:to>
                                    </p:set>
                                    <p:animEffect transition="in" filter="wipe(left)">
                                      <p:cBhvr>
                                        <p:cTn id="21" dur="500"/>
                                        <p:tgtEl>
                                          <p:spTgt spid="1024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10249"/>
                                        </p:tgtEl>
                                        <p:attrNameLst>
                                          <p:attrName>style.visibility</p:attrName>
                                        </p:attrNameLst>
                                      </p:cBhvr>
                                      <p:to>
                                        <p:strVal val="visible"/>
                                      </p:to>
                                    </p:set>
                                    <p:anim calcmode="lin" valueType="num">
                                      <p:cBhvr>
                                        <p:cTn id="26" dur="1000" fill="hold"/>
                                        <p:tgtEl>
                                          <p:spTgt spid="10249"/>
                                        </p:tgtEl>
                                        <p:attrNameLst>
                                          <p:attrName>ppt_w</p:attrName>
                                        </p:attrNameLst>
                                      </p:cBhvr>
                                      <p:tavLst>
                                        <p:tav tm="0">
                                          <p:val>
                                            <p:strVal val="#ppt_w*0.70"/>
                                          </p:val>
                                        </p:tav>
                                        <p:tav tm="100000">
                                          <p:val>
                                            <p:strVal val="#ppt_w"/>
                                          </p:val>
                                        </p:tav>
                                      </p:tavLst>
                                    </p:anim>
                                    <p:anim calcmode="lin" valueType="num">
                                      <p:cBhvr>
                                        <p:cTn id="27" dur="1000" fill="hold"/>
                                        <p:tgtEl>
                                          <p:spTgt spid="10249"/>
                                        </p:tgtEl>
                                        <p:attrNameLst>
                                          <p:attrName>ppt_h</p:attrName>
                                        </p:attrNameLst>
                                      </p:cBhvr>
                                      <p:tavLst>
                                        <p:tav tm="0">
                                          <p:val>
                                            <p:strVal val="#ppt_h"/>
                                          </p:val>
                                        </p:tav>
                                        <p:tav tm="100000">
                                          <p:val>
                                            <p:strVal val="#ppt_h"/>
                                          </p:val>
                                        </p:tav>
                                      </p:tavLst>
                                    </p:anim>
                                    <p:animEffect transition="in" filter="fade">
                                      <p:cBhvr>
                                        <p:cTn id="28" dur="1000"/>
                                        <p:tgtEl>
                                          <p:spTgt spid="1024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02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245"/>
                                        </p:tgtEl>
                                        <p:attrNameLst>
                                          <p:attrName>style.visibility</p:attrName>
                                        </p:attrNameLst>
                                      </p:cBhvr>
                                      <p:to>
                                        <p:strVal val="visible"/>
                                      </p:to>
                                    </p:set>
                                    <p:animEffect transition="in" filter="wipe(left)">
                                      <p:cBhvr>
                                        <p:cTn id="37" dur="500"/>
                                        <p:tgtEl>
                                          <p:spTgt spid="102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247"/>
                                        </p:tgtEl>
                                        <p:attrNameLst>
                                          <p:attrName>style.visibility</p:attrName>
                                        </p:attrNameLst>
                                      </p:cBhvr>
                                      <p:to>
                                        <p:strVal val="visible"/>
                                      </p:to>
                                    </p:set>
                                    <p:animEffect transition="in" filter="wipe(left)">
                                      <p:cBhvr>
                                        <p:cTn id="42"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ldLvl="0" animBg="1"/>
      <p:bldP spid="10246" grpId="0" build="p"/>
      <p:bldP spid="10253" grpId="0" bldLvl="0" animBg="1"/>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0</TotalTime>
  <Words>8764</Words>
  <Application>WPS 演示</Application>
  <PresentationFormat>全屏显示(4:3)</PresentationFormat>
  <Paragraphs>834</Paragraphs>
  <Slides>86</Slides>
  <Notes>1</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104</vt:i4>
      </vt:variant>
      <vt:variant>
        <vt:lpstr>幻灯片标题</vt:lpstr>
      </vt:variant>
      <vt:variant>
        <vt:i4>86</vt:i4>
      </vt:variant>
    </vt:vector>
  </HeadingPairs>
  <TitlesOfParts>
    <vt:vector size="203" baseType="lpstr">
      <vt:lpstr>Arial</vt:lpstr>
      <vt:lpstr>宋体</vt:lpstr>
      <vt:lpstr>Wingdings</vt:lpstr>
      <vt:lpstr>华文行楷</vt:lpstr>
      <vt:lpstr>微软雅黑</vt:lpstr>
      <vt:lpstr>华文楷体</vt:lpstr>
      <vt:lpstr>Times New Roman</vt:lpstr>
      <vt:lpstr>隶书</vt:lpstr>
      <vt:lpstr>Verdana</vt:lpstr>
      <vt:lpstr>Arial Unicode MS</vt:lpstr>
      <vt:lpstr>黑体</vt:lpstr>
      <vt:lpstr>默认设计模板</vt:lpstr>
      <vt:lpstr>1_默认设计模板</vt:lpstr>
      <vt:lpstr>Equation.3</vt:lpstr>
      <vt:lpstr>Equation.3</vt:lpstr>
      <vt:lpstr>Equation.3</vt:lpstr>
      <vt:lpstr>Equation.3</vt:lpstr>
      <vt:lpstr>Equation.3</vt:lpstr>
      <vt:lpstr>Equation.3</vt:lpstr>
      <vt:lpstr>Equation.3</vt:lpstr>
      <vt:lpstr>Equation.3</vt:lpstr>
      <vt:lpstr>Equation.3</vt:lpstr>
      <vt:lpstr>MSPhotoEd.3</vt:lpstr>
      <vt:lpstr>MSPhotoEd.3</vt:lpstr>
      <vt:lpstr>MSPhotoEd.3</vt:lpstr>
      <vt:lpstr>Equation.3</vt:lpstr>
      <vt:lpstr>MSPhotoEd.3</vt:lpstr>
      <vt:lpstr>MSPhotoEd.3</vt:lpstr>
      <vt:lpstr>MSPhotoEd.3</vt:lpstr>
      <vt:lpstr>MSPhotoEd.3</vt:lpstr>
      <vt:lpstr>Equation.3</vt:lpstr>
      <vt:lpstr>MSPhotoEd.3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MSPhotoEd.3</vt:lpstr>
      <vt:lpstr>Equation.3</vt:lpstr>
      <vt:lpstr>MSPhotoEd.3</vt:lpstr>
      <vt:lpstr>Equation.3</vt:lpstr>
      <vt:lpstr>Equation.3</vt:lpstr>
      <vt:lpstr>Equation.3</vt:lpstr>
      <vt:lpstr>Equation.3</vt:lpstr>
      <vt:lpstr>Equation.3</vt:lpstr>
      <vt:lpstr>Equation.3</vt:lpstr>
      <vt:lpstr>Equation.3</vt:lpstr>
      <vt:lpstr>第三章 集成运算放大电路</vt:lpstr>
      <vt:lpstr>第三章 集成运算放大电路</vt:lpstr>
      <vt:lpstr>§3.1 多级放大电路的一般问题</vt:lpstr>
      <vt:lpstr>一、耦合方式</vt:lpstr>
      <vt:lpstr>1、直接耦合</vt:lpstr>
      <vt:lpstr>如何设置合适的静态工作点？</vt:lpstr>
      <vt:lpstr>NPN型管和PNP型管混合使用</vt:lpstr>
      <vt:lpstr>2、阻容耦合</vt:lpstr>
      <vt:lpstr>3、变压器耦合</vt:lpstr>
      <vt:lpstr>4、光电耦合</vt:lpstr>
      <vt:lpstr>讨论：两级直接耦合放大电路</vt:lpstr>
      <vt:lpstr>   从Multisim “参数扫描” 结果分析两级放大电路Q点的相互影响。   R1取何值时T2工作在饱和区？</vt:lpstr>
      <vt:lpstr>二、多级放大电路的动态分析</vt:lpstr>
      <vt:lpstr>   分析举例</vt:lpstr>
      <vt:lpstr>讨论一   失真分析：由NPN型管组成的两级共射放大电路</vt:lpstr>
      <vt:lpstr>讨论二：放大电路的选用</vt:lpstr>
      <vt:lpstr>§3.2 集成运算放大电路概述</vt:lpstr>
      <vt:lpstr>概述</vt:lpstr>
      <vt:lpstr>二、集成运放电路的组成</vt:lpstr>
      <vt:lpstr>集成运放电路四个组成部分的作用</vt:lpstr>
      <vt:lpstr>三、集成运放的电压传输特性</vt:lpstr>
      <vt:lpstr>§3.3 集成运放中的单元电路</vt:lpstr>
      <vt:lpstr>一、零点漂移现象及其产生的原因</vt:lpstr>
      <vt:lpstr>二、差分放大电路</vt:lpstr>
      <vt:lpstr>1.典型电路</vt:lpstr>
      <vt:lpstr>2、长尾式差分放大电路的分析 </vt:lpstr>
      <vt:lpstr>  抑制共模信号 </vt:lpstr>
      <vt:lpstr>抑制共模信号 ：Re的共模负反馈作用</vt:lpstr>
      <vt:lpstr> 放大差模信号</vt:lpstr>
      <vt:lpstr>差模信号作用时的动态分析</vt:lpstr>
      <vt:lpstr>参数：Ad、Ri、 Ro、 Ac、KCMR</vt:lpstr>
      <vt:lpstr>三、差分放大电路的四种接法</vt:lpstr>
      <vt:lpstr>1.  双端输入单端输出：差模信号作用下的分析</vt:lpstr>
      <vt:lpstr>1.  双端输入单端输出：共模信号作用下的分析</vt:lpstr>
      <vt:lpstr>1.  双端输入单端输出：问题讨论</vt:lpstr>
      <vt:lpstr>2.  单端输入双端输出</vt:lpstr>
      <vt:lpstr>2.  单端输入双端输出</vt:lpstr>
      <vt:lpstr>3.  四种接法的比较：电路参数理想对称条件下</vt:lpstr>
      <vt:lpstr>4、改进型差分放大电路</vt:lpstr>
      <vt:lpstr>具有恒流源差分放大电路</vt:lpstr>
      <vt:lpstr>加调零电位器 RW</vt:lpstr>
      <vt:lpstr>场效应管差分放大电路</vt:lpstr>
      <vt:lpstr>讨论一</vt:lpstr>
      <vt:lpstr>§3.3.3 电流源电路</vt:lpstr>
      <vt:lpstr> 1.镜像电流源</vt:lpstr>
      <vt:lpstr>2. 微电流源         要求提供很小的静态电流，又不能用大电阻。</vt:lpstr>
      <vt:lpstr>3. 多路电流源 （1）基于比例电流源的多路电流源</vt:lpstr>
      <vt:lpstr>（2）多集电极管构成的多路电流源</vt:lpstr>
      <vt:lpstr>（3）MOS管多路电流源</vt:lpstr>
      <vt:lpstr>4. 有源负载       （1）用于共射放大电路</vt:lpstr>
      <vt:lpstr>（2）用于差分放大电路*</vt:lpstr>
      <vt:lpstr>§3.3.4 互补输出级</vt:lpstr>
      <vt:lpstr>  对输出级的要求</vt:lpstr>
      <vt:lpstr>一、基本电路</vt:lpstr>
      <vt:lpstr>3.  动态分析</vt:lpstr>
      <vt:lpstr>4.  交越失真</vt:lpstr>
      <vt:lpstr>二、消除交越失真的互补输出级</vt:lpstr>
      <vt:lpstr>二、消除交越失真的互补输出级</vt:lpstr>
      <vt:lpstr>准互补输出级      </vt:lpstr>
      <vt:lpstr>三、CMOS互补输出级      </vt:lpstr>
      <vt:lpstr>§3.4 集成运放电路简介</vt:lpstr>
      <vt:lpstr>集成运放电路分析 1. 读图方法</vt:lpstr>
      <vt:lpstr>二、例题</vt:lpstr>
      <vt:lpstr>2. 基本性能分析</vt:lpstr>
      <vt:lpstr>3. 交流等效电路</vt:lpstr>
      <vt:lpstr>2. 举例：型号为F007的通用型集成运放</vt:lpstr>
      <vt:lpstr>找出偏置电路</vt:lpstr>
      <vt:lpstr>简化电路 分解电路</vt:lpstr>
      <vt:lpstr>输入级的分析</vt:lpstr>
      <vt:lpstr>输入级的分析</vt:lpstr>
      <vt:lpstr>中间级的分析</vt:lpstr>
      <vt:lpstr>输出级的分析</vt:lpstr>
      <vt:lpstr>判断同相输入端和反相输入端</vt:lpstr>
      <vt:lpstr>F007所具有的高性能</vt:lpstr>
      <vt:lpstr>§3.5  集成运放的电路性能指标</vt:lpstr>
      <vt:lpstr>集成运放的主要性能指标</vt:lpstr>
      <vt:lpstr>集成运放的主要性能指标</vt:lpstr>
      <vt:lpstr>集成运放的主要性能指标</vt:lpstr>
      <vt:lpstr>§3.6  集成运放的种类</vt:lpstr>
      <vt:lpstr>  集成运放的种类</vt:lpstr>
      <vt:lpstr>  集成运放的种类</vt:lpstr>
      <vt:lpstr>讨论一</vt:lpstr>
      <vt:lpstr>讨论二</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
  <cp:lastModifiedBy>yxia</cp:lastModifiedBy>
  <cp:revision>97</cp:revision>
  <dcterms:created xsi:type="dcterms:W3CDTF">2007-07-18T09:03:00Z</dcterms:created>
  <dcterms:modified xsi:type="dcterms:W3CDTF">2020-10-15T05:06:55Z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2052-11.1.0.9292</vt:lpwstr>
  </property>
</Properties>
</file>